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96" r:id="rId2"/>
  </p:sldMasterIdLst>
  <p:notesMasterIdLst>
    <p:notesMasterId r:id="rId67"/>
  </p:notesMasterIdLst>
  <p:sldIdLst>
    <p:sldId id="603" r:id="rId3"/>
    <p:sldId id="676" r:id="rId4"/>
    <p:sldId id="1601" r:id="rId5"/>
    <p:sldId id="1517" r:id="rId6"/>
    <p:sldId id="1560" r:id="rId7"/>
    <p:sldId id="1561" r:id="rId8"/>
    <p:sldId id="1562" r:id="rId9"/>
    <p:sldId id="1611" r:id="rId10"/>
    <p:sldId id="1612" r:id="rId11"/>
    <p:sldId id="1613" r:id="rId12"/>
    <p:sldId id="1554" r:id="rId13"/>
    <p:sldId id="1557" r:id="rId14"/>
    <p:sldId id="1544" r:id="rId15"/>
    <p:sldId id="1556" r:id="rId16"/>
    <p:sldId id="1546" r:id="rId17"/>
    <p:sldId id="1547" r:id="rId18"/>
    <p:sldId id="1548" r:id="rId19"/>
    <p:sldId id="1549" r:id="rId20"/>
    <p:sldId id="1596" r:id="rId21"/>
    <p:sldId id="1550" r:id="rId22"/>
    <p:sldId id="1600" r:id="rId23"/>
    <p:sldId id="1618" r:id="rId24"/>
    <p:sldId id="1551" r:id="rId25"/>
    <p:sldId id="1597" r:id="rId26"/>
    <p:sldId id="1552" r:id="rId27"/>
    <p:sldId id="1553" r:id="rId28"/>
    <p:sldId id="1558" r:id="rId29"/>
    <p:sldId id="1615" r:id="rId30"/>
    <p:sldId id="1592" r:id="rId31"/>
    <p:sldId id="1593" r:id="rId32"/>
    <p:sldId id="1594" r:id="rId33"/>
    <p:sldId id="1598" r:id="rId34"/>
    <p:sldId id="1603" r:id="rId35"/>
    <p:sldId id="1616" r:id="rId36"/>
    <p:sldId id="1571" r:id="rId37"/>
    <p:sldId id="1523" r:id="rId38"/>
    <p:sldId id="1525" r:id="rId39"/>
    <p:sldId id="1599" r:id="rId40"/>
    <p:sldId id="1530" r:id="rId41"/>
    <p:sldId id="1529" r:id="rId42"/>
    <p:sldId id="1602" r:id="rId43"/>
    <p:sldId id="1572" r:id="rId44"/>
    <p:sldId id="1573" r:id="rId45"/>
    <p:sldId id="1574" r:id="rId46"/>
    <p:sldId id="1575" r:id="rId47"/>
    <p:sldId id="1576" r:id="rId48"/>
    <p:sldId id="1577" r:id="rId49"/>
    <p:sldId id="1578" r:id="rId50"/>
    <p:sldId id="1584" r:id="rId51"/>
    <p:sldId id="1579" r:id="rId52"/>
    <p:sldId id="1580" r:id="rId53"/>
    <p:sldId id="1563" r:id="rId54"/>
    <p:sldId id="1564" r:id="rId55"/>
    <p:sldId id="1565" r:id="rId56"/>
    <p:sldId id="1566" r:id="rId57"/>
    <p:sldId id="1567" r:id="rId58"/>
    <p:sldId id="1568" r:id="rId59"/>
    <p:sldId id="1569" r:id="rId60"/>
    <p:sldId id="1606" r:id="rId61"/>
    <p:sldId id="1605" r:id="rId62"/>
    <p:sldId id="1614" r:id="rId63"/>
    <p:sldId id="1604" r:id="rId64"/>
    <p:sldId id="1607" r:id="rId65"/>
    <p:sldId id="1477" r:id="rId66"/>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7C80"/>
    <a:srgbClr val="009900"/>
    <a:srgbClr val="9900FF"/>
    <a:srgbClr val="3399FF"/>
    <a:srgbClr val="0066FF"/>
    <a:srgbClr val="FF99FF"/>
    <a:srgbClr val="33CC33"/>
    <a:srgbClr val="993366"/>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autoAdjust="0"/>
    <p:restoredTop sz="56803" autoAdjust="0"/>
  </p:normalViewPr>
  <p:slideViewPr>
    <p:cSldViewPr snapToGrid="0">
      <p:cViewPr varScale="1">
        <p:scale>
          <a:sx n="30" d="100"/>
          <a:sy n="30" d="100"/>
        </p:scale>
        <p:origin x="2128" y="28"/>
      </p:cViewPr>
      <p:guideLst>
        <p:guide orient="horz" pos="2160"/>
        <p:guide pos="3840"/>
      </p:guideLst>
    </p:cSldViewPr>
  </p:slideViewPr>
  <p:outlineViewPr>
    <p:cViewPr>
      <p:scale>
        <a:sx n="33" d="100"/>
        <a:sy n="33" d="100"/>
      </p:scale>
      <p:origin x="0" y="0"/>
    </p:cViewPr>
  </p:outlineViewPr>
  <p:notesTextViewPr>
    <p:cViewPr>
      <p:scale>
        <a:sx n="145" d="100"/>
        <a:sy n="145" d="100"/>
      </p:scale>
      <p:origin x="0" y="-144"/>
    </p:cViewPr>
  </p:notesTextViewPr>
  <p:sorterViewPr>
    <p:cViewPr varScale="1">
      <p:scale>
        <a:sx n="1" d="1"/>
        <a:sy n="1" d="1"/>
      </p:scale>
      <p:origin x="0" y="0"/>
    </p:cViewPr>
  </p:sorterViewPr>
  <p:notesViewPr>
    <p:cSldViewPr snapToGrid="0">
      <p:cViewPr varScale="1">
        <p:scale>
          <a:sx n="52" d="100"/>
          <a:sy n="52" d="100"/>
        </p:scale>
        <p:origin x="2608" y="5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F30534E-9FB8-46AE-8E3B-5675B268AE6A}" type="slidenum">
              <a:rPr lang="en-US"/>
              <a:pPr/>
              <a:t>‹#›</a:t>
            </a:fld>
            <a:endParaRPr lang="en-US"/>
          </a:p>
        </p:txBody>
      </p:sp>
    </p:spTree>
    <p:extLst>
      <p:ext uri="{BB962C8B-B14F-4D97-AF65-F5344CB8AC3E}">
        <p14:creationId xmlns:p14="http://schemas.microsoft.com/office/powerpoint/2010/main" val="39136188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16"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16"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16"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16"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1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2E5D3-627C-4511-B3F4-264A77E3CF6D}" type="slidenum">
              <a:rPr lang="en-US"/>
              <a:pPr/>
              <a:t>1</a:t>
            </a:fld>
            <a:endParaRPr lang="en-US"/>
          </a:p>
        </p:txBody>
      </p:sp>
      <p:sp>
        <p:nvSpPr>
          <p:cNvPr id="6146" name="Rectangle 2"/>
          <p:cNvSpPr>
            <a:spLocks noGrp="1" noRot="1" noChangeAspect="1" noChangeArrowheads="1" noTextEdit="1"/>
          </p:cNvSpPr>
          <p:nvPr>
            <p:ph type="sldImg"/>
          </p:nvPr>
        </p:nvSpPr>
        <p:spPr>
          <a:xfrm>
            <a:off x="381000" y="685800"/>
            <a:ext cx="6096000" cy="3429000"/>
          </a:xfrm>
          <a:ln/>
        </p:spPr>
      </p:sp>
      <p:sp>
        <p:nvSpPr>
          <p:cNvPr id="6147" name="Rectangle 3"/>
          <p:cNvSpPr>
            <a:spLocks noGrp="1" noChangeArrowheads="1"/>
          </p:cNvSpPr>
          <p:nvPr>
            <p:ph type="body" idx="1"/>
          </p:nvPr>
        </p:nvSpPr>
        <p:spPr/>
        <p:txBody>
          <a:bodyPr/>
          <a:lstStyle/>
          <a:p>
            <a:r>
              <a:rPr lang="en-US" dirty="0"/>
              <a:t>Welcome, everyone. Today we begin Lecture Eleven, which is all about </a:t>
            </a:r>
            <a:r>
              <a:rPr lang="en-US" b="1" dirty="0"/>
              <a:t>image quality assessment</a:t>
            </a:r>
            <a:r>
              <a:rPr lang="en-US" dirty="0"/>
              <a:t>. This is really a landmark lecture in our course. After today, we’ll move on to imaging modalities themselves. By then, the green textbook you have will serve as your main reference, and I’ll continue using my slides to bring in a consistent story and </a:t>
            </a:r>
            <a:r>
              <a:rPr lang="en-US"/>
              <a:t>sometimes involving state-of-the-art </a:t>
            </a:r>
            <a:r>
              <a:rPr lang="en-US" dirty="0"/>
              <a:t>developments.</a:t>
            </a:r>
          </a:p>
          <a:p>
            <a:endParaRPr lang="en-US" dirty="0"/>
          </a:p>
          <a:p>
            <a:r>
              <a:rPr lang="en-US" dirty="0"/>
              <a:t>So why is quality assessment so important? Think about it this way: once an imaging system produces an image, the very first question we must ask is, </a:t>
            </a:r>
            <a:r>
              <a:rPr lang="en-US" i="1" dirty="0"/>
              <a:t>is this image good enough?</a:t>
            </a:r>
            <a:r>
              <a:rPr lang="en-US" dirty="0"/>
              <a:t> Is it clear, reliable, and suitable for diagnosis? That is what quality assessment is all about — it’s the final piece of the foundation we need before diving into the modalities.</a:t>
            </a:r>
          </a:p>
          <a:p>
            <a:endParaRPr lang="en-US" dirty="0"/>
          </a:p>
          <a:p>
            <a:r>
              <a:rPr lang="en-US" dirty="0"/>
              <a:t>So, with that background, let’s begin our journey into image quality assessment.</a:t>
            </a:r>
          </a:p>
          <a:p>
            <a:endParaRPr lang="en-US" dirty="0"/>
          </a:p>
        </p:txBody>
      </p:sp>
    </p:spTree>
    <p:extLst>
      <p:ext uri="{BB962C8B-B14F-4D97-AF65-F5344CB8AC3E}">
        <p14:creationId xmlns:p14="http://schemas.microsoft.com/office/powerpoint/2010/main" val="3745596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Mutual information, which we just discussed, is actually defined in terms of another very fundamental concept: </a:t>
            </a:r>
            <a:r>
              <a:rPr lang="en-US" b="1" dirty="0"/>
              <a:t>entropy</a:t>
            </a:r>
            <a:r>
              <a:rPr lang="en-US" dirty="0"/>
              <a:t>.</a:t>
            </a:r>
          </a:p>
          <a:p>
            <a:endParaRPr lang="en-US" dirty="0"/>
          </a:p>
          <a:p>
            <a:r>
              <a:rPr lang="en-US" dirty="0"/>
              <a:t>So, what is entropy in this context? Think of it as a measure of </a:t>
            </a:r>
            <a:r>
              <a:rPr lang="en-US" b="1" dirty="0"/>
              <a:t>uncertainty</a:t>
            </a:r>
            <a:r>
              <a:rPr lang="en-US" dirty="0"/>
              <a:t>. If you have a probability distribution that is very spread out and uniform, then you have a lot of uncertainty — you don’t really know what the outcome will be. That means the entropy is high.</a:t>
            </a:r>
          </a:p>
          <a:p>
            <a:r>
              <a:rPr lang="en-US" dirty="0"/>
              <a:t>On the other hand, if the distribution is sharply peaked — like a delta function, where one outcome is guaranteed — then there is no uncertainty. In that case, the entropy is very low, even zero.</a:t>
            </a:r>
          </a:p>
          <a:p>
            <a:endParaRPr lang="en-US" dirty="0"/>
          </a:p>
          <a:p>
            <a:r>
              <a:rPr lang="en-US" dirty="0"/>
              <a:t>So entropy tells us how much information, or how much unpredictability, is contained in a random variable. In information theory, this is a central concept because information itself is really about reducing uncertainty.</a:t>
            </a:r>
          </a:p>
          <a:p>
            <a:r>
              <a:rPr lang="en-US" dirty="0"/>
              <a:t>Now, mutual information can be written as the difference between two entropies: the entropy of Y by itself, minus the entropy of Y given X. In other words, it measures how much uncertainty about Y is reduced when you know X. That’s exactly what we mean by “how much does X tell us about Y.”</a:t>
            </a:r>
          </a:p>
          <a:p>
            <a:r>
              <a:rPr lang="en-US" dirty="0"/>
              <a:t>Again, you don’t need to get bogged down in the formulas here. The key point is: entropy captures uncertainty, and mutual information measures how two variables share or reduce that uncertainty.</a:t>
            </a:r>
          </a:p>
          <a:p>
            <a:endParaRPr lang="en-US" dirty="0"/>
          </a:p>
          <a:p>
            <a:r>
              <a:rPr lang="en-US" dirty="0"/>
              <a:t>For our purposes, I just want you to know that these information-theoretic measures — KL divergence, mutual information, and entropy — are very powerful, but they are more advanced than what we need right now. Think of them as tools in the background, which complement the simpler measures like mean squared error.</a:t>
            </a:r>
          </a:p>
          <a:p>
            <a:endParaRPr lang="en-US" dirty="0"/>
          </a:p>
          <a:p>
            <a:r>
              <a:rPr lang="en-US" dirty="0"/>
              <a:t>And with that, we will soon return to the more practical measures that are directly used in image quality assessment.</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10</a:t>
            </a:fld>
            <a:endParaRPr lang="en-US"/>
          </a:p>
        </p:txBody>
      </p:sp>
    </p:spTree>
    <p:extLst>
      <p:ext uri="{BB962C8B-B14F-4D97-AF65-F5344CB8AC3E}">
        <p14:creationId xmlns:p14="http://schemas.microsoft.com/office/powerpoint/2010/main" val="5967348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see why mean squared error, or MSE, is not always good enough.</a:t>
            </a:r>
          </a:p>
          <a:p>
            <a:r>
              <a:rPr lang="en-US" dirty="0"/>
              <a:t>At the top left, we have the original image — the best version, taken under ideal conditions. Below it, you see five different degraded versions of the same image. Some look noisy, some are blurry, and some have other distortions. Clearly, to the human eye, these images do not look equally good.</a:t>
            </a:r>
          </a:p>
          <a:p>
            <a:endParaRPr lang="en-US" dirty="0"/>
          </a:p>
          <a:p>
            <a:r>
              <a:rPr lang="en-US" dirty="0"/>
              <a:t>But here’s the problem: when we compute the mean squared error between the original image and each of these five degraded ones, the result is the same — two hundred and twenty-five. Mathematically, MSE tells us they are equally different from the original.</a:t>
            </a:r>
          </a:p>
          <a:p>
            <a:r>
              <a:rPr lang="en-US" dirty="0"/>
              <a:t>Visually, though, that’s obviously not true. Some versions look much closer to the original, while others look far worse. Our eyes immediately pick up those differences, but MSE cannot.</a:t>
            </a:r>
          </a:p>
          <a:p>
            <a:endParaRPr lang="en-US" dirty="0"/>
          </a:p>
          <a:p>
            <a:r>
              <a:rPr lang="en-US" dirty="0"/>
              <a:t>And this is the key point: </a:t>
            </a:r>
            <a:r>
              <a:rPr lang="en-US" b="1" dirty="0"/>
              <a:t>MSE does not reflect human perception very well.</a:t>
            </a:r>
            <a:r>
              <a:rPr lang="en-US" dirty="0"/>
              <a:t> It measures pixel-wise differences, but it cannot capture whether the overall structure of the image is preserved.</a:t>
            </a:r>
          </a:p>
          <a:p>
            <a:endParaRPr lang="en-US" dirty="0"/>
          </a:p>
          <a:p>
            <a:r>
              <a:rPr lang="en-US" dirty="0"/>
              <a:t>This leads us to the next important idea — we need a measure that better matches what humans actually see. That’s where </a:t>
            </a:r>
            <a:r>
              <a:rPr lang="en-US" b="1" dirty="0"/>
              <a:t>structural similarity</a:t>
            </a:r>
            <a:r>
              <a:rPr lang="en-US" dirty="0"/>
              <a:t>, or SSIM, comes in.</a:t>
            </a:r>
          </a:p>
          <a:p>
            <a:endParaRPr lang="en-US" dirty="0"/>
          </a:p>
        </p:txBody>
      </p:sp>
      <p:sp>
        <p:nvSpPr>
          <p:cNvPr id="4" name="Slide Number Placeholder 3"/>
          <p:cNvSpPr>
            <a:spLocks noGrp="1"/>
          </p:cNvSpPr>
          <p:nvPr>
            <p:ph type="sldNum" sz="quarter" idx="10"/>
          </p:nvPr>
        </p:nvSpPr>
        <p:spPr/>
        <p:txBody>
          <a:bodyPr/>
          <a:lstStyle/>
          <a:p>
            <a:fld id="{9F30534E-9FB8-46AE-8E3B-5675B268AE6A}" type="slidenum">
              <a:rPr lang="en-US" smtClean="0"/>
              <a:pPr/>
              <a:t>11</a:t>
            </a:fld>
            <a:endParaRPr lang="en-US"/>
          </a:p>
        </p:txBody>
      </p:sp>
    </p:spTree>
    <p:extLst>
      <p:ext uri="{BB962C8B-B14F-4D97-AF65-F5344CB8AC3E}">
        <p14:creationId xmlns:p14="http://schemas.microsoft.com/office/powerpoint/2010/main" val="1490284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think about this from the perspective of the </a:t>
            </a:r>
            <a:r>
              <a:rPr lang="en-US" b="1" dirty="0"/>
              <a:t>human visual system</a:t>
            </a:r>
            <a:r>
              <a:rPr lang="en-US" dirty="0"/>
              <a:t>, or HVS.</a:t>
            </a:r>
          </a:p>
          <a:p>
            <a:endParaRPr lang="en-US" dirty="0"/>
          </a:p>
          <a:p>
            <a:r>
              <a:rPr lang="en-US" dirty="0"/>
              <a:t>The human eye does not look at images pixel by pixel, the way mean squared error does. MSE simply compares each pixel individually, treats every error the same, and then adds them up. That’s a </a:t>
            </a:r>
            <a:r>
              <a:rPr lang="en-US" b="1" dirty="0"/>
              <a:t>bottom-up</a:t>
            </a:r>
            <a:r>
              <a:rPr lang="en-US" dirty="0"/>
              <a:t> approach — starting from the smallest units and working upward.</a:t>
            </a:r>
          </a:p>
          <a:p>
            <a:r>
              <a:rPr lang="en-US" dirty="0"/>
              <a:t>But our visual system works very differently. We are much more sensitive to </a:t>
            </a:r>
            <a:r>
              <a:rPr lang="en-US" b="1" dirty="0"/>
              <a:t>structural information</a:t>
            </a:r>
            <a:r>
              <a:rPr lang="en-US" dirty="0"/>
              <a:t> — the patterns, edges, and relationships that give an image its overall form. For example, even a small change in the background, or a shift in texture, is something we can notice right away. Our brains are highly adapted to detect these kinds of contextual changes.</a:t>
            </a:r>
          </a:p>
          <a:p>
            <a:endParaRPr lang="en-US" dirty="0"/>
          </a:p>
          <a:p>
            <a:r>
              <a:rPr lang="en-US" dirty="0"/>
              <a:t>In the classical view, the focus was on </a:t>
            </a:r>
            <a:r>
              <a:rPr lang="en-US" b="1" dirty="0"/>
              <a:t>error visibility</a:t>
            </a:r>
            <a:r>
              <a:rPr lang="en-US" dirty="0"/>
              <a:t>: if you see a discrepancy, count it as an error. In the newer view, the focus shifts to </a:t>
            </a:r>
            <a:r>
              <a:rPr lang="en-US" b="1" dirty="0"/>
              <a:t>structural distortion</a:t>
            </a:r>
            <a:r>
              <a:rPr lang="en-US" dirty="0"/>
              <a:t>: what matters is whether the structure of the image has been preserved.</a:t>
            </a:r>
          </a:p>
          <a:p>
            <a:r>
              <a:rPr lang="en-US" dirty="0"/>
              <a:t>This also connects to the way our vision system interprets images. Rather than starting with tiny details, many researchers argue that we first process the </a:t>
            </a:r>
            <a:r>
              <a:rPr lang="en-US" b="1" dirty="0"/>
              <a:t>global structure</a:t>
            </a:r>
            <a:r>
              <a:rPr lang="en-US" dirty="0"/>
              <a:t> — sometimes described in terms of </a:t>
            </a:r>
            <a:r>
              <a:rPr lang="en-US" b="1" dirty="0"/>
              <a:t>topological features</a:t>
            </a:r>
            <a:r>
              <a:rPr lang="en-US" dirty="0"/>
              <a:t>. These are high-level properties, such as whether objects are connected, how many distinct regions there are, or whether certain shapes remain intact. Importantly, these properties don’t change if the image is stretched, rotated, or rescaled.</a:t>
            </a:r>
          </a:p>
          <a:p>
            <a:endParaRPr lang="en-US" dirty="0"/>
          </a:p>
          <a:p>
            <a:r>
              <a:rPr lang="en-US" dirty="0"/>
              <a:t>So here’s the philosophical shift: instead of measuring differences pixel by pixel, we want to measure how much of the </a:t>
            </a:r>
            <a:r>
              <a:rPr lang="en-US" b="1" dirty="0"/>
              <a:t>structural information</a:t>
            </a:r>
            <a:r>
              <a:rPr lang="en-US" dirty="0"/>
              <a:t> has been preserved. That is what structural similarity is all about, and it’s why it is far more aligned with how humans actually see images.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12</a:t>
            </a:fld>
            <a:endParaRPr lang="en-US"/>
          </a:p>
        </p:txBody>
      </p:sp>
    </p:spTree>
    <p:extLst>
      <p:ext uri="{BB962C8B-B14F-4D97-AF65-F5344CB8AC3E}">
        <p14:creationId xmlns:p14="http://schemas.microsoft.com/office/powerpoint/2010/main" val="3109135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arrive at what I like to call an </a:t>
            </a:r>
            <a:r>
              <a:rPr lang="en-US" b="1" dirty="0"/>
              <a:t>instant classic</a:t>
            </a:r>
            <a:r>
              <a:rPr lang="en-US" dirty="0"/>
              <a:t>. This is the landmark 2004 paper by Zhou Wang, Alan </a:t>
            </a:r>
            <a:r>
              <a:rPr lang="en-US" dirty="0" err="1"/>
              <a:t>Bovik</a:t>
            </a:r>
            <a:r>
              <a:rPr lang="en-US" dirty="0"/>
              <a:t>, Hamid Sheikh, and Eero Simoncelli, titled </a:t>
            </a:r>
            <a:r>
              <a:rPr lang="en-US" i="1" dirty="0"/>
              <a:t>Image Quality Assessment: From Error Visibility to Structural Similarity</a:t>
            </a:r>
            <a:r>
              <a:rPr lang="en-US" dirty="0"/>
              <a:t>.</a:t>
            </a:r>
          </a:p>
          <a:p>
            <a:endParaRPr lang="en-US" dirty="0"/>
          </a:p>
          <a:p>
            <a:r>
              <a:rPr lang="en-US" dirty="0"/>
              <a:t>Before this work, most image quality measures focused on error visibility — essentially counting differences pixel by pixel, the way mean squared error does. What this paper introduced was a completely different perspective: instead of measuring errors, we should measure </a:t>
            </a:r>
            <a:r>
              <a:rPr lang="en-US" b="1" dirty="0"/>
              <a:t>structural similarity</a:t>
            </a:r>
            <a:r>
              <a:rPr lang="en-US" dirty="0"/>
              <a:t>.</a:t>
            </a:r>
          </a:p>
          <a:p>
            <a:r>
              <a:rPr lang="en-US" dirty="0"/>
              <a:t>The idea is built on the assumption that the human visual system is highly tuned to extract structural information from images. So rather than asking, “How many errors can we see?”, the SSIM framework asks, “How well is the structure of the image preserved?”</a:t>
            </a:r>
          </a:p>
          <a:p>
            <a:endParaRPr lang="en-US" dirty="0"/>
          </a:p>
          <a:p>
            <a:r>
              <a:rPr lang="en-US" dirty="0"/>
              <a:t>This shift in thinking turned out to be incredibly powerful. The paper has been cited tens of thousands of times, and SSIM quickly became a standard tool not only in image processing research but also in practical applications like video compression, image restoration, and medical imaging.</a:t>
            </a:r>
          </a:p>
          <a:p>
            <a:r>
              <a:rPr lang="en-US" dirty="0"/>
              <a:t>So, from this point forward, when we talk about perceptual image quality, we are really building on the foundation laid by this work.</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13</a:t>
            </a:fld>
            <a:endParaRPr lang="en-US"/>
          </a:p>
        </p:txBody>
      </p:sp>
    </p:spTree>
    <p:extLst>
      <p:ext uri="{BB962C8B-B14F-4D97-AF65-F5344CB8AC3E}">
        <p14:creationId xmlns:p14="http://schemas.microsoft.com/office/powerpoint/2010/main" val="23331854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look at an example to see how the </a:t>
            </a:r>
            <a:r>
              <a:rPr lang="en-US" b="1" dirty="0"/>
              <a:t>Structural Similarity Index</a:t>
            </a:r>
            <a:r>
              <a:rPr lang="en-US" dirty="0"/>
              <a:t>, or SSIM, actually works in practice.</a:t>
            </a:r>
          </a:p>
          <a:p>
            <a:r>
              <a:rPr lang="en-US" dirty="0"/>
              <a:t>On the top left, we have the reference image — the original, undistorted version. If we compare this image with itself, the SSIM score is exactly </a:t>
            </a:r>
            <a:r>
              <a:rPr lang="en-US" b="1" dirty="0"/>
              <a:t>1</a:t>
            </a:r>
            <a:r>
              <a:rPr lang="en-US" dirty="0"/>
              <a:t>. That makes sense, because they are identical.</a:t>
            </a:r>
          </a:p>
          <a:p>
            <a:endParaRPr lang="en-US" dirty="0"/>
          </a:p>
          <a:p>
            <a:r>
              <a:rPr lang="en-US" dirty="0"/>
              <a:t>Now, compare the original with the two images next to it. On the top row, both look quite similar to the original. One produces an SSIM value of </a:t>
            </a:r>
            <a:r>
              <a:rPr lang="en-US" b="1" dirty="0"/>
              <a:t>0.949</a:t>
            </a:r>
            <a:r>
              <a:rPr lang="en-US" dirty="0"/>
              <a:t>, the other </a:t>
            </a:r>
            <a:r>
              <a:rPr lang="en-US" b="1" dirty="0"/>
              <a:t>0.989</a:t>
            </a:r>
            <a:r>
              <a:rPr lang="en-US" dirty="0"/>
              <a:t>. These numbers are very close to one, reflecting the fact that the images are almost identical to our eyes.</a:t>
            </a:r>
          </a:p>
          <a:p>
            <a:r>
              <a:rPr lang="en-US" dirty="0"/>
              <a:t>On the bottom row, however, we see very different results. One image has been heavily pixelated, another blurred, and another corrupted with noise. When compared to the original, their SSIM values drop significantly — around </a:t>
            </a:r>
            <a:r>
              <a:rPr lang="en-US" b="1" dirty="0"/>
              <a:t>0.67, 0.69, and about 0.72</a:t>
            </a:r>
            <a:r>
              <a:rPr lang="en-US" dirty="0"/>
              <a:t>. That means they retain only about two-thirds of the structural similarity.</a:t>
            </a:r>
          </a:p>
          <a:p>
            <a:endParaRPr lang="en-US" dirty="0"/>
          </a:p>
          <a:p>
            <a:r>
              <a:rPr lang="en-US" dirty="0"/>
              <a:t>The important thing here is that SSIM values line up with what we </a:t>
            </a:r>
            <a:r>
              <a:rPr lang="en-US" b="1" dirty="0"/>
              <a:t>visually perceive</a:t>
            </a:r>
            <a:r>
              <a:rPr lang="en-US" dirty="0"/>
              <a:t>. Images that look good to us score close to one. Images that look distorted or degraded score much lower. That is the power of SSIM — it bridges the gap between mathematical measurement and human vision.</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14</a:t>
            </a:fld>
            <a:endParaRPr lang="en-US"/>
          </a:p>
        </p:txBody>
      </p:sp>
    </p:spTree>
    <p:extLst>
      <p:ext uri="{BB962C8B-B14F-4D97-AF65-F5344CB8AC3E}">
        <p14:creationId xmlns:p14="http://schemas.microsoft.com/office/powerpoint/2010/main" val="3596741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look at how the </a:t>
            </a:r>
            <a:r>
              <a:rPr lang="en-US" b="1" dirty="0"/>
              <a:t>Structural Similarity Index</a:t>
            </a:r>
            <a:r>
              <a:rPr lang="en-US" dirty="0"/>
              <a:t>, or SSIM, is actually computed.</a:t>
            </a:r>
          </a:p>
          <a:p>
            <a:r>
              <a:rPr lang="en-US" dirty="0"/>
              <a:t>Suppose we have two images, which we’ll call signal X and signal Y. The first step is to look at their </a:t>
            </a:r>
            <a:r>
              <a:rPr lang="en-US" b="1" dirty="0"/>
              <a:t>luminance</a:t>
            </a:r>
            <a:r>
              <a:rPr lang="en-US" dirty="0"/>
              <a:t>, which simply means the average brightness level. We measure the mean intensity of each image and make sure we are comparing them on the same scale.</a:t>
            </a:r>
          </a:p>
          <a:p>
            <a:endParaRPr lang="en-US" dirty="0"/>
          </a:p>
          <a:p>
            <a:r>
              <a:rPr lang="en-US" dirty="0"/>
              <a:t>Next, we look at the </a:t>
            </a:r>
            <a:r>
              <a:rPr lang="en-US" b="1" dirty="0"/>
              <a:t>contrast</a:t>
            </a:r>
            <a:r>
              <a:rPr lang="en-US" dirty="0"/>
              <a:t>. This is captured by the standard deviation — how much the pixel values vary around the mean. A high standard deviation means strong contrast, while a low standard deviation means the image looks flat or washed out. So we compute the standard deviation for each image to quantify its contrast.</a:t>
            </a:r>
          </a:p>
          <a:p>
            <a:endParaRPr lang="en-US" dirty="0"/>
          </a:p>
          <a:p>
            <a:r>
              <a:rPr lang="en-US" dirty="0"/>
              <a:t>After normalizing for luminance and contrast, we focus on the most important part: the </a:t>
            </a:r>
            <a:r>
              <a:rPr lang="en-US" b="1" dirty="0"/>
              <a:t>structure</a:t>
            </a:r>
            <a:r>
              <a:rPr lang="en-US" dirty="0"/>
              <a:t>. This step captures how patterns of pixels in one image relate to patterns in the other — whether the edges, textures, and fine details line up.</a:t>
            </a:r>
          </a:p>
          <a:p>
            <a:endParaRPr lang="en-US" dirty="0"/>
          </a:p>
          <a:p>
            <a:r>
              <a:rPr lang="en-US" dirty="0"/>
              <a:t>Finally, SSIM combines all three comparisons — luminance, contrast, and structure — into a single value between zero and one. A score of one means the images are structurally identical. A lower score means important structural information has been lost.</a:t>
            </a:r>
          </a:p>
          <a:p>
            <a:endParaRPr lang="en-US" dirty="0"/>
          </a:p>
          <a:p>
            <a:r>
              <a:rPr lang="en-US" dirty="0"/>
              <a:t>So, in summary: </a:t>
            </a:r>
            <a:r>
              <a:rPr lang="en-US" b="1" dirty="0"/>
              <a:t>SSIM works by checking three things — do the images have the same brightness, the same contrast, and the same structural patterns? When all three align, we say the images are very similar.</a:t>
            </a:r>
            <a:endParaRPr lang="en-US" dirty="0"/>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15</a:t>
            </a:fld>
            <a:endParaRPr lang="en-US"/>
          </a:p>
        </p:txBody>
      </p:sp>
    </p:spTree>
    <p:extLst>
      <p:ext uri="{BB962C8B-B14F-4D97-AF65-F5344CB8AC3E}">
        <p14:creationId xmlns:p14="http://schemas.microsoft.com/office/powerpoint/2010/main" val="9984873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I mentioned, the </a:t>
            </a:r>
            <a:r>
              <a:rPr lang="en-US" b="1" dirty="0"/>
              <a:t>Structural Similarity Index</a:t>
            </a:r>
            <a:r>
              <a:rPr lang="en-US" dirty="0"/>
              <a:t> is built on three components: </a:t>
            </a:r>
            <a:r>
              <a:rPr lang="en-US" b="1" dirty="0"/>
              <a:t>luminance, contrast, and structure</a:t>
            </a:r>
            <a:r>
              <a:rPr lang="en-US" dirty="0"/>
              <a:t> — or L, C, and S for short.</a:t>
            </a:r>
          </a:p>
          <a:p>
            <a:endParaRPr lang="en-US" dirty="0"/>
          </a:p>
          <a:p>
            <a:r>
              <a:rPr lang="en-US" dirty="0"/>
              <a:t>Let’s start with luminance. Suppose we have an image X with N pixels. To find its average brightness, or mean, we simply add up all the pixel values and divide by N. This gives us the mean value, which we call mu of X.</a:t>
            </a:r>
          </a:p>
          <a:p>
            <a:r>
              <a:rPr lang="en-US" dirty="0"/>
              <a:t>Next, we remove the mean by subtracting the mean of X from every pixel. This is the first step of normalization — it centers the image so that the average brightness is zero.</a:t>
            </a:r>
          </a:p>
          <a:p>
            <a:endParaRPr lang="en-US" dirty="0"/>
          </a:p>
          <a:p>
            <a:r>
              <a:rPr lang="en-US" dirty="0"/>
              <a:t>Once we have the mean, we can also compute the </a:t>
            </a:r>
            <a:r>
              <a:rPr lang="en-US" b="1" dirty="0"/>
              <a:t>standard deviation</a:t>
            </a:r>
            <a:r>
              <a:rPr lang="en-US" dirty="0"/>
              <a:t>. This measures how much the pixel values vary around the mean. Notice that the formula here uses 1 divided by N minus 1, not just N. That detail comes from statistics — it gives us an unbiased estimate of the standard deviation.</a:t>
            </a:r>
          </a:p>
          <a:p>
            <a:r>
              <a:rPr lang="en-US" dirty="0"/>
              <a:t>Finally, we can normalize the image even further by dividing each pixel by the standard deviation. After this second step of normalization, the transformed image will have a mean of zero and a standard deviation of one. In other words, it has been rescaled so that brightness and contrast are standardized.</a:t>
            </a:r>
          </a:p>
          <a:p>
            <a:r>
              <a:rPr lang="en-US" dirty="0"/>
              <a:t>We repeat this process for both images, X and Y. Only then do we compare them — first in terms of luminance, then contrast, and finally their structural relationship.</a:t>
            </a:r>
          </a:p>
          <a:p>
            <a:endParaRPr lang="en-US" dirty="0"/>
          </a:p>
          <a:p>
            <a:r>
              <a:rPr lang="en-US" dirty="0"/>
              <a:t>So, these are the </a:t>
            </a:r>
            <a:r>
              <a:rPr lang="en-US" b="1" dirty="0"/>
              <a:t>basic operations behind SSIM</a:t>
            </a:r>
            <a:r>
              <a:rPr lang="en-US" dirty="0"/>
              <a:t>. They are simple statistical tools, but together they allow us to capture how similar two images are in terms of brightness, contrast, and structure.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16</a:t>
            </a:fld>
            <a:endParaRPr lang="en-US"/>
          </a:p>
        </p:txBody>
      </p:sp>
    </p:spTree>
    <p:extLst>
      <p:ext uri="{BB962C8B-B14F-4D97-AF65-F5344CB8AC3E}">
        <p14:creationId xmlns:p14="http://schemas.microsoft.com/office/powerpoint/2010/main" val="1789745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construct a similarity measure, the goal is to capture not just how different two images are, but how </a:t>
            </a:r>
            <a:r>
              <a:rPr lang="en-US" b="1" dirty="0"/>
              <a:t>similar</a:t>
            </a:r>
            <a:r>
              <a:rPr lang="en-US" dirty="0"/>
              <a:t> they are. To do this properly, we want our measure to satisfy three basic conditions, or postulates.</a:t>
            </a:r>
          </a:p>
          <a:p>
            <a:endParaRPr lang="en-US" b="1" dirty="0"/>
          </a:p>
          <a:p>
            <a:r>
              <a:rPr lang="en-US" b="1" dirty="0"/>
              <a:t>First, symmetry.</a:t>
            </a:r>
            <a:r>
              <a:rPr lang="en-US" dirty="0"/>
              <a:t> The similarity between X and Y should be the same as the similarity between Y and X. In other words, order doesn’t matter. If you compare image A with image B, you should get the same result as comparing image B with image A.</a:t>
            </a:r>
          </a:p>
          <a:p>
            <a:r>
              <a:rPr lang="en-US" b="1" dirty="0"/>
              <a:t>Second, boundedness.</a:t>
            </a:r>
            <a:r>
              <a:rPr lang="en-US" dirty="0"/>
              <a:t> The similarity value should always be between zero and one. A score of one means the images are perfectly identical. A score closer to zero means they are very different.</a:t>
            </a:r>
          </a:p>
          <a:p>
            <a:r>
              <a:rPr lang="en-US" b="1" dirty="0"/>
              <a:t>Third, a unique maximum.</a:t>
            </a:r>
            <a:r>
              <a:rPr lang="en-US" dirty="0"/>
              <a:t> The similarity should only reach the maximum value of one if the two images are exactly the same, pixel for pixel. That way, the measure has a clear and meaningful interpretation.</a:t>
            </a:r>
          </a:p>
          <a:p>
            <a:endParaRPr lang="en-US" dirty="0"/>
          </a:p>
          <a:p>
            <a:r>
              <a:rPr lang="en-US" dirty="0"/>
              <a:t>These three conditions — symmetry, boundedness, and unique maximum — make sure that a similarity measure behaves logically and reliably. SSIM is designed to satisfy all of these postulates.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17</a:t>
            </a:fld>
            <a:endParaRPr lang="en-US"/>
          </a:p>
        </p:txBody>
      </p:sp>
    </p:spTree>
    <p:extLst>
      <p:ext uri="{BB962C8B-B14F-4D97-AF65-F5344CB8AC3E}">
        <p14:creationId xmlns:p14="http://schemas.microsoft.com/office/powerpoint/2010/main" val="33167816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let’s begin with the first component of SSIM: the </a:t>
            </a:r>
            <a:r>
              <a:rPr lang="en-US" b="1" dirty="0"/>
              <a:t>luminance comparison</a:t>
            </a:r>
            <a:r>
              <a:rPr lang="en-US" dirty="0"/>
              <a:t>.</a:t>
            </a:r>
          </a:p>
          <a:p>
            <a:endParaRPr lang="en-US" dirty="0"/>
          </a:p>
          <a:p>
            <a:r>
              <a:rPr lang="en-US" dirty="0"/>
              <a:t>Remember, luminance simply means the average brightness of an image. If two images have the same mean intensity, they should score highly on luminance similarity. If one image is much brighter or darker than the other, the similarity should be lower.</a:t>
            </a:r>
          </a:p>
          <a:p>
            <a:endParaRPr lang="en-US" dirty="0"/>
          </a:p>
          <a:p>
            <a:r>
              <a:rPr lang="en-US" dirty="0"/>
              <a:t>Mathematically, the luminance comparison is written like this:</a:t>
            </a:r>
          </a:p>
          <a:p>
            <a:r>
              <a:rPr lang="en-US" b="1" dirty="0"/>
              <a:t>L of X and Y equals two times mu-X times mu-Y, plus a constant C1, all divided by mu-X squared plus mu-Y squared, plus that same constant C1.</a:t>
            </a:r>
            <a:endParaRPr lang="en-US" dirty="0"/>
          </a:p>
          <a:p>
            <a:r>
              <a:rPr lang="en-US" dirty="0"/>
              <a:t>Here, mu-X and mu-Y represent the average brightness of images X and Y. The constant C1 is added to make the formula stable — otherwise, if both means are very close to zero, the denominator becomes tiny and the ratio unstable.</a:t>
            </a:r>
          </a:p>
          <a:p>
            <a:r>
              <a:rPr lang="en-US" dirty="0"/>
              <a:t>To choose C1, we take the square of K1 times L, where L is the dynamic range of pixel values. For an 8-bit grayscale image, L is 255. K1 is just a very small number, much less than one.</a:t>
            </a:r>
          </a:p>
          <a:p>
            <a:endParaRPr lang="en-US" dirty="0"/>
          </a:p>
          <a:p>
            <a:r>
              <a:rPr lang="en-US" dirty="0"/>
              <a:t>Now, notice a few important properties:</a:t>
            </a:r>
          </a:p>
          <a:p>
            <a:r>
              <a:rPr lang="en-US" dirty="0"/>
              <a:t>If the two means are equal, then the numerator and denominator are the same, so the luminance comparison equals </a:t>
            </a:r>
            <a:r>
              <a:rPr lang="en-US" b="1" dirty="0"/>
              <a:t>1</a:t>
            </a:r>
            <a:r>
              <a:rPr lang="en-US" dirty="0"/>
              <a:t>, meaning perfect similarity.</a:t>
            </a:r>
          </a:p>
          <a:p>
            <a:r>
              <a:rPr lang="en-US" dirty="0"/>
              <a:t>If the two means are very different, the numerator becomes small relative to the denominator, so the luminance comparison approaches </a:t>
            </a:r>
            <a:r>
              <a:rPr lang="en-US" b="1" dirty="0"/>
              <a:t>0</a:t>
            </a:r>
            <a:r>
              <a:rPr lang="en-US" dirty="0"/>
              <a:t>, meaning poor similarity.</a:t>
            </a:r>
          </a:p>
          <a:p>
            <a:endParaRPr lang="en-US" dirty="0"/>
          </a:p>
          <a:p>
            <a:r>
              <a:rPr lang="en-US" dirty="0"/>
              <a:t>This simple formula ensures that luminance similarity satisfies the three postulates we discussed earlier: it is symmetric, bounded between 0 and 1, and it reaches the maximum value of 1 only when the two images have identical mean brightness.</a:t>
            </a:r>
          </a:p>
          <a:p>
            <a:r>
              <a:rPr lang="en-US" dirty="0"/>
              <a:t>So luminance is the first step in measuring structural similarity. Next, we’ll look at </a:t>
            </a:r>
            <a:r>
              <a:rPr lang="en-US" b="1" dirty="0"/>
              <a:t>contrast comparison</a:t>
            </a:r>
            <a:r>
              <a:rPr lang="en-US" dirty="0"/>
              <a:t>.</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18</a:t>
            </a:fld>
            <a:endParaRPr lang="en-US"/>
          </a:p>
        </p:txBody>
      </p:sp>
    </p:spTree>
    <p:extLst>
      <p:ext uri="{BB962C8B-B14F-4D97-AF65-F5344CB8AC3E}">
        <p14:creationId xmlns:p14="http://schemas.microsoft.com/office/powerpoint/2010/main" val="666763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take a closer look at the </a:t>
            </a:r>
            <a:r>
              <a:rPr lang="en-US" b="1" dirty="0"/>
              <a:t>luminance term</a:t>
            </a:r>
            <a:r>
              <a:rPr lang="en-US" dirty="0"/>
              <a:t> and see why it behaves the way we want.</a:t>
            </a:r>
          </a:p>
          <a:p>
            <a:endParaRPr lang="en-US" dirty="0"/>
          </a:p>
          <a:p>
            <a:r>
              <a:rPr lang="en-US" dirty="0"/>
              <a:t>Here, we let mu-X, the mean of image X, be represented by the letter A. And we let mu-Y, the mean of image Y, be represented by the variable X. Now, the question is: as X changes, what value of X will maximize the luminance comparison?</a:t>
            </a:r>
          </a:p>
          <a:p>
            <a:r>
              <a:rPr lang="en-US" dirty="0"/>
              <a:t>To answer this, we take the formula for the luminance term and compute its </a:t>
            </a:r>
            <a:r>
              <a:rPr lang="en-US" b="1" dirty="0"/>
              <a:t>first derivative</a:t>
            </a:r>
            <a:r>
              <a:rPr lang="en-US" dirty="0"/>
              <a:t> with respect to X. By setting that derivative equal to zero, we can find the point where the function reaches its maximum.</a:t>
            </a:r>
          </a:p>
          <a:p>
            <a:endParaRPr lang="en-US" dirty="0"/>
          </a:p>
          <a:p>
            <a:r>
              <a:rPr lang="en-US" dirty="0"/>
              <a:t>When we go through the algebra, the conclusion is very clear: the maximum occurs when </a:t>
            </a:r>
            <a:r>
              <a:rPr lang="en-US" b="1" dirty="0"/>
              <a:t>X equals A</a:t>
            </a:r>
            <a:r>
              <a:rPr lang="en-US" dirty="0"/>
              <a:t>, in other words, when the mean brightness of image Y is equal to the mean brightness of image X. At that point, the luminance comparison reaches its maximum possible value, which is one.</a:t>
            </a:r>
          </a:p>
          <a:p>
            <a:r>
              <a:rPr lang="en-US" dirty="0"/>
              <a:t>This confirms the intuition: two images will only be perfectly similar in luminance if their average brightness levels are the same. If one image is brighter or darker than the other, the luminance comparison will drop accordingly.</a:t>
            </a:r>
          </a:p>
          <a:p>
            <a:endParaRPr lang="en-US" dirty="0"/>
          </a:p>
          <a:p>
            <a:r>
              <a:rPr lang="en-US" dirty="0"/>
              <a:t>So this mathematical exercise is really just a </a:t>
            </a:r>
            <a:r>
              <a:rPr lang="en-US" b="1" dirty="0"/>
              <a:t>proof</a:t>
            </a:r>
            <a:r>
              <a:rPr lang="en-US" dirty="0"/>
              <a:t> of what we already expect: the luminance term is maximized when the two images have the same mean brightness.</a:t>
            </a:r>
          </a:p>
          <a:p>
            <a:r>
              <a:rPr lang="en-US" dirty="0"/>
              <a:t>That’s the first aspect of structural similarity. Next, we’ll move on to the second aspect: </a:t>
            </a:r>
            <a:r>
              <a:rPr lang="en-US" b="1" dirty="0"/>
              <a:t>contrast comparison</a:t>
            </a:r>
            <a:r>
              <a:rPr lang="en-US" dirty="0"/>
              <a:t>.</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19</a:t>
            </a:fld>
            <a:endParaRPr lang="en-US"/>
          </a:p>
        </p:txBody>
      </p:sp>
    </p:spTree>
    <p:extLst>
      <p:ext uri="{BB962C8B-B14F-4D97-AF65-F5344CB8AC3E}">
        <p14:creationId xmlns:p14="http://schemas.microsoft.com/office/powerpoint/2010/main" val="2269158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We are right on schedule in our journey through this material.</a:t>
            </a:r>
          </a:p>
          <a:p>
            <a:endParaRPr lang="en-US" dirty="0"/>
          </a:p>
          <a:p>
            <a:r>
              <a:rPr lang="en-US" dirty="0"/>
              <a:t>If you’ve had a chance to look over the reading materials for today’s lecture, that’s great — it will make it easier to connect the ideas we cover. If not, that’s fine too. I encourage you to follow along closely and take time afterward to review the main points. Consistently reinforcing concepts as you go will help you develop a stronger and more intuitive grasp, especially as the material becomes more mathematically detailed</a:t>
            </a:r>
          </a:p>
        </p:txBody>
      </p:sp>
      <p:sp>
        <p:nvSpPr>
          <p:cNvPr id="4" name="Slide Number Placeholder 3"/>
          <p:cNvSpPr>
            <a:spLocks noGrp="1"/>
          </p:cNvSpPr>
          <p:nvPr>
            <p:ph type="sldNum" sz="quarter" idx="5"/>
          </p:nvPr>
        </p:nvSpPr>
        <p:spPr/>
        <p:txBody>
          <a:bodyPr/>
          <a:lstStyle/>
          <a:p>
            <a:fld id="{16362E68-66C4-4B01-8D1F-712CF75BFD43}" type="slidenum">
              <a:rPr lang="en-US" smtClean="0"/>
              <a:pPr/>
              <a:t>2</a:t>
            </a:fld>
            <a:endParaRPr lang="en-US"/>
          </a:p>
        </p:txBody>
      </p:sp>
    </p:spTree>
    <p:extLst>
      <p:ext uri="{BB962C8B-B14F-4D97-AF65-F5344CB8AC3E}">
        <p14:creationId xmlns:p14="http://schemas.microsoft.com/office/powerpoint/2010/main" val="3855786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second component of SSIM is the </a:t>
            </a:r>
            <a:r>
              <a:rPr lang="en-US" b="1" dirty="0"/>
              <a:t>contrast comparison</a:t>
            </a:r>
            <a:r>
              <a:rPr lang="en-US" dirty="0"/>
              <a:t>.</a:t>
            </a:r>
          </a:p>
          <a:p>
            <a:r>
              <a:rPr lang="en-US" dirty="0"/>
              <a:t>Even if two images have the same average brightness, they may still look very different if their </a:t>
            </a:r>
            <a:r>
              <a:rPr lang="en-US" b="1" dirty="0"/>
              <a:t>contrast</a:t>
            </a:r>
            <a:r>
              <a:rPr lang="en-US" dirty="0"/>
              <a:t> is not the same. One might look sharp and vivid, while the other looks flat or washed out. To capture this, we use the </a:t>
            </a:r>
            <a:r>
              <a:rPr lang="en-US" b="1" dirty="0"/>
              <a:t>standard deviation</a:t>
            </a:r>
            <a:r>
              <a:rPr lang="en-US" dirty="0"/>
              <a:t> of pixel values — sigma-X for image X and sigma-Y for image Y.</a:t>
            </a:r>
          </a:p>
          <a:p>
            <a:endParaRPr lang="en-US" dirty="0"/>
          </a:p>
          <a:p>
            <a:r>
              <a:rPr lang="en-US" dirty="0"/>
              <a:t>The formula for contrast comparison looks very similar to the one we used for luminance. It is written as:</a:t>
            </a:r>
          </a:p>
          <a:p>
            <a:r>
              <a:rPr lang="en-US" b="1" dirty="0"/>
              <a:t>C of X and Y equals two times sigma-X times sigma-Y, plus a constant C2, divided by sigma-X squared plus sigma-Y squared, plus that same constant C2.</a:t>
            </a:r>
            <a:endParaRPr lang="en-US" dirty="0"/>
          </a:p>
          <a:p>
            <a:endParaRPr lang="en-US" dirty="0"/>
          </a:p>
          <a:p>
            <a:r>
              <a:rPr lang="en-US" dirty="0"/>
              <a:t>Here again, the constant is added to prevent instability when values are close to zero. C2 is defined as K2 times L squared, where L is the dynamic range of the image.</a:t>
            </a:r>
          </a:p>
          <a:p>
            <a:r>
              <a:rPr lang="en-US" dirty="0"/>
              <a:t>Now, notice how this works:</a:t>
            </a:r>
          </a:p>
          <a:p>
            <a:r>
              <a:rPr lang="en-US" dirty="0"/>
              <a:t>If the two images have the </a:t>
            </a:r>
            <a:r>
              <a:rPr lang="en-US" b="1" dirty="0"/>
              <a:t>same standard deviation</a:t>
            </a:r>
            <a:r>
              <a:rPr lang="en-US" dirty="0"/>
              <a:t>, meaning their contrasts are the same, then the numerator and denominator match, and the contrast comparison equals </a:t>
            </a:r>
            <a:r>
              <a:rPr lang="en-US" b="1" dirty="0"/>
              <a:t>1</a:t>
            </a:r>
            <a:r>
              <a:rPr lang="en-US" dirty="0"/>
              <a:t>.</a:t>
            </a:r>
          </a:p>
          <a:p>
            <a:r>
              <a:rPr lang="en-US" dirty="0"/>
              <a:t>If one image has much higher or lower contrast than the other, then the ratio becomes smaller, and the similarity drops.</a:t>
            </a:r>
          </a:p>
          <a:p>
            <a:r>
              <a:rPr lang="en-US" dirty="0"/>
              <a:t>This design is also consistent with how the </a:t>
            </a:r>
            <a:r>
              <a:rPr lang="en-US" b="1" dirty="0"/>
              <a:t>human visual system</a:t>
            </a:r>
            <a:r>
              <a:rPr lang="en-US" dirty="0"/>
              <a:t> works. For example, in a very dark room, small changes in brightness can be quite noticeable. But in a very bright, high-contrast scene, the same small changes are much harder to see. The formula reflects this effect, sometimes called </a:t>
            </a:r>
            <a:r>
              <a:rPr lang="en-US" b="1" dirty="0"/>
              <a:t>contrast masking</a:t>
            </a:r>
            <a:r>
              <a:rPr lang="en-US" dirty="0"/>
              <a:t>.</a:t>
            </a:r>
          </a:p>
          <a:p>
            <a:endParaRPr lang="en-US" dirty="0"/>
          </a:p>
          <a:p>
            <a:r>
              <a:rPr lang="en-US" dirty="0"/>
              <a:t>So contrast is the second pillar of structural similarity — it ensures that two images not only have the same average brightness but also the same level of variation around that average.</a:t>
            </a:r>
          </a:p>
          <a:p>
            <a:r>
              <a:rPr lang="en-US" dirty="0"/>
              <a:t>Next, we’ll look at the third pillar: the </a:t>
            </a:r>
            <a:r>
              <a:rPr lang="en-US" b="1" dirty="0"/>
              <a:t>structural comparison</a:t>
            </a:r>
            <a:r>
              <a:rPr lang="en-US" dirty="0"/>
              <a:t>.</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20</a:t>
            </a:fld>
            <a:endParaRPr lang="en-US"/>
          </a:p>
        </p:txBody>
      </p:sp>
    </p:spTree>
    <p:extLst>
      <p:ext uri="{BB962C8B-B14F-4D97-AF65-F5344CB8AC3E}">
        <p14:creationId xmlns:p14="http://schemas.microsoft.com/office/powerpoint/2010/main" val="20638865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analyze the </a:t>
            </a:r>
            <a:r>
              <a:rPr lang="en-US" b="1" dirty="0"/>
              <a:t>contrast term</a:t>
            </a:r>
            <a:r>
              <a:rPr lang="en-US" dirty="0"/>
              <a:t> a bit more carefully.</a:t>
            </a:r>
          </a:p>
          <a:p>
            <a:endParaRPr lang="en-US" dirty="0"/>
          </a:p>
          <a:p>
            <a:r>
              <a:rPr lang="en-US" dirty="0"/>
              <a:t>The key idea here is that the human visual system does not respond to </a:t>
            </a:r>
            <a:r>
              <a:rPr lang="en-US" b="1" dirty="0"/>
              <a:t>absolute changes</a:t>
            </a:r>
            <a:r>
              <a:rPr lang="en-US" dirty="0"/>
              <a:t> in brightness, but rather to </a:t>
            </a:r>
            <a:r>
              <a:rPr lang="en-US" b="1" dirty="0"/>
              <a:t>relative changes</a:t>
            </a:r>
            <a:r>
              <a:rPr lang="en-US" dirty="0"/>
              <a:t>. This is exactly what </a:t>
            </a:r>
            <a:r>
              <a:rPr lang="en-US" b="1" dirty="0"/>
              <a:t>Weber’s law</a:t>
            </a:r>
            <a:r>
              <a:rPr lang="en-US" dirty="0"/>
              <a:t> describes. It states that the smallest noticeable change in a stimulus is proportional to the background level of that stimulus.</a:t>
            </a:r>
          </a:p>
          <a:p>
            <a:endParaRPr lang="en-US" dirty="0"/>
          </a:p>
          <a:p>
            <a:r>
              <a:rPr lang="en-US" dirty="0"/>
              <a:t>For example, if you are in a very dark room, even a tiny spot of light is noticeable right away. But if you are in a brightly lit room, the very same tiny light would be invisible. The background intensity is so high that the small change is masked.</a:t>
            </a:r>
          </a:p>
          <a:p>
            <a:r>
              <a:rPr lang="en-US" dirty="0"/>
              <a:t>You’ve probably experienced this outdoors: at night, under a dark sky, you can see countless stars. But during the day, those same stars are still there — yet you can’t see them, because the bright background light overwhelms them.</a:t>
            </a:r>
          </a:p>
          <a:p>
            <a:r>
              <a:rPr lang="en-US" dirty="0"/>
              <a:t>The same principle applies to hearing. In a quiet room, even a whisper can be heard. But in a noisy party, you need to shout for anyone to notice.</a:t>
            </a:r>
          </a:p>
          <a:p>
            <a:endParaRPr lang="en-US" dirty="0"/>
          </a:p>
          <a:p>
            <a:r>
              <a:rPr lang="en-US" dirty="0"/>
              <a:t>Mathematically, this means that the sensitivity of the contrast measure depends on the ratio of the change, delta-X, to the baseline, X. If X is small, even a small delta makes a big difference. If X is large, the same delta hardly matters.</a:t>
            </a:r>
          </a:p>
          <a:p>
            <a:r>
              <a:rPr lang="en-US" dirty="0"/>
              <a:t>So the contrast term in SSIM naturally captures this idea — it reflects the fact that our visual system is tuned to relative, not absolute, differences. This is why the measure agrees so well with human perception.</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21</a:t>
            </a:fld>
            <a:endParaRPr lang="en-US"/>
          </a:p>
        </p:txBody>
      </p:sp>
    </p:spTree>
    <p:extLst>
      <p:ext uri="{BB962C8B-B14F-4D97-AF65-F5344CB8AC3E}">
        <p14:creationId xmlns:p14="http://schemas.microsoft.com/office/powerpoint/2010/main" val="3644485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simple example of </a:t>
            </a:r>
            <a:r>
              <a:rPr lang="en-US" b="1" dirty="0"/>
              <a:t>a changeover background</a:t>
            </a:r>
            <a:r>
              <a:rPr lang="en-US" dirty="0"/>
              <a:t>.</a:t>
            </a:r>
          </a:p>
          <a:p>
            <a:endParaRPr lang="en-US" dirty="0"/>
          </a:p>
          <a:p>
            <a:r>
              <a:rPr lang="en-US" dirty="0"/>
              <a:t>Look at the first column on the left. The top image has about </a:t>
            </a:r>
            <a:r>
              <a:rPr lang="en-US" b="1" dirty="0"/>
              <a:t>10 dots</a:t>
            </a:r>
            <a:r>
              <a:rPr lang="en-US" dirty="0"/>
              <a:t>, while the bottom has about </a:t>
            </a:r>
            <a:r>
              <a:rPr lang="en-US" b="1" dirty="0"/>
              <a:t>20 dots</a:t>
            </a:r>
            <a:r>
              <a:rPr lang="en-US" dirty="0"/>
              <a:t>. The difference is 10. When you compare them, it’s very obvious that the bottom one has more dots than the top one.</a:t>
            </a:r>
          </a:p>
          <a:p>
            <a:r>
              <a:rPr lang="en-US" dirty="0"/>
              <a:t>Now look at the second column. The top image has about </a:t>
            </a:r>
            <a:r>
              <a:rPr lang="en-US" b="1" dirty="0"/>
              <a:t>110 dots</a:t>
            </a:r>
            <a:r>
              <a:rPr lang="en-US" dirty="0"/>
              <a:t>, and the bottom has about </a:t>
            </a:r>
            <a:r>
              <a:rPr lang="en-US" b="1" dirty="0"/>
              <a:t>120 dots</a:t>
            </a:r>
            <a:r>
              <a:rPr lang="en-US" dirty="0"/>
              <a:t>. Again, the difference is 10. But this time, it’s much harder to notice the difference.</a:t>
            </a:r>
          </a:p>
          <a:p>
            <a:endParaRPr lang="en-US" dirty="0"/>
          </a:p>
          <a:p>
            <a:r>
              <a:rPr lang="en-US" dirty="0"/>
              <a:t>Why? Because the background level — the total number of dots — is so much higher. A change of 10 is a large fraction when the background is only 10, but it’s a tiny fraction when the background is already 110.</a:t>
            </a:r>
          </a:p>
          <a:p>
            <a:r>
              <a:rPr lang="en-US" dirty="0"/>
              <a:t>This illustrates the principle we just discussed: what our visual system detects is not the </a:t>
            </a:r>
            <a:r>
              <a:rPr lang="en-US" b="1" dirty="0"/>
              <a:t>absolute change</a:t>
            </a:r>
            <a:r>
              <a:rPr lang="en-US" dirty="0"/>
              <a:t>, but the </a:t>
            </a:r>
            <a:r>
              <a:rPr lang="en-US" b="1" dirty="0"/>
              <a:t>relative change</a:t>
            </a:r>
            <a:r>
              <a:rPr lang="en-US" dirty="0"/>
              <a:t> — delta divided by the background.</a:t>
            </a:r>
          </a:p>
          <a:p>
            <a:endParaRPr lang="en-US" dirty="0"/>
          </a:p>
          <a:p>
            <a:r>
              <a:rPr lang="en-US" dirty="0"/>
              <a:t>So, when we design a similarity measure, we want it to reflect this property of human vision. And that’s exactly what the contrast comparison in SSIM does. It behaves in a way that is consistent with how we see.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22</a:t>
            </a:fld>
            <a:endParaRPr lang="en-US"/>
          </a:p>
        </p:txBody>
      </p:sp>
    </p:spTree>
    <p:extLst>
      <p:ext uri="{BB962C8B-B14F-4D97-AF65-F5344CB8AC3E}">
        <p14:creationId xmlns:p14="http://schemas.microsoft.com/office/powerpoint/2010/main" val="3071739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third and final component of SSIM is the </a:t>
            </a:r>
            <a:r>
              <a:rPr lang="en-US" b="1" dirty="0"/>
              <a:t>structural comparison</a:t>
            </a:r>
            <a:r>
              <a:rPr lang="en-US" dirty="0"/>
              <a:t>.</a:t>
            </a:r>
          </a:p>
          <a:p>
            <a:endParaRPr lang="en-US" dirty="0"/>
          </a:p>
          <a:p>
            <a:r>
              <a:rPr lang="en-US" dirty="0"/>
              <a:t>Here’s the idea. Once we normalize each image — removing its mean brightness and adjusting its contrast — what’s left is essentially its </a:t>
            </a:r>
            <a:r>
              <a:rPr lang="en-US" b="1" dirty="0"/>
              <a:t>structure</a:t>
            </a:r>
            <a:r>
              <a:rPr lang="en-US" dirty="0"/>
              <a:t>. This is where we ask: do the patterns, textures, and shapes in the two images align?</a:t>
            </a:r>
          </a:p>
          <a:p>
            <a:r>
              <a:rPr lang="en-US" dirty="0"/>
              <a:t>Mathematically, this is captured using the </a:t>
            </a:r>
            <a:r>
              <a:rPr lang="en-US" b="1" dirty="0"/>
              <a:t>cross-correlation</a:t>
            </a:r>
            <a:r>
              <a:rPr lang="en-US" dirty="0"/>
              <a:t> between the two images. We call it sigma-X-Y, which measures how the variations in image X line up with the variations in image Y. To make the measure stable, we again introduce a constant, just like we did with luminance and contrast.</a:t>
            </a:r>
          </a:p>
          <a:p>
            <a:endParaRPr lang="en-US" dirty="0"/>
          </a:p>
          <a:p>
            <a:r>
              <a:rPr lang="en-US" dirty="0"/>
              <a:t>Another way to think about this is in terms of vectors in high-dimensional space. Imagine each image as a vector, with each pixel value being one coordinate. The structural similarity is then like taking the </a:t>
            </a:r>
            <a:r>
              <a:rPr lang="en-US" b="1" dirty="0"/>
              <a:t>inner product</a:t>
            </a:r>
            <a:r>
              <a:rPr lang="en-US" dirty="0"/>
              <a:t> of these two vectors, normalized by their lengths. Geometrically, this is just the cosine of the angle between the two vectors.</a:t>
            </a:r>
          </a:p>
          <a:p>
            <a:endParaRPr lang="en-US" dirty="0"/>
          </a:p>
          <a:p>
            <a:r>
              <a:rPr lang="en-US" dirty="0"/>
              <a:t>If the two vectors point in exactly the same direction — meaning the images are identical up to scaling — the angle is zero, and the similarity is maximized.</a:t>
            </a:r>
          </a:p>
          <a:p>
            <a:r>
              <a:rPr lang="en-US" dirty="0"/>
              <a:t>If they are completely uncorrelated, the inner product is small, and the similarity is low.</a:t>
            </a:r>
          </a:p>
          <a:p>
            <a:r>
              <a:rPr lang="en-US" dirty="0"/>
              <a:t>This is the same intuition we used when studying </a:t>
            </a:r>
            <a:r>
              <a:rPr lang="en-US" b="1" dirty="0"/>
              <a:t>Fourier analysis</a:t>
            </a:r>
            <a:r>
              <a:rPr lang="en-US" dirty="0"/>
              <a:t>: a Fourier coefficient is computed by projecting a signal onto a basis function. Here, we are projecting one image onto another and measuring how well they align.</a:t>
            </a:r>
          </a:p>
          <a:p>
            <a:endParaRPr lang="en-US" dirty="0"/>
          </a:p>
          <a:p>
            <a:r>
              <a:rPr lang="en-US" dirty="0"/>
              <a:t>So, structural comparison boils down to asking: once brightness and contrast are accounted for, do the fine details and patterns of the two images still match?</a:t>
            </a:r>
          </a:p>
          <a:p>
            <a:r>
              <a:rPr lang="en-US" dirty="0"/>
              <a:t>That completes the three pillars of SSIM: </a:t>
            </a:r>
            <a:r>
              <a:rPr lang="en-US" b="1" dirty="0"/>
              <a:t>luminance, contrast, and structure</a:t>
            </a:r>
            <a:r>
              <a:rPr lang="en-US" dirty="0"/>
              <a:t>. Next, we’ll see how they combine into the full similarity measure.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23</a:t>
            </a:fld>
            <a:endParaRPr lang="en-US"/>
          </a:p>
        </p:txBody>
      </p:sp>
    </p:spTree>
    <p:extLst>
      <p:ext uri="{BB962C8B-B14F-4D97-AF65-F5344CB8AC3E}">
        <p14:creationId xmlns:p14="http://schemas.microsoft.com/office/powerpoint/2010/main" val="2778406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connect this to a very important mathematical principle: the </a:t>
            </a:r>
            <a:r>
              <a:rPr lang="en-US" b="1" dirty="0"/>
              <a:t>Cauchy–Schwarz inequality</a:t>
            </a:r>
            <a:r>
              <a:rPr lang="en-US" dirty="0"/>
              <a:t>.</a:t>
            </a:r>
          </a:p>
          <a:p>
            <a:endParaRPr lang="en-US" dirty="0"/>
          </a:p>
          <a:p>
            <a:r>
              <a:rPr lang="en-US" dirty="0"/>
              <a:t>You may remember this from linear algebra. It tells us that the inner product of two vectors is always less than or equal to the product of their lengths. Equality holds only when the two vectors are linearly related — in other words, when one is just a scaled version of the other.</a:t>
            </a:r>
          </a:p>
          <a:p>
            <a:endParaRPr lang="en-US" dirty="0"/>
          </a:p>
          <a:p>
            <a:r>
              <a:rPr lang="en-US" dirty="0"/>
              <a:t>Why is this important here? Well, recall that in structural comparison, we represent each image as a vector in a high-dimensional space. The structural similarity is essentially the normalized inner product between those two vectors.</a:t>
            </a:r>
          </a:p>
          <a:p>
            <a:r>
              <a:rPr lang="en-US" dirty="0"/>
              <a:t>The Cauchy–Schwarz inequality guarantees that this similarity value will always lie between zero and one, and it will reach one only when the two images are structurally identical, differing at most by a scaling factor.</a:t>
            </a:r>
          </a:p>
          <a:p>
            <a:endParaRPr lang="en-US" dirty="0"/>
          </a:p>
          <a:p>
            <a:r>
              <a:rPr lang="en-US" dirty="0"/>
              <a:t>So, this inequality is the mathematical reason why the structural comparison term works. It’s not just a rule chosen arbitrarily — it’s grounded in solid geometry.</a:t>
            </a:r>
          </a:p>
          <a:p>
            <a:r>
              <a:rPr lang="en-US" dirty="0"/>
              <a:t>And as engineers and scientists, it’s always valuable to know not just </a:t>
            </a:r>
            <a:r>
              <a:rPr lang="en-US" i="1" dirty="0"/>
              <a:t>how</a:t>
            </a:r>
            <a:r>
              <a:rPr lang="en-US" dirty="0"/>
              <a:t> something works, but </a:t>
            </a:r>
            <a:r>
              <a:rPr lang="en-US" i="1" dirty="0"/>
              <a:t>why</a:t>
            </a:r>
            <a:r>
              <a:rPr lang="en-US" dirty="0"/>
              <a:t>. Understanding the principle behind the rule allows you to be creative and adapt these ideas in new situations.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24</a:t>
            </a:fld>
            <a:endParaRPr lang="en-US"/>
          </a:p>
        </p:txBody>
      </p:sp>
    </p:spTree>
    <p:extLst>
      <p:ext uri="{BB962C8B-B14F-4D97-AF65-F5344CB8AC3E}">
        <p14:creationId xmlns:p14="http://schemas.microsoft.com/office/powerpoint/2010/main" val="2452589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now, we can finally put everything together.</a:t>
            </a:r>
          </a:p>
          <a:p>
            <a:endParaRPr lang="en-US" dirty="0"/>
          </a:p>
          <a:p>
            <a:r>
              <a:rPr lang="en-US" dirty="0"/>
              <a:t>We’ve defined three components: </a:t>
            </a:r>
            <a:r>
              <a:rPr lang="en-US" b="1" dirty="0"/>
              <a:t>luminance comparison, contrast comparison, and structural comparison</a:t>
            </a:r>
            <a:r>
              <a:rPr lang="en-US" dirty="0"/>
              <a:t>. Each one captures a different aspect of how two images may look alike or differ. The </a:t>
            </a:r>
            <a:r>
              <a:rPr lang="en-US" b="1" dirty="0"/>
              <a:t>Structural Similarity Index</a:t>
            </a:r>
            <a:r>
              <a:rPr lang="en-US" dirty="0"/>
              <a:t>, or SSIM, is built by combining all three.</a:t>
            </a:r>
          </a:p>
          <a:p>
            <a:r>
              <a:rPr lang="en-US" dirty="0"/>
              <a:t>Mathematically, the SSIM of X and Y is written as:</a:t>
            </a:r>
          </a:p>
          <a:p>
            <a:r>
              <a:rPr lang="en-US" b="1" dirty="0"/>
              <a:t>luminance term raised to the power alpha, multiplied by the contrast term raised to the power beta, multiplied by the structure term raised to the power gamma.</a:t>
            </a:r>
            <a:endParaRPr lang="en-US" dirty="0"/>
          </a:p>
          <a:p>
            <a:endParaRPr lang="en-US" dirty="0"/>
          </a:p>
          <a:p>
            <a:r>
              <a:rPr lang="en-US" dirty="0"/>
              <a:t>The parameters alpha, beta, and gamma simply allow us to adjust the relative importance of the three components. In practice, we usually set all three equal to one, giving equal weight to luminance, contrast, and structure.</a:t>
            </a:r>
          </a:p>
          <a:p>
            <a:r>
              <a:rPr lang="en-US" dirty="0"/>
              <a:t>To keep the formula stable, we also include constants — C1, C2, and C3. These prevent divisions by very small numbers, which could make the result unstable. For convenience, researchers often set C3 equal to half of C2. These are empirical design choices, not strict theory, but they work well in practice.</a:t>
            </a:r>
          </a:p>
          <a:p>
            <a:r>
              <a:rPr lang="en-US" dirty="0"/>
              <a:t>With these simplifications, we arrive at the familiar form of SSIM that is widely used today. This measure is often referred to as the </a:t>
            </a:r>
            <a:r>
              <a:rPr lang="en-US" b="1" dirty="0"/>
              <a:t>Universal Quality Index</a:t>
            </a:r>
            <a:r>
              <a:rPr lang="en-US" dirty="0"/>
              <a:t> with stabilizing constants added.</a:t>
            </a:r>
          </a:p>
          <a:p>
            <a:endParaRPr lang="en-US" dirty="0"/>
          </a:p>
          <a:p>
            <a:r>
              <a:rPr lang="en-US" dirty="0"/>
              <a:t>The remarkable thing is how well SSIM works. Despite its simplicity, it has become one of the most widely used metrics for image quality, both in research and in industry. Even today, when we use deep learning and advanced algorithms for image processing, SSIM and mean squared error remain the standard reference metrics.</a:t>
            </a:r>
          </a:p>
          <a:p>
            <a:endParaRPr lang="en-US" dirty="0"/>
          </a:p>
          <a:p>
            <a:r>
              <a:rPr lang="en-US" dirty="0"/>
              <a:t>So, this is the moment where </a:t>
            </a:r>
            <a:r>
              <a:rPr lang="en-US" b="1" dirty="0"/>
              <a:t>SSIM is born</a:t>
            </a:r>
            <a:r>
              <a:rPr lang="en-US" dirty="0"/>
              <a:t> — a simple but powerful measure that aligns closely with human perception and has stood the test of time.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25</a:t>
            </a:fld>
            <a:endParaRPr lang="en-US"/>
          </a:p>
        </p:txBody>
      </p:sp>
    </p:spTree>
    <p:extLst>
      <p:ext uri="{BB962C8B-B14F-4D97-AF65-F5344CB8AC3E}">
        <p14:creationId xmlns:p14="http://schemas.microsoft.com/office/powerpoint/2010/main" val="4005313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another example that demonstrates the power of SSIM.</a:t>
            </a:r>
          </a:p>
          <a:p>
            <a:endParaRPr lang="en-US" dirty="0"/>
          </a:p>
          <a:p>
            <a:r>
              <a:rPr lang="en-US" dirty="0"/>
              <a:t>The image in the top left, marked (a), is the </a:t>
            </a:r>
            <a:r>
              <a:rPr lang="en-US" b="1" dirty="0"/>
              <a:t>reference image</a:t>
            </a:r>
            <a:r>
              <a:rPr lang="en-US" dirty="0"/>
              <a:t> — the ground truth. The other five images are distorted versions, each with a different type of degradation: contrast stretching, mean shift, JPEG compression, blurring, and salt-and-pepper noise.</a:t>
            </a:r>
          </a:p>
          <a:p>
            <a:r>
              <a:rPr lang="en-US" dirty="0"/>
              <a:t>If we were to use </a:t>
            </a:r>
            <a:r>
              <a:rPr lang="en-US" b="1" dirty="0"/>
              <a:t>mean squared error</a:t>
            </a:r>
            <a:r>
              <a:rPr lang="en-US" dirty="0"/>
              <a:t>, all of these distorted images would end up with roughly the same error value. But visually, they do not look equally bad. Some are close to the original, while others are clearly worse.</a:t>
            </a:r>
          </a:p>
          <a:p>
            <a:endParaRPr lang="en-US" dirty="0"/>
          </a:p>
          <a:p>
            <a:r>
              <a:rPr lang="en-US" dirty="0"/>
              <a:t>Now look at the </a:t>
            </a:r>
            <a:r>
              <a:rPr lang="en-US" b="1" dirty="0"/>
              <a:t>SSIM scores</a:t>
            </a:r>
            <a:r>
              <a:rPr lang="en-US" dirty="0"/>
              <a:t> shown here. The contrast-stretched image has an SSIM close to </a:t>
            </a:r>
            <a:r>
              <a:rPr lang="en-US" b="1" dirty="0"/>
              <a:t>0.92</a:t>
            </a:r>
            <a:r>
              <a:rPr lang="en-US" dirty="0"/>
              <a:t>, which makes sense because it looks fairly good. The mean-shifted version scores about </a:t>
            </a:r>
            <a:r>
              <a:rPr lang="en-US" b="1" dirty="0"/>
              <a:t>0.90</a:t>
            </a:r>
            <a:r>
              <a:rPr lang="en-US" dirty="0"/>
              <a:t>, also quite close. But the JPEG-compressed version drops down to around </a:t>
            </a:r>
            <a:r>
              <a:rPr lang="en-US" b="1" dirty="0"/>
              <a:t>0.69</a:t>
            </a:r>
            <a:r>
              <a:rPr lang="en-US" dirty="0"/>
              <a:t>, and the blurred version to </a:t>
            </a:r>
            <a:r>
              <a:rPr lang="en-US" b="1" dirty="0"/>
              <a:t>0.70</a:t>
            </a:r>
            <a:r>
              <a:rPr lang="en-US" dirty="0"/>
              <a:t>. The salt-and-pepper noisy image scores about </a:t>
            </a:r>
            <a:r>
              <a:rPr lang="en-US" b="1" dirty="0"/>
              <a:t>0.77</a:t>
            </a:r>
            <a:r>
              <a:rPr lang="en-US" dirty="0"/>
              <a:t>.</a:t>
            </a:r>
          </a:p>
          <a:p>
            <a:r>
              <a:rPr lang="en-US" dirty="0"/>
              <a:t>If you compare these numbers with what your eyes tell you, the agreement is clear. Images that look closer to the original score higher; images that look worse score lower.</a:t>
            </a:r>
          </a:p>
          <a:p>
            <a:endParaRPr lang="en-US" dirty="0"/>
          </a:p>
          <a:p>
            <a:r>
              <a:rPr lang="en-US" dirty="0"/>
              <a:t>This is why SSIM is so widely used. It captures the </a:t>
            </a:r>
            <a:r>
              <a:rPr lang="en-US" b="1" dirty="0"/>
              <a:t>essential aspects of the human visual system</a:t>
            </a:r>
            <a:r>
              <a:rPr lang="en-US" dirty="0"/>
              <a:t> — brightness, contrast, and structure — in a single number. And in practice, this means we can use SSIM to guide optimization. For example, when designing a communication channel or an imaging system, we can adjust the system parameters to maximize SSIM, ensuring that the images produced look good to the human eye.</a:t>
            </a:r>
          </a:p>
          <a:p>
            <a:endParaRPr lang="en-US" dirty="0"/>
          </a:p>
          <a:p>
            <a:r>
              <a:rPr lang="en-US" dirty="0"/>
              <a:t>So, SSIM is not just a theoretical measure — it is a </a:t>
            </a:r>
            <a:r>
              <a:rPr lang="en-US" b="1" dirty="0"/>
              <a:t>practical tool</a:t>
            </a:r>
            <a:r>
              <a:rPr lang="en-US" dirty="0"/>
              <a:t> that connects mathematics directly to human perception.</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26</a:t>
            </a:fld>
            <a:endParaRPr lang="en-US"/>
          </a:p>
        </p:txBody>
      </p:sp>
    </p:spTree>
    <p:extLst>
      <p:ext uri="{BB962C8B-B14F-4D97-AF65-F5344CB8AC3E}">
        <p14:creationId xmlns:p14="http://schemas.microsoft.com/office/powerpoint/2010/main" val="12111940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Because SSIM works so well, researchers have developed many </a:t>
            </a:r>
            <a:r>
              <a:rPr lang="en-US" b="1" dirty="0"/>
              <a:t>extensions</a:t>
            </a:r>
            <a:r>
              <a:rPr lang="en-US" dirty="0"/>
              <a:t> of the method.</a:t>
            </a:r>
          </a:p>
          <a:p>
            <a:endParaRPr lang="en-US" dirty="0"/>
          </a:p>
          <a:p>
            <a:r>
              <a:rPr lang="en-US" dirty="0"/>
              <a:t>The version we’ve been discussing applies to grayscale images, where each pixel has only one intensity value. But in reality, most images are in color. So naturally, the first extension was to adapt SSIM for </a:t>
            </a:r>
            <a:r>
              <a:rPr lang="en-US" b="1" dirty="0"/>
              <a:t>color image quality assessment</a:t>
            </a:r>
            <a:r>
              <a:rPr lang="en-US" dirty="0"/>
              <a:t>. This involves measuring similarity not only in brightness and contrast, but also in the relationships between color channels.</a:t>
            </a:r>
          </a:p>
          <a:p>
            <a:endParaRPr lang="en-US" dirty="0"/>
          </a:p>
          <a:p>
            <a:r>
              <a:rPr lang="en-US" dirty="0"/>
              <a:t>Another extension is to </a:t>
            </a:r>
            <a:r>
              <a:rPr lang="en-US" b="1" dirty="0"/>
              <a:t>video quality assessment</a:t>
            </a:r>
            <a:r>
              <a:rPr lang="en-US" dirty="0"/>
              <a:t>. Here, SSIM is applied not just frame by frame, but also across time, because our eyes are sensitive to temporal consistency. This has become very important in areas like video compression and streaming.</a:t>
            </a:r>
          </a:p>
          <a:p>
            <a:r>
              <a:rPr lang="en-US" dirty="0"/>
              <a:t>There is also </a:t>
            </a:r>
            <a:r>
              <a:rPr lang="en-US" b="1" dirty="0"/>
              <a:t>multi-scale SSIM</a:t>
            </a:r>
            <a:r>
              <a:rPr lang="en-US" dirty="0"/>
              <a:t>, which evaluates images at different levels of resolution. This is especially useful because human vision itself operates on a multi-scale level — we notice both fine details and large structures, depending on how we view an image.</a:t>
            </a:r>
          </a:p>
          <a:p>
            <a:r>
              <a:rPr lang="en-US" dirty="0"/>
              <a:t>And finally, there is </a:t>
            </a:r>
            <a:r>
              <a:rPr lang="en-US" b="1" dirty="0"/>
              <a:t>complex wavelet SSIM</a:t>
            </a:r>
            <a:r>
              <a:rPr lang="en-US" dirty="0"/>
              <a:t>, which can handle images that have complex values, such as those produced in MRI. This is a powerful extension that broadens SSIM to applications in medical imaging and beyond.</a:t>
            </a:r>
          </a:p>
          <a:p>
            <a:endParaRPr lang="en-US" dirty="0"/>
          </a:p>
          <a:p>
            <a:r>
              <a:rPr lang="en-US" dirty="0"/>
              <a:t>The core idea of SSIM — comparing luminance, contrast, and structure — has proven to be so flexible that it has been adapted to various domains.</a:t>
            </a:r>
          </a:p>
          <a:p>
            <a:endParaRPr lang="en-US" dirty="0"/>
          </a:p>
          <a:p>
            <a:r>
              <a:rPr lang="en-US" dirty="0"/>
              <a:t>Now, let me pause here and use an analogy that connects to your own experience. When we design an exam, we want the scores to spread out enough to show meaningful differences among students. If everyone scores 90 or higher, we can’t distinguish performance very well. Ideally, the mean should be somewhere in the middle, say around 50, with variation above and below. That way, the test reveals the true distribution of understanding.</a:t>
            </a:r>
          </a:p>
          <a:p>
            <a:r>
              <a:rPr lang="en-US" dirty="0"/>
              <a:t>It’s the same idea with SSIM: we normalize by the mean and by the variation, so we can focus on the meaningful structural differences between signals.</a:t>
            </a:r>
          </a:p>
          <a:p>
            <a:endParaRPr lang="en-US" dirty="0"/>
          </a:p>
          <a:p>
            <a:r>
              <a:rPr lang="en-US" dirty="0"/>
              <a:t>So, whether we’re evaluating images or student performance, the principle is the same: measure differences relative to expectations and variability, not in absolute terms.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27</a:t>
            </a:fld>
            <a:endParaRPr lang="en-US"/>
          </a:p>
        </p:txBody>
      </p:sp>
    </p:spTree>
    <p:extLst>
      <p:ext uri="{BB962C8B-B14F-4D97-AF65-F5344CB8AC3E}">
        <p14:creationId xmlns:p14="http://schemas.microsoft.com/office/powerpoint/2010/main" val="1117115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 move into the </a:t>
            </a:r>
            <a:r>
              <a:rPr lang="en-US" b="1" dirty="0"/>
              <a:t>second part of our lecture: system-specific measures</a:t>
            </a:r>
            <a:r>
              <a:rPr lang="en-US" dirty="0"/>
              <a:t>.</a:t>
            </a:r>
          </a:p>
          <a:p>
            <a:endParaRPr lang="en-US" dirty="0"/>
          </a:p>
          <a:p>
            <a:r>
              <a:rPr lang="en-US" dirty="0"/>
              <a:t>So far, we’ve discussed general mathematical ways of comparing images — measures like mean squared error, KL divergence, and SSIM. These are important, but they don’t tell the whole story, because image quality also depends heavily on the </a:t>
            </a:r>
            <a:r>
              <a:rPr lang="en-US" b="1" dirty="0"/>
              <a:t>imaging system itself</a:t>
            </a:r>
            <a:r>
              <a:rPr lang="en-US" dirty="0"/>
              <a:t>.</a:t>
            </a:r>
          </a:p>
          <a:p>
            <a:r>
              <a:rPr lang="en-US" dirty="0"/>
              <a:t>Every imaging system — whether it’s an X-ray detector, an MRI scanner, or an ultrasound probe — has its own characteristics and limitations. To assess the quality of images produced by a system, we need to look at metrics that reflect the system’s performance.</a:t>
            </a:r>
          </a:p>
          <a:p>
            <a:endParaRPr lang="en-US" dirty="0"/>
          </a:p>
          <a:p>
            <a:r>
              <a:rPr lang="en-US" dirty="0"/>
              <a:t>This includes measures such as:</a:t>
            </a:r>
          </a:p>
          <a:p>
            <a:r>
              <a:rPr lang="en-US" b="1" dirty="0"/>
              <a:t>Noise, and the related quantities signal-to-noise ratio (SNR) and contrast-to-noise ratio (CNR).</a:t>
            </a:r>
            <a:endParaRPr lang="en-US" dirty="0"/>
          </a:p>
          <a:p>
            <a:r>
              <a:rPr lang="en-US" b="1" dirty="0"/>
              <a:t>Resolution</a:t>
            </a:r>
            <a:r>
              <a:rPr lang="en-US" dirty="0"/>
              <a:t>, which can be spatial, contrast, temporal, or spectral, depending on what aspect of the system we are evaluating.</a:t>
            </a:r>
          </a:p>
          <a:p>
            <a:r>
              <a:rPr lang="en-US" dirty="0"/>
              <a:t>And finally, </a:t>
            </a:r>
            <a:r>
              <a:rPr lang="en-US" b="1" dirty="0"/>
              <a:t>artifacts</a:t>
            </a:r>
            <a:r>
              <a:rPr lang="en-US" dirty="0"/>
              <a:t>, which are false or misleading structures that appear in the image because of imperfections in the imaging process.</a:t>
            </a:r>
          </a:p>
          <a:p>
            <a:r>
              <a:rPr lang="en-US" dirty="0"/>
              <a:t>Together, these system-specific measures tell us how good a given imaging device is at capturing and representing reality.</a:t>
            </a:r>
          </a:p>
          <a:p>
            <a:endParaRPr lang="en-US" dirty="0"/>
          </a:p>
          <a:p>
            <a:r>
              <a:rPr lang="en-US" dirty="0"/>
              <a:t>So let’s begin this section with one of the most important system-specific measures: the </a:t>
            </a:r>
            <a:r>
              <a:rPr lang="en-US" b="1" dirty="0"/>
              <a:t>signal-to-noise ratio</a:t>
            </a:r>
            <a:r>
              <a:rPr lang="en-US" dirty="0"/>
              <a:t>, or SNR.</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28</a:t>
            </a:fld>
            <a:endParaRPr lang="en-US"/>
          </a:p>
        </p:txBody>
      </p:sp>
    </p:spTree>
    <p:extLst>
      <p:ext uri="{BB962C8B-B14F-4D97-AF65-F5344CB8AC3E}">
        <p14:creationId xmlns:p14="http://schemas.microsoft.com/office/powerpoint/2010/main" val="760920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engineering, one of the most familiar terms you’ll encounter is the </a:t>
            </a:r>
            <a:r>
              <a:rPr lang="en-US" b="1" dirty="0"/>
              <a:t>Signal-to-Noise Ratio</a:t>
            </a:r>
            <a:r>
              <a:rPr lang="en-US" dirty="0"/>
              <a:t>, or SNR.</a:t>
            </a:r>
          </a:p>
          <a:p>
            <a:r>
              <a:rPr lang="en-US" dirty="0"/>
              <a:t>Whenever we take a measurement — whether it’s a photograph, an MRI scan, or an ultrasound image — we always have some amount of </a:t>
            </a:r>
            <a:r>
              <a:rPr lang="en-US" b="1" dirty="0"/>
              <a:t>noise</a:t>
            </a:r>
            <a:r>
              <a:rPr lang="en-US" dirty="0"/>
              <a:t>. Noise is unavoidable. It arises from the fundamental randomness of physical processes, and ultimately from quantum mechanics itself. Nothing is ever perfectly certain.</a:t>
            </a:r>
          </a:p>
          <a:p>
            <a:endParaRPr lang="en-US" dirty="0"/>
          </a:p>
          <a:p>
            <a:r>
              <a:rPr lang="en-US" dirty="0"/>
              <a:t>On top of this background noise, we have the </a:t>
            </a:r>
            <a:r>
              <a:rPr lang="en-US" b="1" dirty="0"/>
              <a:t>signal</a:t>
            </a:r>
            <a:r>
              <a:rPr lang="en-US" dirty="0"/>
              <a:t> — the part of the measurement that actually carries meaningful information.</a:t>
            </a:r>
          </a:p>
          <a:p>
            <a:r>
              <a:rPr lang="en-US" dirty="0"/>
              <a:t>SNR is a simple but powerful way of expressing how strong the signal is relative to the noise. Mathematically, it is defined as the ratio of signal power to noise power. Since power is proportional to the square of amplitude, you can also write SNR as the square of the signal amplitude divided by the noise amplitude.</a:t>
            </a:r>
          </a:p>
          <a:p>
            <a:endParaRPr lang="en-US" dirty="0"/>
          </a:p>
          <a:p>
            <a:r>
              <a:rPr lang="en-US" dirty="0"/>
              <a:t>Here’s the intuition:</a:t>
            </a:r>
          </a:p>
          <a:p>
            <a:r>
              <a:rPr lang="en-US" dirty="0"/>
              <a:t>If the SNR is around </a:t>
            </a:r>
            <a:r>
              <a:rPr lang="en-US" b="1" dirty="0"/>
              <a:t>1</a:t>
            </a:r>
            <a:r>
              <a:rPr lang="en-US" dirty="0"/>
              <a:t>, the signal varies in the same range as the noise. That means the signal is barely visible.</a:t>
            </a:r>
          </a:p>
          <a:p>
            <a:r>
              <a:rPr lang="en-US" dirty="0"/>
              <a:t>If the SNR is </a:t>
            </a:r>
            <a:r>
              <a:rPr lang="en-US" b="1" dirty="0"/>
              <a:t>5 or 10 or higher</a:t>
            </a:r>
            <a:r>
              <a:rPr lang="en-US" dirty="0"/>
              <a:t>, the signal stands out clearly above the noise, and it can be easily detected.</a:t>
            </a:r>
          </a:p>
          <a:p>
            <a:endParaRPr lang="en-US" dirty="0"/>
          </a:p>
          <a:p>
            <a:r>
              <a:rPr lang="en-US" dirty="0"/>
              <a:t>A related measure is the </a:t>
            </a:r>
            <a:r>
              <a:rPr lang="en-US" b="1" dirty="0"/>
              <a:t>Contrast-to-Noise Ratio</a:t>
            </a:r>
            <a:r>
              <a:rPr lang="en-US" dirty="0"/>
              <a:t>, or CNR. Instead of comparing one signal to background noise, we compare the difference between two signals — for example, a feature versus its background — divided by the noise level. This measure is very common in medical imaging because it directly reflects how well we can distinguish one structure from another.</a:t>
            </a:r>
          </a:p>
          <a:p>
            <a:endParaRPr lang="en-US" dirty="0"/>
          </a:p>
          <a:p>
            <a:r>
              <a:rPr lang="en-US" dirty="0"/>
              <a:t>So, SNR tells us whether a signal can rise above the noise at all, while CNR tells us whether two signals can be distinguished against that noisy background.</a:t>
            </a:r>
          </a:p>
          <a:p>
            <a:r>
              <a:rPr lang="en-US" dirty="0"/>
              <a:t>And next, we’ll move on to another fundamental aspect of image quality: </a:t>
            </a:r>
            <a:r>
              <a:rPr lang="en-US" b="1" dirty="0"/>
              <a:t>resolution</a:t>
            </a:r>
            <a:r>
              <a:rPr lang="en-US" dirty="0"/>
              <a:t>.</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29</a:t>
            </a:fld>
            <a:endParaRPr lang="en-US"/>
          </a:p>
        </p:txBody>
      </p:sp>
    </p:spTree>
    <p:extLst>
      <p:ext uri="{BB962C8B-B14F-4D97-AF65-F5344CB8AC3E}">
        <p14:creationId xmlns:p14="http://schemas.microsoft.com/office/powerpoint/2010/main" val="15669045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you can see the textbook’s outline of </a:t>
            </a:r>
            <a:r>
              <a:rPr lang="en-US" b="1" dirty="0"/>
              <a:t>Chapter Five</a:t>
            </a:r>
            <a:r>
              <a:rPr lang="en-US" dirty="0"/>
              <a:t>, which I have actually moved earlier in our course. The reason is simple: once you understand the basics of </a:t>
            </a:r>
            <a:r>
              <a:rPr lang="en-US" b="1" dirty="0"/>
              <a:t>image quality assessment</a:t>
            </a:r>
            <a:r>
              <a:rPr lang="en-US" dirty="0"/>
              <a:t>, you can apply these ideas to almost any imaging modality.</a:t>
            </a:r>
          </a:p>
          <a:p>
            <a:r>
              <a:rPr lang="en-US" dirty="0"/>
              <a:t>No matter whether we’re talking about X-ray, CT, MRI, ultrasound, or optical imaging, the general principles remain the same. Concepts such as </a:t>
            </a:r>
            <a:r>
              <a:rPr lang="en-US" b="1" dirty="0"/>
              <a:t>resolution</a:t>
            </a:r>
            <a:r>
              <a:rPr lang="en-US" dirty="0"/>
              <a:t>, </a:t>
            </a:r>
            <a:r>
              <a:rPr lang="en-US" b="1" dirty="0"/>
              <a:t>signal-to-noise ratio</a:t>
            </a:r>
            <a:r>
              <a:rPr lang="en-US" dirty="0"/>
              <a:t>, </a:t>
            </a:r>
            <a:r>
              <a:rPr lang="en-US" b="1" dirty="0"/>
              <a:t>contrast-to-noise ratio</a:t>
            </a:r>
            <a:r>
              <a:rPr lang="en-US" dirty="0"/>
              <a:t>, and </a:t>
            </a:r>
            <a:r>
              <a:rPr lang="en-US" b="1" dirty="0"/>
              <a:t>artifacts</a:t>
            </a:r>
            <a:r>
              <a:rPr lang="en-US" dirty="0"/>
              <a:t> are universal. They may appear in different forms, but the underlying logic applies everywhere.</a:t>
            </a:r>
          </a:p>
          <a:p>
            <a:endParaRPr lang="en-US" dirty="0"/>
          </a:p>
          <a:p>
            <a:r>
              <a:rPr lang="en-US" dirty="0"/>
              <a:t>The good news is that this chapter is relatively </a:t>
            </a:r>
            <a:r>
              <a:rPr lang="en-US" b="1" dirty="0"/>
              <a:t>easy reading</a:t>
            </a:r>
            <a:r>
              <a:rPr lang="en-US" dirty="0"/>
              <a:t> compared to some of the heavier mathematical topics we’ve already tackled. The ideas are straightforward. If you follow carefully and think through the examples, you’ll see how each concept connects to real images.</a:t>
            </a:r>
          </a:p>
          <a:p>
            <a:endParaRPr lang="en-US" dirty="0"/>
          </a:p>
          <a:p>
            <a:r>
              <a:rPr lang="en-US" dirty="0"/>
              <a:t>For today’s lecture, I will guide you mainly through </a:t>
            </a:r>
            <a:r>
              <a:rPr lang="en-US" b="1" dirty="0"/>
              <a:t>three key aspects</a:t>
            </a:r>
            <a:r>
              <a:rPr lang="en-US" dirty="0"/>
              <a:t> of image quality assessment. We’ll start with general mathematical measures, then move to system-specific characteristics, and finally consider task-specific and human-observer models. This will give you a well-rounded view of what it means to evaluate image quality in practice.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a:t>
            </a:fld>
            <a:endParaRPr lang="en-US"/>
          </a:p>
        </p:txBody>
      </p:sp>
    </p:spTree>
    <p:extLst>
      <p:ext uri="{BB962C8B-B14F-4D97-AF65-F5344CB8AC3E}">
        <p14:creationId xmlns:p14="http://schemas.microsoft.com/office/powerpoint/2010/main" val="33776769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talk about </a:t>
            </a:r>
            <a:r>
              <a:rPr lang="en-US" b="1" dirty="0"/>
              <a:t>spatial resolution</a:t>
            </a:r>
            <a:r>
              <a:rPr lang="en-US" dirty="0"/>
              <a:t>, which is one of the most important measures of image quality.</a:t>
            </a:r>
          </a:p>
          <a:p>
            <a:endParaRPr lang="en-US" dirty="0"/>
          </a:p>
          <a:p>
            <a:r>
              <a:rPr lang="en-US" dirty="0"/>
              <a:t>The simplest way to think about spatial resolution is in terms of how well an imaging system can distinguish two objects that are close together. For example, imagine two very small, bright points — like two tiny tumors. Mathematically, we describe each of those points as a </a:t>
            </a:r>
            <a:r>
              <a:rPr lang="en-US" b="1" dirty="0"/>
              <a:t>delta function</a:t>
            </a:r>
            <a:r>
              <a:rPr lang="en-US" dirty="0"/>
              <a:t>, which represents a perfect single dot.</a:t>
            </a:r>
          </a:p>
          <a:p>
            <a:endParaRPr lang="en-US" dirty="0"/>
          </a:p>
          <a:p>
            <a:r>
              <a:rPr lang="en-US" dirty="0"/>
              <a:t>But in reality, no imaging system can reproduce a perfect dot. Instead, each point becomes blurred into a small disk, usually shaped like a Gaussian curve. This blur is called the </a:t>
            </a:r>
            <a:r>
              <a:rPr lang="en-US" b="1" dirty="0"/>
              <a:t>point spread function</a:t>
            </a:r>
            <a:r>
              <a:rPr lang="en-US" dirty="0"/>
              <a:t>, or PSF. It tells us how the system responds to a single point source.</a:t>
            </a:r>
          </a:p>
          <a:p>
            <a:r>
              <a:rPr lang="en-US" dirty="0"/>
              <a:t>Now, suppose we have two points. If they are far apart, even though each one is blurry, you can still clearly see two separate spots. But as they move closer together, the two blurred shapes begin to overlap. Eventually, when the separation between them is too small, the two spots merge and appear as one.</a:t>
            </a:r>
          </a:p>
          <a:p>
            <a:endParaRPr lang="en-US" dirty="0"/>
          </a:p>
          <a:p>
            <a:r>
              <a:rPr lang="en-US" dirty="0"/>
              <a:t>The critical threshold is defined by the </a:t>
            </a:r>
            <a:r>
              <a:rPr lang="en-US" b="1" dirty="0"/>
              <a:t>full width at half maximum</a:t>
            </a:r>
            <a:r>
              <a:rPr lang="en-US" dirty="0"/>
              <a:t>, or FWHM, of the point spread function. In other words, when the distance between the two points is equal to the width of the blur at half its height, that’s about the limit of what the imaging system can resolve. Any closer, and the system can no longer distinguish the two points.</a:t>
            </a:r>
          </a:p>
          <a:p>
            <a:endParaRPr lang="en-US" dirty="0"/>
          </a:p>
          <a:p>
            <a:r>
              <a:rPr lang="en-US" dirty="0"/>
              <a:t>This is why we say spatial resolution is the </a:t>
            </a:r>
            <a:r>
              <a:rPr lang="en-US" b="1" dirty="0"/>
              <a:t>minimum separation at which two objects can still be seen as distinct</a:t>
            </a:r>
            <a:r>
              <a:rPr lang="en-US" dirty="0"/>
              <a:t>. Often, when people talk about “resolution” in imaging, this is what they mean: the ability to resolve fine detail.</a:t>
            </a:r>
          </a:p>
          <a:p>
            <a:r>
              <a:rPr lang="en-US" dirty="0"/>
              <a:t>Another way to analyze resolution — which we’ll get to shortly — is through the </a:t>
            </a:r>
            <a:r>
              <a:rPr lang="en-US" b="1" dirty="0"/>
              <a:t>modulation transfer function</a:t>
            </a:r>
            <a:r>
              <a:rPr lang="en-US" dirty="0"/>
              <a:t>, or MTF, which uses Fourier analysis to quantify how well different spatial frequencies are preserved in the image.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30</a:t>
            </a:fld>
            <a:endParaRPr lang="en-US"/>
          </a:p>
        </p:txBody>
      </p:sp>
    </p:spTree>
    <p:extLst>
      <p:ext uri="{BB962C8B-B14F-4D97-AF65-F5344CB8AC3E}">
        <p14:creationId xmlns:p14="http://schemas.microsoft.com/office/powerpoint/2010/main" val="14583307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Another way to describe </a:t>
            </a:r>
            <a:r>
              <a:rPr lang="en-US" b="1" dirty="0"/>
              <a:t>spatial resolution</a:t>
            </a:r>
            <a:r>
              <a:rPr lang="en-US" dirty="0"/>
              <a:t> is through the </a:t>
            </a:r>
            <a:r>
              <a:rPr lang="en-US" b="1" dirty="0"/>
              <a:t>Modulation Transfer Function</a:t>
            </a:r>
            <a:r>
              <a:rPr lang="en-US" dirty="0"/>
              <a:t>, or MTF.</a:t>
            </a:r>
          </a:p>
          <a:p>
            <a:endParaRPr lang="en-US" dirty="0"/>
          </a:p>
          <a:p>
            <a:r>
              <a:rPr lang="en-US" dirty="0"/>
              <a:t>Here’s the idea: every image can be broken down into sinusoidal components using Fourier analysis. These components can be low frequency — representing smooth, gradual changes — or high frequency — representing fine details like sharp edges or thin lines.</a:t>
            </a:r>
          </a:p>
          <a:p>
            <a:r>
              <a:rPr lang="en-US" dirty="0"/>
              <a:t>If we feed a sinusoidal pattern into an imaging system, the system does not pass all frequencies equally well. Low-frequency components pass through almost perfectly. But as the frequency increases, the system begins to attenuate, or weaken, those components. At very high frequencies, the system may blur them so much that they become invisible.</a:t>
            </a:r>
          </a:p>
          <a:p>
            <a:endParaRPr lang="en-US" dirty="0"/>
          </a:p>
          <a:p>
            <a:r>
              <a:rPr lang="en-US" dirty="0"/>
              <a:t>The MTF curve shows this behavior. On the left side, at low frequencies, the modulation is close to 100 percent. As frequency increases, the response gradually drops. Eventually, at very high frequencies, the response falls to zero — meaning the system can no longer reproduce those details.</a:t>
            </a:r>
          </a:p>
          <a:p>
            <a:r>
              <a:rPr lang="en-US" dirty="0"/>
              <a:t>A practical way to think about this is with a </a:t>
            </a:r>
            <a:r>
              <a:rPr lang="en-US" b="1" dirty="0"/>
              <a:t>line-pair phantom</a:t>
            </a:r>
            <a:r>
              <a:rPr lang="en-US" dirty="0"/>
              <a:t>, where black and white bars alternate like a test pattern. At low frequencies, the bars are wide, and the system can reproduce them clearly. At high frequencies, the bars get narrower and closer together. At some point, the system can no longer distinguish the bars — they blur into a uniform gray. That point defines the system’s resolution limit.</a:t>
            </a:r>
          </a:p>
          <a:p>
            <a:endParaRPr lang="en-US" dirty="0"/>
          </a:p>
          <a:p>
            <a:r>
              <a:rPr lang="en-US" dirty="0"/>
              <a:t>So MTF gives us a frequency-domain way of measuring resolution. It tells us not just whether two points can be separated, but how well the system preserves detail across different scales.</a:t>
            </a:r>
          </a:p>
          <a:p>
            <a:r>
              <a:rPr lang="en-US" dirty="0"/>
              <a:t>This measure is widely used in both medical imaging and general optics. It provides a more complete picture of resolution compared to the single-number definition from the point spread function.</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31</a:t>
            </a:fld>
            <a:endParaRPr lang="en-US"/>
          </a:p>
        </p:txBody>
      </p:sp>
    </p:spTree>
    <p:extLst>
      <p:ext uri="{BB962C8B-B14F-4D97-AF65-F5344CB8AC3E}">
        <p14:creationId xmlns:p14="http://schemas.microsoft.com/office/powerpoint/2010/main" val="26009361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let’s look at </a:t>
            </a:r>
            <a:r>
              <a:rPr lang="en-US" b="1" dirty="0"/>
              <a:t>contrast resolution</a:t>
            </a:r>
            <a:r>
              <a:rPr lang="en-US" dirty="0"/>
              <a:t>, sometimes called low-contrast resolution.</a:t>
            </a:r>
          </a:p>
          <a:p>
            <a:endParaRPr lang="en-US" dirty="0"/>
          </a:p>
          <a:p>
            <a:r>
              <a:rPr lang="en-US" dirty="0"/>
              <a:t>This is different from the high-contrast resolution we just discussed. High-contrast resolution deals with distinguishing small, bright details — for example, two tiny dots very close together.</a:t>
            </a:r>
          </a:p>
          <a:p>
            <a:endParaRPr lang="en-US" dirty="0"/>
          </a:p>
          <a:p>
            <a:r>
              <a:rPr lang="en-US" dirty="0"/>
              <a:t>Contrast resolution, on the other hand, is about the ability of an imaging system to detect </a:t>
            </a:r>
            <a:r>
              <a:rPr lang="en-US" b="1" dirty="0"/>
              <a:t>subtle differences in intensity</a:t>
            </a:r>
            <a:r>
              <a:rPr lang="en-US" dirty="0"/>
              <a:t>. The structures may not be small — they may even be large — but if their contrast relative to the background is very low, they may be difficult to see.</a:t>
            </a:r>
          </a:p>
          <a:p>
            <a:r>
              <a:rPr lang="en-US" dirty="0"/>
              <a:t>In the example shown here, notice how in one image the faint circular structures stand out more clearly, while in the other they are barely visible against the noisy background. This difference reflects the system’s contrast resolution.</a:t>
            </a:r>
          </a:p>
          <a:p>
            <a:r>
              <a:rPr lang="en-US" dirty="0"/>
              <a:t>Clinically, this is very important. For example, in CT imaging, a tumor may look very similar in intensity to surrounding soft tissue, because both are made of similar biological material. A system with good contrast resolution allows the tumor to be detected clearly, while a noisy or lower-quality system might completely obscure it.</a:t>
            </a:r>
          </a:p>
          <a:p>
            <a:endParaRPr lang="en-US" dirty="0"/>
          </a:p>
          <a:p>
            <a:r>
              <a:rPr lang="en-US" dirty="0"/>
              <a:t>Beyond contrast resolution, there are two more types of resolution we should briefly mention.</a:t>
            </a:r>
          </a:p>
          <a:p>
            <a:r>
              <a:rPr lang="en-US" b="1" dirty="0"/>
              <a:t>Temporal resolution</a:t>
            </a:r>
            <a:r>
              <a:rPr lang="en-US" dirty="0"/>
              <a:t> refers to how quickly an imaging system can capture a snapshot. A high-speed system can freeze motion — like capturing a sharp image of a beating heart. But if the acquisition is too slow, moving objects blur together. This is why, when you take a photo of a moving car with your phone, you sometimes see motion blur. In medical imaging, temporal resolution is critical for dynamic studies, such as cardiac CT or MRI.</a:t>
            </a:r>
          </a:p>
          <a:p>
            <a:r>
              <a:rPr lang="en-US" b="1" dirty="0"/>
              <a:t>Spectral resolution</a:t>
            </a:r>
            <a:r>
              <a:rPr lang="en-US" dirty="0"/>
              <a:t> refers to the ability of a system to distinguish between different frequencies or energies. In vision, this corresponds to color perception — someone with color blindness has poor spectral resolution. In imaging systems, spectral resolution allows us to distinguish X-rays of different energies or ultrasound waves of different frequencies. Better spectral resolution means finer discrimination of subtle differences in material properties.</a:t>
            </a:r>
          </a:p>
          <a:p>
            <a:endParaRPr lang="en-US" dirty="0"/>
          </a:p>
          <a:p>
            <a:r>
              <a:rPr lang="en-US" dirty="0"/>
              <a:t>Finally, let’s talk about </a:t>
            </a:r>
            <a:r>
              <a:rPr lang="en-US" b="1" dirty="0"/>
              <a:t>artifacts</a:t>
            </a:r>
            <a:r>
              <a:rPr lang="en-US" dirty="0"/>
              <a:t>. Artifacts are false structures that appear in images but are not really there. They are “ghosts” created by limitations or mismatches in the imaging process. For example, in CT, the motion of the heart can create blurry or duplicated structures. In ultrasound, echoes may bounce back and forth and appear as multiple spots even though only one structure exists. Recognizing and understanding artifacts is critical, because they can mislead interpretation.</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32</a:t>
            </a:fld>
            <a:endParaRPr lang="en-US"/>
          </a:p>
        </p:txBody>
      </p:sp>
    </p:spTree>
    <p:extLst>
      <p:ext uri="{BB962C8B-B14F-4D97-AF65-F5344CB8AC3E}">
        <p14:creationId xmlns:p14="http://schemas.microsoft.com/office/powerpoint/2010/main" val="3958684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look at a specific example of artifacts — in this case, </a:t>
            </a:r>
            <a:r>
              <a:rPr lang="en-US" b="1" dirty="0"/>
              <a:t>metal artifacts</a:t>
            </a:r>
            <a:r>
              <a:rPr lang="en-US" dirty="0"/>
              <a:t> in CT imaging.</a:t>
            </a:r>
          </a:p>
          <a:p>
            <a:endParaRPr lang="en-US" dirty="0"/>
          </a:p>
          <a:p>
            <a:r>
              <a:rPr lang="en-US" dirty="0"/>
              <a:t>Suppose a patient has a hip fracture and receives metal implants. When we take X-rays or CT scans, the metal is so dense that it blocks or severely distorts the X-ray beams. The reconstruction algorithm, however, assumes it has complete and accurate data along every path. It doesn’t “know” that some of the information is missing or corrupted.</a:t>
            </a:r>
          </a:p>
          <a:p>
            <a:endParaRPr lang="en-US" dirty="0"/>
          </a:p>
          <a:p>
            <a:r>
              <a:rPr lang="en-US" dirty="0"/>
              <a:t>As a result, the system produces streaks and bands radiating from the metal. These bright and dark lines are not real anatomical structures — they are purely computational artifacts caused by missing or distorted data.</a:t>
            </a:r>
          </a:p>
          <a:p>
            <a:r>
              <a:rPr lang="en-US" dirty="0"/>
              <a:t>In the figure here, the first column shows uncorrected CT images with severe streak artifacts. The last column shows the ground truth, what the anatomy should look like.</a:t>
            </a:r>
          </a:p>
          <a:p>
            <a:endParaRPr lang="en-US" dirty="0"/>
          </a:p>
          <a:p>
            <a:r>
              <a:rPr lang="en-US" dirty="0"/>
              <a:t>Researchers have developed various ways to reduce these artifacts. One common method is </a:t>
            </a:r>
            <a:r>
              <a:rPr lang="en-US" b="1" dirty="0"/>
              <a:t>NMAR</a:t>
            </a:r>
            <a:r>
              <a:rPr lang="en-US" dirty="0"/>
              <a:t>, or normalized metal artifact reduction, which improves the image somewhat. More recently, </a:t>
            </a:r>
            <a:r>
              <a:rPr lang="en-US" b="1" dirty="0"/>
              <a:t>deep learning methods</a:t>
            </a:r>
            <a:r>
              <a:rPr lang="en-US" dirty="0"/>
              <a:t>, such as convolutional neural networks, have been applied to further clean up the image and recover structures hidden by artifacts.</a:t>
            </a:r>
          </a:p>
          <a:p>
            <a:r>
              <a:rPr lang="en-US" dirty="0"/>
              <a:t>You can see that the CNN results are closer to the ground truth, with clearer anatomy and fewer streaks.</a:t>
            </a:r>
          </a:p>
          <a:p>
            <a:endParaRPr lang="en-US" dirty="0"/>
          </a:p>
          <a:p>
            <a:r>
              <a:rPr lang="en-US" dirty="0"/>
              <a:t>The key point here is that </a:t>
            </a:r>
            <a:r>
              <a:rPr lang="en-US" b="1" dirty="0"/>
              <a:t>artifacts are not real structures</a:t>
            </a:r>
            <a:r>
              <a:rPr lang="en-US" dirty="0"/>
              <a:t>, but they can easily confuse interpretation. They depend on the imaging modality, the reconstruction algorithm, and the clinical situation. That’s why recognizing artifacts — and knowing how to reduce them — is so important in medical imaging.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33</a:t>
            </a:fld>
            <a:endParaRPr lang="en-US"/>
          </a:p>
        </p:txBody>
      </p:sp>
    </p:spTree>
    <p:extLst>
      <p:ext uri="{BB962C8B-B14F-4D97-AF65-F5344CB8AC3E}">
        <p14:creationId xmlns:p14="http://schemas.microsoft.com/office/powerpoint/2010/main" val="31912517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far, we’ve covered </a:t>
            </a:r>
            <a:r>
              <a:rPr lang="en-US" b="1" dirty="0"/>
              <a:t>general measures</a:t>
            </a:r>
            <a:r>
              <a:rPr lang="en-US" dirty="0"/>
              <a:t> like MSE, KL distance, and SSIM, and then </a:t>
            </a:r>
            <a:r>
              <a:rPr lang="en-US" b="1" dirty="0"/>
              <a:t>system-specific measures</a:t>
            </a:r>
            <a:r>
              <a:rPr lang="en-US" dirty="0"/>
              <a:t> such as noise, resolution, and artifacts.</a:t>
            </a:r>
          </a:p>
          <a:p>
            <a:endParaRPr lang="en-US" dirty="0"/>
          </a:p>
          <a:p>
            <a:r>
              <a:rPr lang="en-US" dirty="0"/>
              <a:t>Now we move to the </a:t>
            </a:r>
            <a:r>
              <a:rPr lang="en-US" b="1" dirty="0"/>
              <a:t>third and most important part</a:t>
            </a:r>
            <a:r>
              <a:rPr lang="en-US" dirty="0"/>
              <a:t>: </a:t>
            </a:r>
            <a:r>
              <a:rPr lang="en-US" b="1" dirty="0"/>
              <a:t>task-specific measures</a:t>
            </a:r>
            <a:r>
              <a:rPr lang="en-US" dirty="0"/>
              <a:t>.</a:t>
            </a:r>
          </a:p>
          <a:p>
            <a:r>
              <a:rPr lang="en-US" dirty="0"/>
              <a:t>When manufacturers design an imaging system, they often advertise its specifications — resolution, noise levels, dose reduction, acquisition speed, and so on. These system specs are useful, but in practice, they don’t directly answer the most important question: </a:t>
            </a:r>
            <a:r>
              <a:rPr lang="en-US" b="1" dirty="0"/>
              <a:t>Can the system help us make the right clinical decision?</a:t>
            </a:r>
            <a:endParaRPr lang="en-US" dirty="0"/>
          </a:p>
          <a:p>
            <a:endParaRPr lang="en-US" dirty="0"/>
          </a:p>
          <a:p>
            <a:r>
              <a:rPr lang="en-US" dirty="0"/>
              <a:t>Think about it. As patients or physicians, we don’t actually care whether an image has 0.5-millimeter resolution or 1-millimeter resolution, or whether the noise level is 2 percent or 5 percent. What we really care about is whether the image allows us to detect a tumor, diagnose a fracture, or rule out disease with confidence.</a:t>
            </a:r>
          </a:p>
          <a:p>
            <a:endParaRPr lang="en-US" dirty="0"/>
          </a:p>
          <a:p>
            <a:r>
              <a:rPr lang="en-US" dirty="0"/>
              <a:t>That’s why task-based assessment is so important. It focuses on the </a:t>
            </a:r>
            <a:r>
              <a:rPr lang="en-US" b="1" dirty="0"/>
              <a:t>end goal</a:t>
            </a:r>
            <a:r>
              <a:rPr lang="en-US" dirty="0"/>
              <a:t>: whether the imaging system can successfully support the clinical task.</a:t>
            </a:r>
          </a:p>
          <a:p>
            <a:endParaRPr lang="en-US" dirty="0"/>
          </a:p>
          <a:p>
            <a:r>
              <a:rPr lang="en-US" dirty="0"/>
              <a:t>So in this last part of the lecture, we’ll discuss task-specific measures such as </a:t>
            </a:r>
            <a:r>
              <a:rPr lang="en-US" b="1" dirty="0"/>
              <a:t>sensitivity and specificity, ROC and AUC analysis, human and mathematical observers, and even modern approaches like neural networks and radiomics.</a:t>
            </a:r>
            <a:endParaRPr lang="en-US" dirty="0"/>
          </a:p>
          <a:p>
            <a:endParaRPr lang="en-US" dirty="0"/>
          </a:p>
          <a:p>
            <a:r>
              <a:rPr lang="en-US" dirty="0"/>
              <a:t>These measures shift our attention from the imaging device itself to the </a:t>
            </a:r>
            <a:r>
              <a:rPr lang="en-US" b="1" dirty="0"/>
              <a:t>diagnostic performance of the entire workflow</a:t>
            </a:r>
            <a:r>
              <a:rPr lang="en-US" dirty="0"/>
              <a:t>, which is ultimately what matters most in medical imaging.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34</a:t>
            </a:fld>
            <a:endParaRPr lang="en-US"/>
          </a:p>
        </p:txBody>
      </p:sp>
    </p:spTree>
    <p:extLst>
      <p:ext uri="{BB962C8B-B14F-4D97-AF65-F5344CB8AC3E}">
        <p14:creationId xmlns:p14="http://schemas.microsoft.com/office/powerpoint/2010/main" val="42602951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see a typical scene from a radiology department. A radiologist, with years of training and experience, carefully reviews CT scans and X-rays. Their task is not to admire image sharpness or pixel resolution — it is to answer very specific clinical questions:</a:t>
            </a:r>
          </a:p>
          <a:p>
            <a:endParaRPr lang="en-US" dirty="0"/>
          </a:p>
          <a:p>
            <a:r>
              <a:rPr lang="en-US" dirty="0"/>
              <a:t>Does this smoker have a lung tumor?</a:t>
            </a:r>
          </a:p>
          <a:p>
            <a:r>
              <a:rPr lang="en-US" dirty="0"/>
              <a:t>Are the coronary arteries narrowed?</a:t>
            </a:r>
          </a:p>
          <a:p>
            <a:r>
              <a:rPr lang="en-US" dirty="0"/>
              <a:t>Is there evidence of disease that requires treatment?</a:t>
            </a:r>
          </a:p>
          <a:p>
            <a:endParaRPr lang="en-US" dirty="0"/>
          </a:p>
          <a:p>
            <a:r>
              <a:rPr lang="en-US" dirty="0"/>
              <a:t>This highlights why </a:t>
            </a:r>
            <a:r>
              <a:rPr lang="en-US" b="1" dirty="0"/>
              <a:t>task-specific measures</a:t>
            </a:r>
            <a:r>
              <a:rPr lang="en-US" dirty="0"/>
              <a:t> are so important.</a:t>
            </a:r>
          </a:p>
          <a:p>
            <a:r>
              <a:rPr lang="en-US" dirty="0"/>
              <a:t>System-specific measures — like spatial resolution, SNR, or temporal resolution — are useful, but they are not the end goal. They only tell us about the technical performance of the imaging system. What really matters is whether the system can support the </a:t>
            </a:r>
            <a:r>
              <a:rPr lang="en-US" b="1" dirty="0"/>
              <a:t>clinical task</a:t>
            </a:r>
            <a:r>
              <a:rPr lang="en-US" dirty="0"/>
              <a:t>: detecting, diagnosing, and guiding treatment decisions.</a:t>
            </a:r>
          </a:p>
          <a:p>
            <a:endParaRPr lang="en-US" dirty="0"/>
          </a:p>
          <a:p>
            <a:r>
              <a:rPr lang="en-US" dirty="0"/>
              <a:t>So in this part of the lecture, we’ll look at task-specific measures such as </a:t>
            </a:r>
            <a:r>
              <a:rPr lang="en-US" b="1" dirty="0"/>
              <a:t>sensitivity, specificity, ROC curves, and observer studies</a:t>
            </a:r>
            <a:r>
              <a:rPr lang="en-US" dirty="0"/>
              <a:t>, which are all designed to assess performance in clinical terms rather than engineering terms.</a:t>
            </a:r>
          </a:p>
          <a:p>
            <a:endParaRPr lang="en-US" dirty="0"/>
          </a:p>
          <a:p>
            <a:r>
              <a:rPr lang="en-US" dirty="0"/>
              <a:t>This shift in perspective is critical: we move from asking </a:t>
            </a:r>
            <a:r>
              <a:rPr lang="en-US" i="1" dirty="0"/>
              <a:t>“How sharp is this image?”</a:t>
            </a:r>
            <a:r>
              <a:rPr lang="en-US" dirty="0"/>
              <a:t> to asking </a:t>
            </a:r>
            <a:r>
              <a:rPr lang="en-US" i="1" dirty="0"/>
              <a:t>“Can this image help us detect disease reliably?”</a:t>
            </a:r>
            <a:endParaRPr lang="en-US" dirty="0"/>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35</a:t>
            </a:fld>
            <a:endParaRPr lang="en-US"/>
          </a:p>
        </p:txBody>
      </p:sp>
    </p:spTree>
    <p:extLst>
      <p:ext uri="{BB962C8B-B14F-4D97-AF65-F5344CB8AC3E}">
        <p14:creationId xmlns:p14="http://schemas.microsoft.com/office/powerpoint/2010/main" val="42133879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make this idea of task-specific measures more concrete with a simple example.</a:t>
            </a:r>
          </a:p>
          <a:p>
            <a:endParaRPr lang="en-US" dirty="0"/>
          </a:p>
          <a:p>
            <a:r>
              <a:rPr lang="en-US" dirty="0"/>
              <a:t>Imagine you are doing edge detection on an image — for instance, outlining the Eiffel Tower. Each pixel can belong to one of two classes: </a:t>
            </a:r>
            <a:r>
              <a:rPr lang="en-US" b="1" dirty="0"/>
              <a:t>edge</a:t>
            </a:r>
            <a:r>
              <a:rPr lang="en-US" dirty="0"/>
              <a:t> or </a:t>
            </a:r>
            <a:r>
              <a:rPr lang="en-US" b="1" dirty="0"/>
              <a:t>non-edge.</a:t>
            </a:r>
            <a:r>
              <a:rPr lang="en-US" dirty="0"/>
              <a:t> Similarly, in medical imaging, each case can be classified as </a:t>
            </a:r>
            <a:r>
              <a:rPr lang="en-US" b="1" dirty="0"/>
              <a:t>disease present</a:t>
            </a:r>
            <a:r>
              <a:rPr lang="en-US" dirty="0"/>
              <a:t> or </a:t>
            </a:r>
            <a:r>
              <a:rPr lang="en-US" b="1" dirty="0"/>
              <a:t>disease absent</a:t>
            </a:r>
            <a:r>
              <a:rPr lang="en-US" dirty="0"/>
              <a:t>.</a:t>
            </a:r>
          </a:p>
          <a:p>
            <a:endParaRPr lang="en-US" dirty="0"/>
          </a:p>
          <a:p>
            <a:r>
              <a:rPr lang="en-US" dirty="0"/>
              <a:t>This gives us four possible outcomes:</a:t>
            </a:r>
          </a:p>
          <a:p>
            <a:r>
              <a:rPr lang="en-US" b="1" dirty="0"/>
              <a:t>True Positive</a:t>
            </a:r>
            <a:r>
              <a:rPr lang="en-US" dirty="0"/>
              <a:t>: The patient has a tumor, and the system or doctor correctly identifies it.</a:t>
            </a:r>
          </a:p>
          <a:p>
            <a:r>
              <a:rPr lang="en-US" b="1" dirty="0"/>
              <a:t>True Negative</a:t>
            </a:r>
            <a:r>
              <a:rPr lang="en-US" dirty="0"/>
              <a:t>: The patient is healthy, and the report correctly says no tumor.</a:t>
            </a:r>
          </a:p>
          <a:p>
            <a:r>
              <a:rPr lang="en-US" b="1" dirty="0"/>
              <a:t>False Positive</a:t>
            </a:r>
            <a:r>
              <a:rPr lang="en-US" dirty="0"/>
              <a:t>: The patient is healthy, but the system says there is a tumor. This can cause unnecessary anxiety, follow-up scans, or even invasive procedures.</a:t>
            </a:r>
          </a:p>
          <a:p>
            <a:r>
              <a:rPr lang="en-US" b="1" dirty="0"/>
              <a:t>False Negative</a:t>
            </a:r>
            <a:r>
              <a:rPr lang="en-US" dirty="0"/>
              <a:t>: The patient does have a tumor, but the system or doctor misses it. This is often the most serious error, because it can delay diagnosis and treatment.</a:t>
            </a:r>
          </a:p>
          <a:p>
            <a:endParaRPr lang="en-US" dirty="0"/>
          </a:p>
          <a:p>
            <a:r>
              <a:rPr lang="en-US" dirty="0"/>
              <a:t>In clinical practice, both types of errors matter. False positives burden patients emotionally and financially, while false negatives can cost lives by missing opportunities for early treatment.</a:t>
            </a:r>
          </a:p>
          <a:p>
            <a:r>
              <a:rPr lang="en-US" dirty="0"/>
              <a:t>That’s why doctors and imaging researchers often talk about </a:t>
            </a:r>
            <a:r>
              <a:rPr lang="en-US" b="1" dirty="0"/>
              <a:t>sensitivity</a:t>
            </a:r>
            <a:r>
              <a:rPr lang="en-US" dirty="0"/>
              <a:t> and </a:t>
            </a:r>
            <a:r>
              <a:rPr lang="en-US" b="1" dirty="0"/>
              <a:t>specificity</a:t>
            </a:r>
            <a:r>
              <a:rPr lang="en-US" dirty="0"/>
              <a:t>. Sensitivity reflects how good a system is at detecting true positives — catching disease when it is really there. Specificity reflects how good a system is at avoiding false alarms — correctly identifying when disease is not present.</a:t>
            </a:r>
          </a:p>
          <a:p>
            <a:endParaRPr lang="en-US" dirty="0"/>
          </a:p>
          <a:p>
            <a:r>
              <a:rPr lang="en-US" dirty="0"/>
              <a:t>These terms can be confusing at first, but they are central to evaluating diagnostic imaging systems. They shift the focus away from just image sharpness or resolution and toward what really matters: whether the imaging system can support accurate medical decisions.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36</a:t>
            </a:fld>
            <a:endParaRPr lang="en-US"/>
          </a:p>
        </p:txBody>
      </p:sp>
    </p:spTree>
    <p:extLst>
      <p:ext uri="{BB962C8B-B14F-4D97-AF65-F5344CB8AC3E}">
        <p14:creationId xmlns:p14="http://schemas.microsoft.com/office/powerpoint/2010/main" val="21628164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defined the four possible outcomes — true positives, true negatives, false positives, and false negatives — we can formally define </a:t>
            </a:r>
            <a:r>
              <a:rPr lang="en-US" b="1" dirty="0"/>
              <a:t>sensitivity</a:t>
            </a:r>
            <a:r>
              <a:rPr lang="en-US" dirty="0"/>
              <a:t> and </a:t>
            </a:r>
            <a:r>
              <a:rPr lang="en-US" b="1" dirty="0"/>
              <a:t>specificity</a:t>
            </a:r>
            <a:r>
              <a:rPr lang="en-US" dirty="0"/>
              <a:t>.</a:t>
            </a:r>
          </a:p>
          <a:p>
            <a:endParaRPr lang="en-US" b="1" dirty="0"/>
          </a:p>
          <a:p>
            <a:r>
              <a:rPr lang="en-US" b="1" dirty="0"/>
              <a:t>Sensitivity</a:t>
            </a:r>
            <a:r>
              <a:rPr lang="en-US" dirty="0"/>
              <a:t> is the proportion of true positives among all actual positive cases. In formula form, it is:</a:t>
            </a:r>
          </a:p>
          <a:p>
            <a:r>
              <a:rPr lang="en-US" b="1" dirty="0"/>
              <a:t>Sensitivity equals TP over TP plus FN.</a:t>
            </a:r>
            <a:endParaRPr lang="en-US" dirty="0"/>
          </a:p>
          <a:p>
            <a:endParaRPr lang="en-US" dirty="0"/>
          </a:p>
          <a:p>
            <a:r>
              <a:rPr lang="en-US" dirty="0"/>
              <a:t>In other words, sensitivity answers the question: </a:t>
            </a:r>
            <a:r>
              <a:rPr lang="en-US" i="1" dirty="0"/>
              <a:t>“If the patient really has the disease, how likely are we to detect it?”</a:t>
            </a:r>
            <a:endParaRPr lang="en-US" dirty="0"/>
          </a:p>
          <a:p>
            <a:r>
              <a:rPr lang="en-US" dirty="0"/>
              <a:t>For example, suppose 100 patients truly have lung cancer. If our system correctly detects 50 of them, but misses the other 50, then the sensitivity is 50%. Sensitivity is essentially a measure of how confident we are when we say </a:t>
            </a:r>
            <a:r>
              <a:rPr lang="en-US" b="1" dirty="0"/>
              <a:t>“Yes, disease is present.”</a:t>
            </a:r>
            <a:endParaRPr lang="en-US" dirty="0"/>
          </a:p>
          <a:p>
            <a:r>
              <a:rPr lang="en-US" dirty="0"/>
              <a:t>Now let’s move to </a:t>
            </a:r>
            <a:r>
              <a:rPr lang="en-US" b="1" dirty="0"/>
              <a:t>specificity</a:t>
            </a:r>
            <a:r>
              <a:rPr lang="en-US" dirty="0"/>
              <a:t>.</a:t>
            </a:r>
          </a:p>
          <a:p>
            <a:r>
              <a:rPr lang="en-US" b="1" dirty="0"/>
              <a:t>Specificity</a:t>
            </a:r>
            <a:r>
              <a:rPr lang="en-US" dirty="0"/>
              <a:t> is the proportion of true negatives among all actual negative cases. The formula is:</a:t>
            </a:r>
          </a:p>
          <a:p>
            <a:r>
              <a:rPr lang="en-US" b="1" dirty="0"/>
              <a:t>Specificity equals TN over TN plus FP.</a:t>
            </a:r>
            <a:endParaRPr lang="en-US" dirty="0"/>
          </a:p>
          <a:p>
            <a:endParaRPr lang="en-US" dirty="0"/>
          </a:p>
          <a:p>
            <a:r>
              <a:rPr lang="en-US" dirty="0"/>
              <a:t>This answers the question: </a:t>
            </a:r>
            <a:r>
              <a:rPr lang="en-US" i="1" dirty="0"/>
              <a:t>“If the patient really does not have the disease, how likely are we to correctly say no?”</a:t>
            </a:r>
            <a:endParaRPr lang="en-US" dirty="0"/>
          </a:p>
          <a:p>
            <a:r>
              <a:rPr lang="en-US" dirty="0"/>
              <a:t>For example, if 100 healthy people are scanned, and 95 are correctly reported as negative while 5 are mistakenly labeled as positive, the specificity is 95%. Specificity is essentially a measure of how confident we are when we say </a:t>
            </a:r>
            <a:r>
              <a:rPr lang="en-US" b="1" dirty="0"/>
              <a:t>“No, there is no disease.”</a:t>
            </a:r>
            <a:endParaRPr lang="en-US" dirty="0"/>
          </a:p>
          <a:p>
            <a:endParaRPr lang="en-US" dirty="0"/>
          </a:p>
          <a:p>
            <a:r>
              <a:rPr lang="en-US" dirty="0"/>
              <a:t>So, in summary:</a:t>
            </a:r>
          </a:p>
          <a:p>
            <a:r>
              <a:rPr lang="en-US" b="1" dirty="0"/>
              <a:t>Sensitivity</a:t>
            </a:r>
            <a:r>
              <a:rPr lang="en-US" dirty="0"/>
              <a:t> tells us how good we are at catching disease cases.</a:t>
            </a:r>
          </a:p>
          <a:p>
            <a:r>
              <a:rPr lang="en-US" b="1" dirty="0"/>
              <a:t>Specificity</a:t>
            </a:r>
            <a:r>
              <a:rPr lang="en-US" dirty="0"/>
              <a:t> tells us how good we are at avoiding false alarms.</a:t>
            </a:r>
          </a:p>
          <a:p>
            <a:endParaRPr lang="en-US" dirty="0"/>
          </a:p>
          <a:p>
            <a:r>
              <a:rPr lang="en-US" dirty="0"/>
              <a:t>Both are critical in clinical imaging. High sensitivity ensures we don’t miss disease, while high specificity ensures we don’t overwhelm patients with unnecessary worry or treatment.</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37</a:t>
            </a:fld>
            <a:endParaRPr lang="en-US"/>
          </a:p>
        </p:txBody>
      </p:sp>
    </p:spTree>
    <p:extLst>
      <p:ext uri="{BB962C8B-B14F-4D97-AF65-F5344CB8AC3E}">
        <p14:creationId xmlns:p14="http://schemas.microsoft.com/office/powerpoint/2010/main" val="14762146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to make things even more interesting, we introduce two more important concepts: </a:t>
            </a:r>
            <a:r>
              <a:rPr lang="en-US" b="1" dirty="0"/>
              <a:t>positive predictive value (PPV)</a:t>
            </a:r>
            <a:r>
              <a:rPr lang="en-US" dirty="0"/>
              <a:t> and </a:t>
            </a:r>
            <a:r>
              <a:rPr lang="en-US" b="1" dirty="0"/>
              <a:t>negative predictive value (NPV).</a:t>
            </a:r>
            <a:endParaRPr lang="en-US" dirty="0"/>
          </a:p>
          <a:p>
            <a:r>
              <a:rPr lang="en-US" b="1" dirty="0"/>
              <a:t>Positive predictive value</a:t>
            </a:r>
            <a:r>
              <a:rPr lang="en-US" dirty="0"/>
              <a:t>, or PPV, tells us: </a:t>
            </a:r>
            <a:r>
              <a:rPr lang="en-US" i="1" dirty="0"/>
              <a:t>“If the imaging study says a patient is abnormal, how likely is it that they really have the disease?”</a:t>
            </a:r>
            <a:endParaRPr lang="en-US" dirty="0"/>
          </a:p>
          <a:p>
            <a:endParaRPr lang="en-US" dirty="0"/>
          </a:p>
          <a:p>
            <a:r>
              <a:rPr lang="en-US" dirty="0"/>
              <a:t>The formula is:</a:t>
            </a:r>
          </a:p>
          <a:p>
            <a:r>
              <a:rPr lang="en-US" b="1" dirty="0"/>
              <a:t>PPV equals True Positives over (True Positives plus False Positives).</a:t>
            </a:r>
            <a:endParaRPr lang="en-US" dirty="0"/>
          </a:p>
          <a:p>
            <a:r>
              <a:rPr lang="en-US" dirty="0"/>
              <a:t>So, among all the patients labeled as abnormal, PPV is the fraction who actually do have the disease.</a:t>
            </a:r>
          </a:p>
          <a:p>
            <a:r>
              <a:rPr lang="en-US" dirty="0"/>
              <a:t>On the other hand, </a:t>
            </a:r>
            <a:r>
              <a:rPr lang="en-US" b="1" dirty="0"/>
              <a:t>negative predictive value</a:t>
            </a:r>
            <a:r>
              <a:rPr lang="en-US" dirty="0"/>
              <a:t>, or NPV, tells us: </a:t>
            </a:r>
            <a:r>
              <a:rPr lang="en-US" i="1" dirty="0"/>
              <a:t>“If the imaging study says a patient is normal, how likely is it that they really are disease-free?”</a:t>
            </a:r>
            <a:endParaRPr lang="en-US" dirty="0"/>
          </a:p>
          <a:p>
            <a:endParaRPr lang="en-US" dirty="0"/>
          </a:p>
          <a:p>
            <a:r>
              <a:rPr lang="en-US" dirty="0"/>
              <a:t>The formula is:</a:t>
            </a:r>
          </a:p>
          <a:p>
            <a:r>
              <a:rPr lang="en-US" b="1" dirty="0"/>
              <a:t>NPV equals True Negatives over (True Negatives plus False Negatives).</a:t>
            </a:r>
            <a:endParaRPr lang="en-US" dirty="0"/>
          </a:p>
          <a:p>
            <a:r>
              <a:rPr lang="en-US" dirty="0"/>
              <a:t>So, among all the patients labeled as normal, NPV is the fraction who truly have no disease.</a:t>
            </a:r>
          </a:p>
          <a:p>
            <a:r>
              <a:rPr lang="en-US" dirty="0"/>
              <a:t>Let’s put this in clinical terms. Suppose we are using CT to detect a tumor. If the scan flags a suspicious spot, PPV tells us how likely it is that this really is a tumor and not just a false alarm. If the scan comes back clear, NPV tells us how confident we can be that the patient truly has no tumor.</a:t>
            </a:r>
          </a:p>
          <a:p>
            <a:endParaRPr lang="en-US" dirty="0"/>
          </a:p>
          <a:p>
            <a:r>
              <a:rPr lang="en-US" dirty="0"/>
              <a:t>So, sensitivity and specificity tell us how the test performs in an abstract sense, relative to ground truth. PPV and NPV tell us what the test result actually means for the patient sitting in front of us.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38</a:t>
            </a:fld>
            <a:endParaRPr lang="en-US"/>
          </a:p>
        </p:txBody>
      </p:sp>
    </p:spTree>
    <p:extLst>
      <p:ext uri="{BB962C8B-B14F-4D97-AF65-F5344CB8AC3E}">
        <p14:creationId xmlns:p14="http://schemas.microsoft.com/office/powerpoint/2010/main" val="2074415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concrete example using </a:t>
            </a:r>
            <a:r>
              <a:rPr lang="en-US" b="1" dirty="0"/>
              <a:t>tuberculosis screening with chest X-ray</a:t>
            </a:r>
            <a:r>
              <a:rPr lang="en-US" dirty="0"/>
              <a:t>. In this study, nearly 2,000 people were tested, but only 30 actually had tuberculosis.</a:t>
            </a:r>
          </a:p>
          <a:p>
            <a:endParaRPr lang="en-US" dirty="0"/>
          </a:p>
          <a:p>
            <a:r>
              <a:rPr lang="en-US" dirty="0"/>
              <a:t>Let’s break this down.</a:t>
            </a:r>
          </a:p>
          <a:p>
            <a:r>
              <a:rPr lang="en-US" dirty="0"/>
              <a:t>Among the 30 true TB patients, </a:t>
            </a:r>
            <a:r>
              <a:rPr lang="en-US" b="1" dirty="0"/>
              <a:t>22 were correctly reported as positive</a:t>
            </a:r>
            <a:r>
              <a:rPr lang="en-US" dirty="0"/>
              <a:t>, while </a:t>
            </a:r>
            <a:r>
              <a:rPr lang="en-US" b="1" dirty="0"/>
              <a:t>8 were missed</a:t>
            </a:r>
            <a:r>
              <a:rPr lang="en-US" dirty="0"/>
              <a:t>.</a:t>
            </a:r>
          </a:p>
          <a:p>
            <a:r>
              <a:rPr lang="en-US" dirty="0"/>
              <a:t>Among the 1,790 healthy individuals, </a:t>
            </a:r>
            <a:r>
              <a:rPr lang="en-US" b="1" dirty="0"/>
              <a:t>51 were incorrectly reported as positive</a:t>
            </a:r>
            <a:r>
              <a:rPr lang="en-US" dirty="0"/>
              <a:t>, but the majority — 1,739 — were correctly classified as negative.</a:t>
            </a:r>
          </a:p>
          <a:p>
            <a:endParaRPr lang="en-US" dirty="0"/>
          </a:p>
          <a:p>
            <a:r>
              <a:rPr lang="en-US" dirty="0"/>
              <a:t>Now, from this table, we can calculate the standard measures:</a:t>
            </a:r>
          </a:p>
          <a:p>
            <a:r>
              <a:rPr lang="en-US" b="1" dirty="0"/>
              <a:t>Sensitivity</a:t>
            </a:r>
            <a:r>
              <a:rPr lang="en-US" dirty="0"/>
              <a:t>: 22 out of 30 true TB cases were detected → about </a:t>
            </a:r>
            <a:r>
              <a:rPr lang="en-US" b="1" dirty="0"/>
              <a:t>73%</a:t>
            </a:r>
            <a:r>
              <a:rPr lang="en-US" dirty="0"/>
              <a:t>. This means the system caught almost three-quarters of real cases.</a:t>
            </a:r>
          </a:p>
          <a:p>
            <a:r>
              <a:rPr lang="en-US" b="1" dirty="0"/>
              <a:t>Specificity</a:t>
            </a:r>
            <a:r>
              <a:rPr lang="en-US" dirty="0"/>
              <a:t>: 1,739 out of 1,790 healthy cases were correctly identified → about </a:t>
            </a:r>
            <a:r>
              <a:rPr lang="en-US" b="1" dirty="0"/>
              <a:t>97%</a:t>
            </a:r>
            <a:r>
              <a:rPr lang="en-US" dirty="0"/>
              <a:t>. This shows the system rarely gave false alarms.</a:t>
            </a:r>
          </a:p>
          <a:p>
            <a:r>
              <a:rPr lang="en-US" b="1" dirty="0"/>
              <a:t>Positive Predictive Value (PPV)</a:t>
            </a:r>
            <a:r>
              <a:rPr lang="en-US" dirty="0"/>
              <a:t>: 22 out of 73 reported positives were real TB cases → only </a:t>
            </a:r>
            <a:r>
              <a:rPr lang="en-US" b="1" dirty="0"/>
              <a:t>30%</a:t>
            </a:r>
            <a:r>
              <a:rPr lang="en-US" dirty="0"/>
              <a:t>. This is much lower, meaning that when the system flagged a case as positive, it was wrong more often than it was right.</a:t>
            </a:r>
          </a:p>
          <a:p>
            <a:r>
              <a:rPr lang="en-US" b="1" dirty="0"/>
              <a:t>Negative Predictive Value (NPV)</a:t>
            </a:r>
            <a:r>
              <a:rPr lang="en-US" dirty="0"/>
              <a:t>: 1,739 out of 1,747 reported negatives were truly healthy → nearly </a:t>
            </a:r>
            <a:r>
              <a:rPr lang="en-US" b="1" dirty="0"/>
              <a:t>99.5%</a:t>
            </a:r>
            <a:r>
              <a:rPr lang="en-US" dirty="0"/>
              <a:t>. This means a negative result was highly reliable.</a:t>
            </a:r>
          </a:p>
          <a:p>
            <a:r>
              <a:rPr lang="en-US" b="1" dirty="0"/>
              <a:t>Diagnostic Accuracy</a:t>
            </a:r>
            <a:r>
              <a:rPr lang="en-US" dirty="0"/>
              <a:t>: The proportion of all correct results, positive and negative, was about </a:t>
            </a:r>
            <a:r>
              <a:rPr lang="en-US" b="1" dirty="0"/>
              <a:t>97%</a:t>
            </a:r>
            <a:r>
              <a:rPr lang="en-US" dirty="0"/>
              <a:t>.</a:t>
            </a:r>
          </a:p>
          <a:p>
            <a:r>
              <a:rPr lang="en-US" b="1" dirty="0"/>
              <a:t>Prevalence</a:t>
            </a:r>
            <a:r>
              <a:rPr lang="en-US" dirty="0"/>
              <a:t>: Only 30 out of 1,820 people had TB → around </a:t>
            </a:r>
            <a:r>
              <a:rPr lang="en-US" b="1" dirty="0"/>
              <a:t>1.6%</a:t>
            </a:r>
            <a:r>
              <a:rPr lang="en-US" dirty="0"/>
              <a:t>.</a:t>
            </a:r>
          </a:p>
          <a:p>
            <a:endParaRPr lang="en-US" dirty="0"/>
          </a:p>
          <a:p>
            <a:r>
              <a:rPr lang="en-US" dirty="0"/>
              <a:t>Notice something important here: although accuracy and NPV are very high, the PPV is quite low. That’s because the disease is rare in this population — when prevalence is low, even a small number of false positives can outweigh the true positives.</a:t>
            </a:r>
          </a:p>
          <a:p>
            <a:endParaRPr lang="en-US" dirty="0"/>
          </a:p>
          <a:p>
            <a:r>
              <a:rPr lang="en-US" dirty="0"/>
              <a:t>This example shows why we need to interpret these metrics carefully, especially in screening programs. Sensitivity, specificity, PPV, NPV, and prevalence all interact, and each tells us something different about how the test performs in real-world conditions.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39</a:t>
            </a:fld>
            <a:endParaRPr lang="en-US"/>
          </a:p>
        </p:txBody>
      </p:sp>
    </p:spTree>
    <p:extLst>
      <p:ext uri="{BB962C8B-B14F-4D97-AF65-F5344CB8AC3E}">
        <p14:creationId xmlns:p14="http://schemas.microsoft.com/office/powerpoint/2010/main" val="3376925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the outline for today’s lecture. We’ll approach image quality assessment from three perspectives: </a:t>
            </a:r>
            <a:r>
              <a:rPr lang="en-US" b="1" dirty="0"/>
              <a:t>general measures, system-specific measures, and task-specific measures</a:t>
            </a:r>
            <a:r>
              <a:rPr lang="en-US" dirty="0"/>
              <a:t>.</a:t>
            </a:r>
          </a:p>
          <a:p>
            <a:endParaRPr lang="en-US" dirty="0"/>
          </a:p>
          <a:p>
            <a:r>
              <a:rPr lang="en-US" dirty="0"/>
              <a:t>First, we’ll talk about </a:t>
            </a:r>
            <a:r>
              <a:rPr lang="en-US" b="1" dirty="0"/>
              <a:t>general measures</a:t>
            </a:r>
            <a:r>
              <a:rPr lang="en-US" dirty="0"/>
              <a:t>. Imagine you have an image and you also know the ground truth — the ideal image you want to reconstruct. The goal is to measure how close your reconstructed image is to the ground truth. The simplest way is to calculate the difference between the two. In mathematics, we often describe this using the idea of a </a:t>
            </a:r>
            <a:r>
              <a:rPr lang="en-US" b="1" dirty="0"/>
              <a:t>distance in a vector space</a:t>
            </a:r>
            <a:r>
              <a:rPr lang="en-US" dirty="0"/>
              <a:t>. The most familiar example is the </a:t>
            </a:r>
            <a:r>
              <a:rPr lang="en-US" b="1" dirty="0"/>
              <a:t>Euclidean distance</a:t>
            </a:r>
            <a:r>
              <a:rPr lang="en-US" dirty="0"/>
              <a:t>, which leads directly to the </a:t>
            </a:r>
            <a:r>
              <a:rPr lang="en-US" b="1" dirty="0"/>
              <a:t>mean squared error</a:t>
            </a:r>
            <a:r>
              <a:rPr lang="en-US" dirty="0"/>
              <a:t>, or MSE.</a:t>
            </a:r>
          </a:p>
          <a:p>
            <a:endParaRPr lang="en-US" dirty="0"/>
          </a:p>
          <a:p>
            <a:r>
              <a:rPr lang="en-US" dirty="0"/>
              <a:t>There are other distances too. One example I’ll briefly mention is the </a:t>
            </a:r>
            <a:r>
              <a:rPr lang="en-US" b="1" dirty="0"/>
              <a:t>Kullback–</a:t>
            </a:r>
            <a:r>
              <a:rPr lang="en-US" b="1" dirty="0" err="1"/>
              <a:t>Leibler</a:t>
            </a:r>
            <a:r>
              <a:rPr lang="en-US" b="1" dirty="0"/>
              <a:t> divergence</a:t>
            </a:r>
            <a:r>
              <a:rPr lang="en-US" dirty="0"/>
              <a:t>, or KL distance. This is a bit trickier, so I won’t test you on it, but it’s good to be aware of. And then there is a very practical and powerful concept called </a:t>
            </a:r>
            <a:r>
              <a:rPr lang="en-US" b="1" dirty="0"/>
              <a:t>structural similarity</a:t>
            </a:r>
            <a:r>
              <a:rPr lang="en-US" dirty="0"/>
              <a:t>, or SSIM. This has become extremely influential — the original paper has been cited tens of thousands of times — because it captures how humans actually perceive similarity between images. We’ll look at why this idea is so effective.</a:t>
            </a:r>
          </a:p>
          <a:p>
            <a:endParaRPr lang="en-US" dirty="0"/>
          </a:p>
          <a:p>
            <a:r>
              <a:rPr lang="en-US" dirty="0"/>
              <a:t>Next, we move to </a:t>
            </a:r>
            <a:r>
              <a:rPr lang="en-US" b="1" dirty="0"/>
              <a:t>system-specific measures</a:t>
            </a:r>
            <a:r>
              <a:rPr lang="en-US" dirty="0"/>
              <a:t>. Think of the imaging system as a kind of camera — it could be an X-ray detector, an ultrasound probe, or an MRI scanner. Every camera has its own specifications. Here we’ll talk about how noisy the images are, how well the system can distinguish a signal from background noise, and what kind of </a:t>
            </a:r>
            <a:r>
              <a:rPr lang="en-US" b="1" dirty="0"/>
              <a:t>resolution</a:t>
            </a:r>
            <a:r>
              <a:rPr lang="en-US" dirty="0"/>
              <a:t> it provides. Resolution itself has several dimensions: spatial resolution, contrast resolution, temporal resolution, and spectral resolution. We’ll also talk about </a:t>
            </a:r>
            <a:r>
              <a:rPr lang="en-US" b="1" dirty="0"/>
              <a:t>artifacts</a:t>
            </a:r>
            <a:r>
              <a:rPr lang="en-US" dirty="0"/>
              <a:t> — those misleading structures that appear in images even though they don’t exist in reality. Understanding noise, resolution, and artifacts is key to judging the performance of any imaging system.</a:t>
            </a:r>
          </a:p>
          <a:p>
            <a:endParaRPr lang="en-US" dirty="0"/>
          </a:p>
          <a:p>
            <a:r>
              <a:rPr lang="en-US" dirty="0"/>
              <a:t>Finally, we’ll cover </a:t>
            </a:r>
            <a:r>
              <a:rPr lang="en-US" b="1" dirty="0"/>
              <a:t>task-specific measures</a:t>
            </a:r>
            <a:r>
              <a:rPr lang="en-US" dirty="0"/>
              <a:t>. This perspective is slightly different. Instead of asking “How good is my camera?”, we ask “How well does this imaging system perform a specific clinical task?” For example, can it reliably detect whether a bone is fractured? Can it identify a tumor in the lung? The most important thing in medicine is whether the imaging system helps doctors and patients make correct decisions. Even if a system isn’t perfect in a technical sense, if it consistently allows us to succeed in the clinical task, then it’s doing its job.</a:t>
            </a:r>
          </a:p>
          <a:p>
            <a:endParaRPr lang="en-US" dirty="0"/>
          </a:p>
          <a:p>
            <a:r>
              <a:rPr lang="en-US" dirty="0"/>
              <a:t>So these three aspects — general, system-specific, and task-specific — are connected, but they are not identical. Together they give us a complete picture of how to assess image quality. We’ll begin with the first: </a:t>
            </a:r>
            <a:r>
              <a:rPr lang="en-US" b="1" dirty="0"/>
              <a:t>general measures</a:t>
            </a:r>
            <a:r>
              <a:rPr lang="en-US" dirty="0"/>
              <a:t>.</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a:t>
            </a:fld>
            <a:endParaRPr lang="en-US"/>
          </a:p>
        </p:txBody>
      </p:sp>
    </p:spTree>
    <p:extLst>
      <p:ext uri="{BB962C8B-B14F-4D97-AF65-F5344CB8AC3E}">
        <p14:creationId xmlns:p14="http://schemas.microsoft.com/office/powerpoint/2010/main" val="10364211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me introduce one of the most powerful tools in diagnostic performance evaluation: the </a:t>
            </a:r>
            <a:r>
              <a:rPr lang="en-US" b="1" dirty="0"/>
              <a:t>receiver operating characteristic curve</a:t>
            </a:r>
            <a:r>
              <a:rPr lang="en-US" dirty="0"/>
              <a:t>, or </a:t>
            </a:r>
            <a:r>
              <a:rPr lang="en-US" b="1" dirty="0"/>
              <a:t>ROC curve</a:t>
            </a:r>
            <a:r>
              <a:rPr lang="en-US" dirty="0"/>
              <a:t>.</a:t>
            </a:r>
          </a:p>
          <a:p>
            <a:endParaRPr lang="en-US" dirty="0"/>
          </a:p>
          <a:p>
            <a:r>
              <a:rPr lang="en-US" dirty="0"/>
              <a:t>Here’s the key idea: sensitivity and specificity are not fixed properties of a test. They depend on the threshold we use to decide between “disease” and “no disease.”</a:t>
            </a:r>
          </a:p>
          <a:p>
            <a:endParaRPr lang="en-US" dirty="0"/>
          </a:p>
          <a:p>
            <a:r>
              <a:rPr lang="en-US" dirty="0"/>
              <a:t>For example, if I set the threshold very low, I’ll call almost everything abnormal. That means I’ll catch nearly every true case, so sensitivity will be very high. But I’ll also generate many false alarms, so specificity will drop.</a:t>
            </a:r>
          </a:p>
          <a:p>
            <a:r>
              <a:rPr lang="en-US" dirty="0"/>
              <a:t>On the other hand, if I set the threshold very high, I’ll call almost everything normal. That means I’ll have very few false alarms — so specificity will be excellent. But I’ll also miss many real cases, so sensitivity will be low.</a:t>
            </a:r>
          </a:p>
          <a:p>
            <a:endParaRPr lang="en-US" dirty="0"/>
          </a:p>
          <a:p>
            <a:r>
              <a:rPr lang="en-US" dirty="0"/>
              <a:t>The ROC curve captures this trade-off. On the x-axis, we plot </a:t>
            </a:r>
            <a:r>
              <a:rPr lang="en-US" b="1" dirty="0"/>
              <a:t>1 – specificity</a:t>
            </a:r>
            <a:r>
              <a:rPr lang="en-US" dirty="0"/>
              <a:t>, which is the false positive rate. On the y-axis, we plot </a:t>
            </a:r>
            <a:r>
              <a:rPr lang="en-US" b="1" dirty="0"/>
              <a:t>sensitivity</a:t>
            </a:r>
            <a:r>
              <a:rPr lang="en-US" dirty="0"/>
              <a:t>, the true positive rate. By sweeping through all possible thresholds, we trace out the curve.</a:t>
            </a:r>
          </a:p>
          <a:p>
            <a:r>
              <a:rPr lang="en-US" dirty="0"/>
              <a:t>The ROC curve shows the overall performance of the test across all possible decision boundaries. And importantly, the </a:t>
            </a:r>
            <a:r>
              <a:rPr lang="en-US" b="1" dirty="0"/>
              <a:t>area under the ROC curve, or AUC</a:t>
            </a:r>
            <a:r>
              <a:rPr lang="en-US" dirty="0"/>
              <a:t>, provides a single number to summarize diagnostic accuracy. An AUC of 1.0 means perfect classification. An AUC of 0.5 — a diagonal line — means the test is no better than random guessing.</a:t>
            </a:r>
          </a:p>
          <a:p>
            <a:endParaRPr lang="en-US" dirty="0"/>
          </a:p>
          <a:p>
            <a:r>
              <a:rPr lang="en-US" dirty="0"/>
              <a:t>So the ROC curve is widely used in medical imaging research, because it provides a clear, quantitative way to compare diagnostic systems and observer performance.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40</a:t>
            </a:fld>
            <a:endParaRPr lang="en-US"/>
          </a:p>
        </p:txBody>
      </p:sp>
    </p:spTree>
    <p:extLst>
      <p:ext uri="{BB962C8B-B14F-4D97-AF65-F5344CB8AC3E}">
        <p14:creationId xmlns:p14="http://schemas.microsoft.com/office/powerpoint/2010/main" val="42165422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another way to look at the ROC curve — in terms of </a:t>
            </a:r>
            <a:r>
              <a:rPr lang="en-US" b="1" dirty="0"/>
              <a:t>true positive fraction</a:t>
            </a:r>
            <a:r>
              <a:rPr lang="en-US" dirty="0"/>
              <a:t> and </a:t>
            </a:r>
            <a:r>
              <a:rPr lang="en-US" b="1" dirty="0"/>
              <a:t>false positive fraction</a:t>
            </a:r>
            <a:r>
              <a:rPr lang="en-US" dirty="0"/>
              <a:t>.</a:t>
            </a:r>
          </a:p>
          <a:p>
            <a:endParaRPr lang="en-US" dirty="0"/>
          </a:p>
          <a:p>
            <a:r>
              <a:rPr lang="en-US" dirty="0"/>
              <a:t>The </a:t>
            </a:r>
            <a:r>
              <a:rPr lang="en-US" b="1" dirty="0"/>
              <a:t>true positive fraction</a:t>
            </a:r>
            <a:r>
              <a:rPr lang="en-US" dirty="0"/>
              <a:t> is simply the sensitivity: among all real disease cases, what fraction we detect correctly.</a:t>
            </a:r>
            <a:br>
              <a:rPr lang="en-US" dirty="0"/>
            </a:br>
            <a:r>
              <a:rPr lang="en-US" dirty="0"/>
              <a:t>The </a:t>
            </a:r>
            <a:r>
              <a:rPr lang="en-US" b="1" dirty="0"/>
              <a:t>false positive fraction</a:t>
            </a:r>
            <a:r>
              <a:rPr lang="en-US" dirty="0"/>
              <a:t> is equal to one minus specificity: among all healthy cases, what fraction we mistakenly call positive.</a:t>
            </a:r>
          </a:p>
          <a:p>
            <a:r>
              <a:rPr lang="en-US" dirty="0"/>
              <a:t>When we plot sensitivity on the vertical axis against 1 – specificity on the horizontal axis, we get the ROC curve.</a:t>
            </a:r>
          </a:p>
          <a:p>
            <a:endParaRPr lang="en-US" dirty="0"/>
          </a:p>
          <a:p>
            <a:r>
              <a:rPr lang="en-US" dirty="0"/>
              <a:t>If the curve lies along the diagonal dashed line, it means the test is performing no better than random guessing — the true positive fraction increases at the same rate as the false positive fraction.</a:t>
            </a:r>
          </a:p>
          <a:p>
            <a:r>
              <a:rPr lang="en-US" dirty="0"/>
              <a:t>But if the curve bends upward toward the top-left corner, that indicates good diagnostic performance: we are capturing many true positives while keeping false positives relatively low.</a:t>
            </a:r>
          </a:p>
          <a:p>
            <a:endParaRPr lang="en-US" dirty="0"/>
          </a:p>
          <a:p>
            <a:r>
              <a:rPr lang="en-US" dirty="0"/>
              <a:t>So in practice, the more the ROC curve bulges toward the upper left, the better the test or imaging system is at separating disease from non-disease.</a:t>
            </a:r>
          </a:p>
          <a:p>
            <a:r>
              <a:rPr lang="en-US" dirty="0"/>
              <a:t>This is exactly why the ROC framework is so valuable. It captures the trade-off between sensitivity and specificity in a single curve, and it gives us a clear visual and quantitative way to compare different diagnostic systems.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41</a:t>
            </a:fld>
            <a:endParaRPr lang="en-US"/>
          </a:p>
        </p:txBody>
      </p:sp>
    </p:spTree>
    <p:extLst>
      <p:ext uri="{BB962C8B-B14F-4D97-AF65-F5344CB8AC3E}">
        <p14:creationId xmlns:p14="http://schemas.microsoft.com/office/powerpoint/2010/main" val="847752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imagine the </a:t>
            </a:r>
            <a:r>
              <a:rPr lang="en-US" b="1" dirty="0"/>
              <a:t>ideal case</a:t>
            </a:r>
            <a:r>
              <a:rPr lang="en-US" dirty="0"/>
              <a:t> of diagnosis.</a:t>
            </a:r>
          </a:p>
          <a:p>
            <a:endParaRPr lang="en-US" dirty="0"/>
          </a:p>
          <a:p>
            <a:r>
              <a:rPr lang="en-US" dirty="0"/>
              <a:t>Here we have two groups: on the left, the non-diseased population, shown in red; on the right, the diseased population, shown in green.</a:t>
            </a:r>
          </a:p>
          <a:p>
            <a:r>
              <a:rPr lang="en-US" dirty="0"/>
              <a:t>Suppose we measure a certain feature — for example, the diameter of a vessel or the size of a tumor. In an ideal world, the distributions of healthy and diseased cases do not overlap at all. Healthy cases always fall into the red range, and diseased cases always fall into the green range.</a:t>
            </a:r>
          </a:p>
          <a:p>
            <a:r>
              <a:rPr lang="en-US" dirty="0"/>
              <a:t>With this perfect separation, we can place a </a:t>
            </a:r>
            <a:r>
              <a:rPr lang="en-US" b="1" dirty="0"/>
              <a:t>threshold</a:t>
            </a:r>
            <a:r>
              <a:rPr lang="en-US" dirty="0"/>
              <a:t> right between the two distributions. Anything to the right is declared diseased, and anything to the left is declared healthy.</a:t>
            </a:r>
          </a:p>
          <a:p>
            <a:endParaRPr lang="en-US" dirty="0"/>
          </a:p>
          <a:p>
            <a:r>
              <a:rPr lang="en-US" dirty="0"/>
              <a:t>In this situation, the diagnostic test is flawless. There are </a:t>
            </a:r>
            <a:r>
              <a:rPr lang="en-US" b="1" dirty="0"/>
              <a:t>no false positives</a:t>
            </a:r>
            <a:r>
              <a:rPr lang="en-US" dirty="0"/>
              <a:t> and </a:t>
            </a:r>
            <a:r>
              <a:rPr lang="en-US" b="1" dirty="0"/>
              <a:t>no false negatives</a:t>
            </a:r>
            <a:r>
              <a:rPr lang="en-US" dirty="0"/>
              <a:t>. Sensitivity and specificity are both 100%. The ROC curve would go straight up to the top-left corner and across the top — a perfect AUC of 1.0.</a:t>
            </a:r>
          </a:p>
          <a:p>
            <a:r>
              <a:rPr lang="en-US" dirty="0"/>
              <a:t>Of course, this is rarely the case in real clinical imaging. Features usually overlap between healthy and diseased groups, which makes things more complicated. But this ideal case provides a useful reference point for understanding what we’re aiming for.</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42</a:t>
            </a:fld>
            <a:endParaRPr lang="en-US"/>
          </a:p>
        </p:txBody>
      </p:sp>
    </p:spTree>
    <p:extLst>
      <p:ext uri="{BB962C8B-B14F-4D97-AF65-F5344CB8AC3E}">
        <p14:creationId xmlns:p14="http://schemas.microsoft.com/office/powerpoint/2010/main" val="25567640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reality, things are rarely so clear-cut.</a:t>
            </a:r>
          </a:p>
          <a:p>
            <a:endParaRPr lang="en-US" dirty="0"/>
          </a:p>
          <a:p>
            <a:r>
              <a:rPr lang="en-US" dirty="0"/>
              <a:t>Most of the time, the </a:t>
            </a:r>
            <a:r>
              <a:rPr lang="en-US" b="1" dirty="0"/>
              <a:t>distributions of healthy and diseased patients overlap</a:t>
            </a:r>
            <a:r>
              <a:rPr lang="en-US" dirty="0"/>
              <a:t>. That means the same measured value could belong either to a healthy individual or to someone with a disease.</a:t>
            </a:r>
          </a:p>
          <a:p>
            <a:r>
              <a:rPr lang="en-US" dirty="0"/>
              <a:t>For example, suppose we run a blood test or measure a tumor-related biomarker. Healthy patients tend to cluster around one range, while diseased patients cluster around another. But because of biological variation, measurement noise, and overlapping physiology, there is no perfect separation.</a:t>
            </a:r>
          </a:p>
          <a:p>
            <a:endParaRPr lang="en-US" dirty="0"/>
          </a:p>
          <a:p>
            <a:r>
              <a:rPr lang="en-US" dirty="0"/>
              <a:t>So when the two distributions overlap, a threshold placed in the middle will inevitably create two types of errors. Some diseased patients will fall below the threshold and be misclassified as healthy — these are </a:t>
            </a:r>
            <a:r>
              <a:rPr lang="en-US" b="1" dirty="0"/>
              <a:t>false negatives</a:t>
            </a:r>
            <a:r>
              <a:rPr lang="en-US" dirty="0"/>
              <a:t>. Some healthy patients will fall above the threshold and be misclassified as diseased — these are </a:t>
            </a:r>
            <a:r>
              <a:rPr lang="en-US" b="1" dirty="0"/>
              <a:t>false positives</a:t>
            </a:r>
            <a:r>
              <a:rPr lang="en-US" dirty="0"/>
              <a:t>.</a:t>
            </a:r>
          </a:p>
          <a:p>
            <a:endParaRPr lang="en-US" dirty="0"/>
          </a:p>
          <a:p>
            <a:r>
              <a:rPr lang="en-US" dirty="0"/>
              <a:t>This overlap is exactly what forces us to think carefully about where to place the decision threshold. And it’s what makes tools like the </a:t>
            </a:r>
            <a:r>
              <a:rPr lang="en-US" b="1" dirty="0"/>
              <a:t>ROC curve</a:t>
            </a:r>
            <a:r>
              <a:rPr lang="en-US" dirty="0"/>
              <a:t> so valuable, because they let us analyze the trade-off between sensitivity and specificity across all possible thresholds.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43</a:t>
            </a:fld>
            <a:endParaRPr lang="en-US"/>
          </a:p>
        </p:txBody>
      </p:sp>
    </p:spTree>
    <p:extLst>
      <p:ext uri="{BB962C8B-B14F-4D97-AF65-F5344CB8AC3E}">
        <p14:creationId xmlns:p14="http://schemas.microsoft.com/office/powerpoint/2010/main" val="1964767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take our overlapping case and place a </a:t>
            </a:r>
            <a:r>
              <a:rPr lang="en-US" b="1" dirty="0"/>
              <a:t>conservative threshold</a:t>
            </a:r>
            <a:r>
              <a:rPr lang="en-US" dirty="0"/>
              <a:t>, shown by the blue line here.</a:t>
            </a:r>
          </a:p>
          <a:p>
            <a:endParaRPr lang="en-US" dirty="0"/>
          </a:p>
          <a:p>
            <a:r>
              <a:rPr lang="en-US" dirty="0"/>
              <a:t>With this choice, notice what happens. For diseased patients, only those who fall far to the right of the threshold are called positive. That means many truly diseased patients on the left side are missed. The sensitivity — or true positive rate — drops to around 50%.</a:t>
            </a:r>
          </a:p>
          <a:p>
            <a:r>
              <a:rPr lang="en-US" dirty="0"/>
              <a:t>On the other hand, for healthy patients, almost all are correctly classified. Only a very small slice on the right is misclassified as diseased. That means the </a:t>
            </a:r>
            <a:r>
              <a:rPr lang="en-US" b="1" dirty="0"/>
              <a:t>false positive fraction</a:t>
            </a:r>
            <a:r>
              <a:rPr lang="en-US" dirty="0"/>
              <a:t> is low, and specificity is high.</a:t>
            </a:r>
          </a:p>
          <a:p>
            <a:endParaRPr lang="en-US" dirty="0"/>
          </a:p>
          <a:p>
            <a:r>
              <a:rPr lang="en-US" dirty="0"/>
              <a:t>So in ROC space, where we plot sensitivity against 1 minus specificity, this operating point appears toward the </a:t>
            </a:r>
            <a:r>
              <a:rPr lang="en-US" b="1" dirty="0"/>
              <a:t>lower-left corner</a:t>
            </a:r>
            <a:r>
              <a:rPr lang="en-US" dirty="0"/>
              <a:t>. It reflects a cautious decision-making style: you’re very reluctant to call a disease, so you minimize false alarms. But the trade-off is that you miss a lot of true cases.</a:t>
            </a:r>
          </a:p>
          <a:p>
            <a:r>
              <a:rPr lang="en-US" dirty="0"/>
              <a:t>This illustrates the key idea: </a:t>
            </a:r>
            <a:r>
              <a:rPr lang="en-US" b="1" dirty="0"/>
              <a:t>where you set the threshold directly determines the balance between sensitivity and specificity</a:t>
            </a:r>
            <a:r>
              <a:rPr lang="en-US" dirty="0"/>
              <a:t>.</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44</a:t>
            </a:fld>
            <a:endParaRPr lang="en-US"/>
          </a:p>
        </p:txBody>
      </p:sp>
    </p:spTree>
    <p:extLst>
      <p:ext uri="{BB962C8B-B14F-4D97-AF65-F5344CB8AC3E}">
        <p14:creationId xmlns:p14="http://schemas.microsoft.com/office/powerpoint/2010/main" val="3232248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look at a </a:t>
            </a:r>
            <a:r>
              <a:rPr lang="en-US" b="1" dirty="0"/>
              <a:t>moderate threshold setting</a:t>
            </a:r>
            <a:r>
              <a:rPr lang="en-US" dirty="0"/>
              <a:t>.</a:t>
            </a:r>
          </a:p>
          <a:p>
            <a:endParaRPr lang="en-US" dirty="0"/>
          </a:p>
          <a:p>
            <a:r>
              <a:rPr lang="en-US" dirty="0"/>
              <a:t>This time, we shift the decision boundary slightly to the left. What happens? More of the diseased distribution now falls to the right of the threshold. That means a greater fraction of patients with the disease are correctly identified. In other words, the </a:t>
            </a:r>
            <a:r>
              <a:rPr lang="en-US" b="1" dirty="0"/>
              <a:t>sensitivity increases</a:t>
            </a:r>
            <a:r>
              <a:rPr lang="en-US" dirty="0"/>
              <a:t>.</a:t>
            </a:r>
          </a:p>
          <a:p>
            <a:r>
              <a:rPr lang="en-US" dirty="0"/>
              <a:t>But the trade-off is clear. By moving the line left, we also capture more of the non-diseased distribution in the red region. That means more healthy patients are incorrectly flagged as diseased. The </a:t>
            </a:r>
            <a:r>
              <a:rPr lang="en-US" b="1" dirty="0"/>
              <a:t>false positive fraction increases</a:t>
            </a:r>
            <a:r>
              <a:rPr lang="en-US" dirty="0"/>
              <a:t>.</a:t>
            </a:r>
          </a:p>
          <a:p>
            <a:endParaRPr lang="en-US" dirty="0"/>
          </a:p>
          <a:p>
            <a:r>
              <a:rPr lang="en-US" dirty="0"/>
              <a:t>On the ROC curve, you can see this move as a step upward — higher sensitivity — but also a step to the right — higher false positive fraction. In other words, we’ve shifted from the black cross to the yellow cross on this plot.</a:t>
            </a:r>
          </a:p>
          <a:p>
            <a:endParaRPr lang="en-US" dirty="0"/>
          </a:p>
          <a:p>
            <a:r>
              <a:rPr lang="en-US" dirty="0"/>
              <a:t>This “moderate” threshold represents a more balanced decision-making strategy: better at catching true cases, but at the cost of more false alarms.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45</a:t>
            </a:fld>
            <a:endParaRPr lang="en-US"/>
          </a:p>
        </p:txBody>
      </p:sp>
    </p:spTree>
    <p:extLst>
      <p:ext uri="{BB962C8B-B14F-4D97-AF65-F5344CB8AC3E}">
        <p14:creationId xmlns:p14="http://schemas.microsoft.com/office/powerpoint/2010/main" val="416257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look at an even more aggressive threshold.</a:t>
            </a:r>
          </a:p>
          <a:p>
            <a:endParaRPr lang="en-US" dirty="0"/>
          </a:p>
          <a:p>
            <a:r>
              <a:rPr lang="en-US" dirty="0"/>
              <a:t>By moving the cutoff further to the left, we dramatically reduce the chance of missing diseased patients. Almost everyone with the disease is now flagged as positive. That means our </a:t>
            </a:r>
            <a:r>
              <a:rPr lang="en-US" b="1" dirty="0"/>
              <a:t>sensitivity is very high — close to 100%</a:t>
            </a:r>
            <a:r>
              <a:rPr lang="en-US" dirty="0"/>
              <a:t>.</a:t>
            </a:r>
          </a:p>
          <a:p>
            <a:r>
              <a:rPr lang="en-US" dirty="0"/>
              <a:t>But the price is steep. With the threshold this low, about half of the non-diseased population also falls into the positive range. In other words, </a:t>
            </a:r>
            <a:r>
              <a:rPr lang="en-US" b="1" dirty="0"/>
              <a:t>the false positive fraction climbs to nearly 50%</a:t>
            </a:r>
            <a:r>
              <a:rPr lang="en-US" dirty="0"/>
              <a:t>. Many healthy patients would be told they might have a problem, leading to unnecessary worry and follow-up tests.</a:t>
            </a:r>
          </a:p>
          <a:p>
            <a:endParaRPr lang="en-US" dirty="0"/>
          </a:p>
          <a:p>
            <a:r>
              <a:rPr lang="en-US" dirty="0"/>
              <a:t>On the ROC curve, this decision strategy places us near the top-right portion — very sensitive, but much less specific.</a:t>
            </a:r>
          </a:p>
          <a:p>
            <a:r>
              <a:rPr lang="en-US" dirty="0"/>
              <a:t>So, if you imagine sliding this threshold back and forth, you’re really tracing out the ROC curve. Different thresholds give you different balances between catching true positives and avoiding false alarms. And as I’ll show you next, the quality of the diagnostic test itself is reflected in how far this ROC curve bends toward the upper-left corner.</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46</a:t>
            </a:fld>
            <a:endParaRPr lang="en-US"/>
          </a:p>
        </p:txBody>
      </p:sp>
    </p:spTree>
    <p:extLst>
      <p:ext uri="{BB962C8B-B14F-4D97-AF65-F5344CB8AC3E}">
        <p14:creationId xmlns:p14="http://schemas.microsoft.com/office/powerpoint/2010/main" val="1125954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you see how the entire ROC curve is formed.</a:t>
            </a:r>
          </a:p>
          <a:p>
            <a:endParaRPr lang="en-US" dirty="0"/>
          </a:p>
          <a:p>
            <a:r>
              <a:rPr lang="en-US" dirty="0"/>
              <a:t>At one extreme, if I simply call every patient “positive,” I would achieve </a:t>
            </a:r>
            <a:r>
              <a:rPr lang="en-US" b="1" dirty="0"/>
              <a:t>100% sensitivity</a:t>
            </a:r>
            <a:r>
              <a:rPr lang="en-US" dirty="0"/>
              <a:t> — I would never miss a diseased case. But at the same time, I would also reach </a:t>
            </a:r>
            <a:r>
              <a:rPr lang="en-US" b="1" dirty="0"/>
              <a:t>100% false positive fraction</a:t>
            </a:r>
            <a:r>
              <a:rPr lang="en-US" dirty="0"/>
              <a:t>, meaning every healthy patient is incorrectly flagged.</a:t>
            </a:r>
          </a:p>
          <a:p>
            <a:r>
              <a:rPr lang="en-US" dirty="0"/>
              <a:t>At the other extreme, if I call everyone “negative,” I would achieve </a:t>
            </a:r>
            <a:r>
              <a:rPr lang="en-US" b="1" dirty="0"/>
              <a:t>100% specificity</a:t>
            </a:r>
            <a:r>
              <a:rPr lang="en-US" dirty="0"/>
              <a:t>, but sensitivity would drop to zero.</a:t>
            </a:r>
          </a:p>
          <a:p>
            <a:r>
              <a:rPr lang="en-US" dirty="0"/>
              <a:t>By moving the decision threshold step by step, we trace the ROC curve from the lower-left corner, where both sensitivity and false positives are low, toward the upper-right corner.</a:t>
            </a:r>
          </a:p>
          <a:p>
            <a:endParaRPr lang="en-US" dirty="0"/>
          </a:p>
          <a:p>
            <a:r>
              <a:rPr lang="en-US" dirty="0"/>
              <a:t>An ideal diagnostic system bends sharply upward and hugs the left and top axes, giving an area under the curve, or AUC, close to 1. A poor test, on the other hand, falls close to the diagonal line, which is equivalent to flipping a coin — nothing more than random guessing.</a:t>
            </a:r>
          </a:p>
          <a:p>
            <a:endParaRPr lang="en-US" dirty="0"/>
          </a:p>
          <a:p>
            <a:r>
              <a:rPr lang="en-US" dirty="0"/>
              <a:t>So, the ROC curve captures the complete balance between sensitivity and specificity across all thresholds. And the area under this curve provides a single, powerful number that summarizes diagnostic performance. That’s why ROC analysis has become such a central tool in medical imaging, in machine learning, and in clinical decision-making.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47</a:t>
            </a:fld>
            <a:endParaRPr lang="en-US"/>
          </a:p>
        </p:txBody>
      </p:sp>
    </p:spTree>
    <p:extLst>
      <p:ext uri="{BB962C8B-B14F-4D97-AF65-F5344CB8AC3E}">
        <p14:creationId xmlns:p14="http://schemas.microsoft.com/office/powerpoint/2010/main" val="3191590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step back and think about what diagnostic performance really means.</a:t>
            </a:r>
          </a:p>
          <a:p>
            <a:endParaRPr lang="en-US" dirty="0"/>
          </a:p>
          <a:p>
            <a:r>
              <a:rPr lang="en-US" dirty="0"/>
              <a:t>Not every doctor reads images with the same skill. Some physicians, with years of training and experience, can clearly separate diseased from non-diseased cases. For them, the two distributions hardly overlap, and their ROC curve bends sharply toward the upper-left corner — that’s excellent diagnostic power.</a:t>
            </a:r>
          </a:p>
          <a:p>
            <a:endParaRPr lang="en-US" dirty="0"/>
          </a:p>
          <a:p>
            <a:r>
              <a:rPr lang="en-US" dirty="0"/>
              <a:t>Others, perhaps junior residents still in training, may not yet recognize subtle features. Their separation is weaker, the overlap is greater, and the ROC curve lies closer to the diagonal. In the extreme case, if you cannot tell disease from normal at all, your decision is no better than flipping a coin — that’s the chance line.</a:t>
            </a:r>
          </a:p>
          <a:p>
            <a:endParaRPr lang="en-US" dirty="0"/>
          </a:p>
          <a:p>
            <a:r>
              <a:rPr lang="en-US" dirty="0"/>
              <a:t>So diagnostic performance is shaped by two things: the </a:t>
            </a:r>
            <a:r>
              <a:rPr lang="en-US" b="1" dirty="0"/>
              <a:t>reader’s skill</a:t>
            </a:r>
            <a:r>
              <a:rPr lang="en-US" dirty="0"/>
              <a:t> and the </a:t>
            </a:r>
            <a:r>
              <a:rPr lang="en-US" b="1" dirty="0"/>
              <a:t>technology’s power</a:t>
            </a:r>
            <a:r>
              <a:rPr lang="en-US" dirty="0"/>
              <a:t>. Better imaging systems reduce overlap, but equally important is the ability of the radiologist to interpret the image correctly.</a:t>
            </a:r>
          </a:p>
          <a:p>
            <a:endParaRPr lang="en-US" dirty="0"/>
          </a:p>
          <a:p>
            <a:r>
              <a:rPr lang="en-US" dirty="0"/>
              <a:t>That’s why, in practice, the same scan might lead to different conclusions depending on who reads it. A highly trained radiologist can extract subtle discriminating features that others may miss. This is exactly what the ROC curve captures — the combined effect of technology and human expertise.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48</a:t>
            </a:fld>
            <a:endParaRPr lang="en-US"/>
          </a:p>
        </p:txBody>
      </p:sp>
    </p:spTree>
    <p:extLst>
      <p:ext uri="{BB962C8B-B14F-4D97-AF65-F5344CB8AC3E}">
        <p14:creationId xmlns:p14="http://schemas.microsoft.com/office/powerpoint/2010/main" val="16379702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quantify what we’ve been discussing. The receiver operating characteristic, or ROC curve, gives us a full picture of diagnostic performance across different decision thresholds. But how do we summarize the curve with a single number?</a:t>
            </a:r>
          </a:p>
          <a:p>
            <a:r>
              <a:rPr lang="en-US" dirty="0"/>
              <a:t>That’s where the </a:t>
            </a:r>
            <a:r>
              <a:rPr lang="en-US" b="1" dirty="0"/>
              <a:t>area under the ROC curve</a:t>
            </a:r>
            <a:r>
              <a:rPr lang="en-US" dirty="0"/>
              <a:t>, or AUC, comes in.</a:t>
            </a:r>
          </a:p>
          <a:p>
            <a:endParaRPr lang="en-US" dirty="0"/>
          </a:p>
          <a:p>
            <a:r>
              <a:rPr lang="en-US" dirty="0"/>
              <a:t>If the curve falls along the diagonal, the area is 0.5. That means the test has no predictive value — you’re essentially flipping a coin. A perfect test, one that never misses disease and never gives false alarms, would trace along the top and left borders, with an AUC equal to 1. In practice, no system achieves that ideal, because there’s always some chance of error.</a:t>
            </a:r>
          </a:p>
          <a:p>
            <a:r>
              <a:rPr lang="en-US" dirty="0"/>
              <a:t>So most real diagnostic tests fall somewhere in between. The higher the area under the curve, the better the test is at distinguishing diseased from non-diseased cases.</a:t>
            </a:r>
          </a:p>
          <a:p>
            <a:endParaRPr lang="en-US" dirty="0"/>
          </a:p>
          <a:p>
            <a:r>
              <a:rPr lang="en-US" dirty="0"/>
              <a:t>This is why AUC has become such a standard benchmark. It condenses all those trade-offs between sensitivity and specificity into a single number. And just like in teaching or training, performance varies — some students, or some doctors, do exceptionally well; others struggle. The ROC and its AUC make that difference visible in a very clear, quantitative way.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49</a:t>
            </a:fld>
            <a:endParaRPr lang="en-US"/>
          </a:p>
        </p:txBody>
      </p:sp>
    </p:spTree>
    <p:extLst>
      <p:ext uri="{BB962C8B-B14F-4D97-AF65-F5344CB8AC3E}">
        <p14:creationId xmlns:p14="http://schemas.microsoft.com/office/powerpoint/2010/main" val="2159677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begin with one of the most basic and widely used quality measures: the </a:t>
            </a:r>
            <a:r>
              <a:rPr lang="en-US" b="1" dirty="0"/>
              <a:t>Mean Squared Error</a:t>
            </a:r>
            <a:r>
              <a:rPr lang="en-US" dirty="0"/>
              <a:t>, or MSE.</a:t>
            </a:r>
          </a:p>
          <a:p>
            <a:r>
              <a:rPr lang="en-US" dirty="0"/>
              <a:t>Suppose we have two images: the true image, which we’ll call </a:t>
            </a:r>
            <a:r>
              <a:rPr lang="en-US" i="1" dirty="0"/>
              <a:t>y</a:t>
            </a:r>
            <a:r>
              <a:rPr lang="en-US" dirty="0"/>
              <a:t>, and the reconstructed image, which we’ll call </a:t>
            </a:r>
            <a:r>
              <a:rPr lang="en-US" i="1" dirty="0"/>
              <a:t>y-hat</a:t>
            </a:r>
            <a:r>
              <a:rPr lang="en-US" dirty="0"/>
              <a:t>. Each image is made up of many pixels, indexed by </a:t>
            </a:r>
            <a:r>
              <a:rPr lang="en-US" i="1" dirty="0" err="1"/>
              <a:t>i</a:t>
            </a:r>
            <a:r>
              <a:rPr lang="en-US" dirty="0"/>
              <a:t>. If the image is 512 by 512, then the total number of pixels, </a:t>
            </a:r>
            <a:r>
              <a:rPr lang="en-US" i="1" dirty="0"/>
              <a:t>n</a:t>
            </a:r>
            <a:r>
              <a:rPr lang="en-US" dirty="0"/>
              <a:t>, is over 260,000.</a:t>
            </a:r>
          </a:p>
          <a:p>
            <a:endParaRPr lang="en-US" dirty="0"/>
          </a:p>
          <a:p>
            <a:r>
              <a:rPr lang="en-US" dirty="0"/>
              <a:t>The formula for MSE is simple:</a:t>
            </a:r>
            <a:br>
              <a:rPr lang="en-US" dirty="0"/>
            </a:br>
            <a:r>
              <a:rPr lang="en-US" b="1" dirty="0"/>
              <a:t>MSE equals one over n, times the sum from </a:t>
            </a:r>
            <a:r>
              <a:rPr lang="en-US" b="1" dirty="0" err="1"/>
              <a:t>i</a:t>
            </a:r>
            <a:r>
              <a:rPr lang="en-US" b="1" dirty="0"/>
              <a:t> equals one to n, of the difference between y-sub-</a:t>
            </a:r>
            <a:r>
              <a:rPr lang="en-US" b="1" dirty="0" err="1"/>
              <a:t>i</a:t>
            </a:r>
            <a:r>
              <a:rPr lang="en-US" b="1" dirty="0"/>
              <a:t> and y-hat-sub-</a:t>
            </a:r>
            <a:r>
              <a:rPr lang="en-US" b="1" dirty="0" err="1"/>
              <a:t>i</a:t>
            </a:r>
            <a:r>
              <a:rPr lang="en-US" b="1" dirty="0"/>
              <a:t>, squared.</a:t>
            </a:r>
            <a:endParaRPr lang="en-US" dirty="0"/>
          </a:p>
          <a:p>
            <a:r>
              <a:rPr lang="en-US" dirty="0"/>
              <a:t>In words, this means we compare the two images pixel by pixel. At each pixel, we take the difference, square it so that positive and negative errors don’t cancel out, and then average over all pixels. That gives us the mean squared error.</a:t>
            </a:r>
          </a:p>
          <a:p>
            <a:r>
              <a:rPr lang="en-US" dirty="0"/>
              <a:t>Now, let’s go a bit deeper. When we estimate a parameter — say theta — we often write the estimate as theta-hat. The error between theta-hat and the true value theta can be analyzed in expectation, meaning averaged over many trials. When you expand the algebra, you find that the mean squared error naturally splits into </a:t>
            </a:r>
            <a:r>
              <a:rPr lang="en-US" b="1" dirty="0"/>
              <a:t>two parts</a:t>
            </a:r>
            <a:r>
              <a:rPr lang="en-US" dirty="0"/>
              <a:t>.</a:t>
            </a:r>
          </a:p>
          <a:p>
            <a:endParaRPr lang="en-US" dirty="0"/>
          </a:p>
          <a:p>
            <a:r>
              <a:rPr lang="en-US" dirty="0"/>
              <a:t>The first part is the </a:t>
            </a:r>
            <a:r>
              <a:rPr lang="en-US" b="1" dirty="0"/>
              <a:t>variance</a:t>
            </a:r>
            <a:r>
              <a:rPr lang="en-US" dirty="0"/>
              <a:t>. This tells us how much our estimates fluctuate around their average value. You can think of variance as a measure of random scatter.</a:t>
            </a:r>
          </a:p>
          <a:p>
            <a:endParaRPr lang="en-US" dirty="0"/>
          </a:p>
          <a:p>
            <a:r>
              <a:rPr lang="en-US" dirty="0"/>
              <a:t>The second part is the </a:t>
            </a:r>
            <a:r>
              <a:rPr lang="en-US" b="1" dirty="0"/>
              <a:t>bias squared</a:t>
            </a:r>
            <a:r>
              <a:rPr lang="en-US" dirty="0"/>
              <a:t>. This measures the difference between the average of our estimates and the true value. If our method consistently overshoots or undershoots, that’s bias.</a:t>
            </a:r>
          </a:p>
          <a:p>
            <a:endParaRPr lang="en-US" dirty="0"/>
          </a:p>
          <a:p>
            <a:r>
              <a:rPr lang="en-US" dirty="0"/>
              <a:t>So, in summary: </a:t>
            </a:r>
            <a:r>
              <a:rPr lang="en-US" b="1" dirty="0"/>
              <a:t>MSE equals variance plus bias squared</a:t>
            </a:r>
            <a:r>
              <a:rPr lang="en-US" dirty="0"/>
              <a:t>. Variance captures random error, bias captures systematic error, and together they define the total error.</a:t>
            </a:r>
          </a:p>
          <a:p>
            <a:endParaRPr lang="en-US" dirty="0"/>
          </a:p>
          <a:p>
            <a:r>
              <a:rPr lang="en-US" dirty="0"/>
              <a:t>This decomposition is very useful. It reminds us that an algorithm might have low variance but high bias, or vice versa. Understanding both helps us judge the quality of an estimator or an image reconstruction method.</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a:t>
            </a:fld>
            <a:endParaRPr lang="en-US"/>
          </a:p>
        </p:txBody>
      </p:sp>
    </p:spTree>
    <p:extLst>
      <p:ext uri="{BB962C8B-B14F-4D97-AF65-F5344CB8AC3E}">
        <p14:creationId xmlns:p14="http://schemas.microsoft.com/office/powerpoint/2010/main" val="4047270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real-world example that makes these abstract concepts much more concrete.</a:t>
            </a:r>
          </a:p>
          <a:p>
            <a:r>
              <a:rPr lang="en-US" dirty="0"/>
              <a:t>This plot shows the diagnostic performance of </a:t>
            </a:r>
            <a:r>
              <a:rPr lang="en-US" b="1" dirty="0"/>
              <a:t>108 radiologists in the United States</a:t>
            </a:r>
            <a:r>
              <a:rPr lang="en-US" dirty="0"/>
              <a:t>, taken from a study by Beam and colleagues. On the vertical axis, you see the true positive fraction — in other words, sensitivity. On the horizontal axis, you see the false positive fraction — that is, one minus specificity.</a:t>
            </a:r>
          </a:p>
          <a:p>
            <a:endParaRPr lang="en-US" dirty="0"/>
          </a:p>
          <a:p>
            <a:r>
              <a:rPr lang="en-US" dirty="0"/>
              <a:t>Each point here represents a single radiologist’s performance. And what stands out immediately is how widely they are spread. Some radiologists operate near the upper-left corner, meaning they consistently detect disease with very few false alarms. Others are closer to the diagonal, where their decisions are only slightly better than random guessing.</a:t>
            </a:r>
          </a:p>
          <a:p>
            <a:endParaRPr lang="en-US" dirty="0"/>
          </a:p>
          <a:p>
            <a:r>
              <a:rPr lang="en-US" dirty="0"/>
              <a:t>So even though all of these doctors are trained professionals looking at the same kinds of images, their diagnostic accuracy varies enormously. That variation has practical consequences. Finding a skilled radiologist can make the difference between catching an early tumor and missing it altogether.</a:t>
            </a:r>
          </a:p>
          <a:p>
            <a:r>
              <a:rPr lang="en-US" dirty="0"/>
              <a:t>It’s very similar to what we see in education and research. A strong student working with the right mentor can achieve exceptional results, while another, equally intelligent student might struggle under weaker guidance. In both cases, performance isn’t just about the system — it’s also about the human observer.</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50</a:t>
            </a:fld>
            <a:endParaRPr lang="en-US"/>
          </a:p>
        </p:txBody>
      </p:sp>
    </p:spTree>
    <p:extLst>
      <p:ext uri="{BB962C8B-B14F-4D97-AF65-F5344CB8AC3E}">
        <p14:creationId xmlns:p14="http://schemas.microsoft.com/office/powerpoint/2010/main" val="9803544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another striking example, this time from a classic chest film study by Dr. E. James </a:t>
            </a:r>
            <a:r>
              <a:rPr lang="en-US" dirty="0" err="1"/>
              <a:t>Potchen</a:t>
            </a:r>
            <a:r>
              <a:rPr lang="en-US" dirty="0"/>
              <a:t> in 1999.</a:t>
            </a:r>
          </a:p>
          <a:p>
            <a:r>
              <a:rPr lang="en-US" dirty="0"/>
              <a:t>What you’re looking at are ROC curves comparing three groups: the top 20 radiologists, the bottom 20 radiologists, and a group of 71 radiology residents.</a:t>
            </a:r>
          </a:p>
          <a:p>
            <a:endParaRPr lang="en-US" dirty="0"/>
          </a:p>
          <a:p>
            <a:r>
              <a:rPr lang="en-US" dirty="0"/>
              <a:t>Notice the clear separation. The </a:t>
            </a:r>
            <a:r>
              <a:rPr lang="en-US" b="1" dirty="0"/>
              <a:t>top 20 radiologists</a:t>
            </a:r>
            <a:r>
              <a:rPr lang="en-US" dirty="0"/>
              <a:t> perform extremely well — their ROC curve stays high, close to the upper-left corner. That means they consistently detect abnormalities with very few false alarms.</a:t>
            </a:r>
          </a:p>
          <a:p>
            <a:r>
              <a:rPr lang="en-US" dirty="0"/>
              <a:t>In contrast, the </a:t>
            </a:r>
            <a:r>
              <a:rPr lang="en-US" b="1" dirty="0"/>
              <a:t>bottom 20 radiologists</a:t>
            </a:r>
            <a:r>
              <a:rPr lang="en-US" dirty="0"/>
              <a:t> struggle. Their ROC curve lies much closer to the diagonal, which means their decisions are only a little better than chance.</a:t>
            </a:r>
          </a:p>
          <a:p>
            <a:r>
              <a:rPr lang="en-US" dirty="0"/>
              <a:t>And then there are the </a:t>
            </a:r>
            <a:r>
              <a:rPr lang="en-US" b="1" dirty="0"/>
              <a:t>residents</a:t>
            </a:r>
            <a:r>
              <a:rPr lang="en-US" dirty="0"/>
              <a:t>. They fall somewhere in between — they’re still training, still developing the skills to interpret subtle features in chest films.</a:t>
            </a:r>
          </a:p>
          <a:p>
            <a:endParaRPr lang="en-US" dirty="0"/>
          </a:p>
          <a:p>
            <a:r>
              <a:rPr lang="en-US" dirty="0"/>
              <a:t>What this tells us is that diagnostic performance is not determined by the technology alone. The human factor — training, experience, and even natural ability — plays a huge role. The same X-ray image can be interpreted very differently depending on who is reading it.</a:t>
            </a:r>
          </a:p>
          <a:p>
            <a:r>
              <a:rPr lang="en-US" dirty="0"/>
              <a:t>This is why task-specific measures are so important. At the end of the day, what really matters is not just whether the imaging system produces a sharp picture, but whether that picture supports accurate clinical decisions.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51</a:t>
            </a:fld>
            <a:endParaRPr lang="en-US"/>
          </a:p>
        </p:txBody>
      </p:sp>
    </p:spTree>
    <p:extLst>
      <p:ext uri="{BB962C8B-B14F-4D97-AF65-F5344CB8AC3E}">
        <p14:creationId xmlns:p14="http://schemas.microsoft.com/office/powerpoint/2010/main" val="28406095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seen how radiologists vary in their diagnostic performance, let’s ask an important question: can we systematically model this decision-making process?</a:t>
            </a:r>
          </a:p>
          <a:p>
            <a:endParaRPr lang="en-US" dirty="0"/>
          </a:p>
          <a:p>
            <a:r>
              <a:rPr lang="en-US" dirty="0"/>
              <a:t>This brings us to the concept of </a:t>
            </a:r>
            <a:r>
              <a:rPr lang="en-US" b="1" dirty="0"/>
              <a:t>model observers</a:t>
            </a:r>
            <a:r>
              <a:rPr lang="en-US" dirty="0"/>
              <a:t>. A model observer is essentially a mathematical framework or a computational algorithm that simulates the way a human might read an image and make a decision.</a:t>
            </a:r>
          </a:p>
          <a:p>
            <a:r>
              <a:rPr lang="en-US" dirty="0"/>
              <a:t>The idea is motivated by a practical challenge. Human reader studies are expensive, time-consuming, and often inconsistent — one doctor may interpret an image differently than another. If we want to optimize imaging systems or evaluate new reconstruction methods, relying on large-scale human studies is not always feasible.</a:t>
            </a:r>
          </a:p>
          <a:p>
            <a:endParaRPr lang="en-US" dirty="0"/>
          </a:p>
          <a:p>
            <a:r>
              <a:rPr lang="en-US" dirty="0"/>
              <a:t>So instead, we can build a numerical observer that “looks” at the images and performs the task — whether that’s detecting a small tumor, classifying an abnormality, or distinguishing between signal and noise.</a:t>
            </a:r>
          </a:p>
          <a:p>
            <a:r>
              <a:rPr lang="en-US" dirty="0"/>
              <a:t>In this review paper by Xin He and </a:t>
            </a:r>
            <a:r>
              <a:rPr lang="en-US" dirty="0" err="1"/>
              <a:t>Subok</a:t>
            </a:r>
            <a:r>
              <a:rPr lang="en-US" dirty="0"/>
              <a:t> Park from the FDA, the authors summarize the foundations of model observers in medical imaging research. They describe how these observers can be based on rigorous statistical decision theory, how they can be tailored to mimic human visual performance, and how they’re applied in practice — from system optimization to regulatory science.</a:t>
            </a:r>
          </a:p>
          <a:p>
            <a:endParaRPr lang="en-US" dirty="0"/>
          </a:p>
          <a:p>
            <a:r>
              <a:rPr lang="en-US" dirty="0"/>
              <a:t>In the next few slides, I’ll introduce you to some of the key types of model observers, starting from the </a:t>
            </a:r>
            <a:r>
              <a:rPr lang="en-US" b="1" dirty="0"/>
              <a:t>ideal observer</a:t>
            </a:r>
            <a:r>
              <a:rPr lang="en-US" dirty="0"/>
              <a:t>, and then moving toward more practical approximations like the </a:t>
            </a:r>
            <a:r>
              <a:rPr lang="en-US" b="1" dirty="0"/>
              <a:t>Hotelling observer</a:t>
            </a:r>
            <a:r>
              <a:rPr lang="en-US" dirty="0"/>
              <a:t> and modern approaches involving </a:t>
            </a:r>
            <a:r>
              <a:rPr lang="en-US" b="1" dirty="0"/>
              <a:t>machine learning and neural networks</a:t>
            </a:r>
            <a:r>
              <a:rPr lang="en-US" dirty="0"/>
              <a:t>.</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52</a:t>
            </a:fld>
            <a:endParaRPr lang="en-US"/>
          </a:p>
        </p:txBody>
      </p:sp>
    </p:spTree>
    <p:extLst>
      <p:ext uri="{BB962C8B-B14F-4D97-AF65-F5344CB8AC3E}">
        <p14:creationId xmlns:p14="http://schemas.microsoft.com/office/powerpoint/2010/main" val="29003298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define model observers in detail, let’s step back and look at how we can mathematically describe the imaging process itself.</a:t>
            </a:r>
          </a:p>
          <a:p>
            <a:endParaRPr lang="en-US" dirty="0"/>
          </a:p>
          <a:p>
            <a:r>
              <a:rPr lang="en-US" dirty="0"/>
              <a:t>In most medical imaging systems, the process of acquiring an image can be represented by a very simple but powerful equation:</a:t>
            </a:r>
          </a:p>
          <a:p>
            <a:r>
              <a:rPr lang="en-US" b="1" dirty="0"/>
              <a:t>g = Hf plus n.</a:t>
            </a:r>
            <a:endParaRPr lang="en-US" dirty="0"/>
          </a:p>
          <a:p>
            <a:r>
              <a:rPr lang="en-US" dirty="0"/>
              <a:t>Here, </a:t>
            </a:r>
            <a:r>
              <a:rPr lang="en-US" b="1" dirty="0"/>
              <a:t>f</a:t>
            </a:r>
            <a:r>
              <a:rPr lang="en-US" dirty="0"/>
              <a:t> represents the object we are trying to image — for example, the radioactivity distribution in nuclear medicine or the internal structure of a patient in CT.</a:t>
            </a:r>
          </a:p>
          <a:p>
            <a:endParaRPr lang="en-US" dirty="0"/>
          </a:p>
          <a:p>
            <a:r>
              <a:rPr lang="en-US" dirty="0"/>
              <a:t>The imaging system is described by </a:t>
            </a:r>
            <a:r>
              <a:rPr lang="en-US" b="1" dirty="0"/>
              <a:t>H</a:t>
            </a:r>
            <a:r>
              <a:rPr lang="en-US" dirty="0"/>
              <a:t>, which acts like a mapping or an operator. You can think of it as a large matrix that tells us how each point in the object contributes to the measured image. For instance, in CT, H would represent all the X-ray projections and how they are combined.</a:t>
            </a:r>
          </a:p>
          <a:p>
            <a:r>
              <a:rPr lang="en-US" dirty="0"/>
              <a:t>Then comes </a:t>
            </a:r>
            <a:r>
              <a:rPr lang="en-US" b="1" dirty="0"/>
              <a:t>n</a:t>
            </a:r>
            <a:r>
              <a:rPr lang="en-US" dirty="0"/>
              <a:t>, the noise. Every real imaging system is contaminated by noise — whether it’s photon noise, electronic noise, or other random fluctuations. That uncertainty is inherent to the physics of measurement.</a:t>
            </a:r>
          </a:p>
          <a:p>
            <a:endParaRPr lang="en-US" dirty="0"/>
          </a:p>
          <a:p>
            <a:r>
              <a:rPr lang="en-US" dirty="0"/>
              <a:t>Finally, </a:t>
            </a:r>
            <a:r>
              <a:rPr lang="en-US" b="1" dirty="0"/>
              <a:t>g</a:t>
            </a:r>
            <a:r>
              <a:rPr lang="en-US" dirty="0"/>
              <a:t> is what we actually record — the image data. So what you see on the screen is not the object itself, but rather the result of the object being transformed by the system response and corrupted by noise.</a:t>
            </a:r>
          </a:p>
          <a:p>
            <a:r>
              <a:rPr lang="en-US" dirty="0"/>
              <a:t>This </a:t>
            </a:r>
            <a:r>
              <a:rPr lang="en-US" b="1" dirty="0"/>
              <a:t>linear system model</a:t>
            </a:r>
            <a:r>
              <a:rPr lang="en-US" dirty="0"/>
              <a:t> is the foundation for both image reconstruction and image analysis. It’s also where model observers come in: they take this same mathematical description and use it to predict how well a system can perform a diagnostic task.</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53</a:t>
            </a:fld>
            <a:endParaRPr lang="en-US"/>
          </a:p>
        </p:txBody>
      </p:sp>
    </p:spTree>
    <p:extLst>
      <p:ext uri="{BB962C8B-B14F-4D97-AF65-F5344CB8AC3E}">
        <p14:creationId xmlns:p14="http://schemas.microsoft.com/office/powerpoint/2010/main" val="1917855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take the imaging model and apply it to a very common clinical task — binary classification.</a:t>
            </a:r>
          </a:p>
          <a:p>
            <a:r>
              <a:rPr lang="en-US" dirty="0"/>
              <a:t>In medicine, this usually means asking a simple yes-or-no question. For example, </a:t>
            </a:r>
            <a:r>
              <a:rPr lang="en-US" i="1" dirty="0"/>
              <a:t>does this patient have a tumor, or not?</a:t>
            </a:r>
            <a:endParaRPr lang="en-US" dirty="0"/>
          </a:p>
          <a:p>
            <a:endParaRPr lang="en-US" dirty="0"/>
          </a:p>
          <a:p>
            <a:r>
              <a:rPr lang="en-US" dirty="0"/>
              <a:t>Mathematically, we describe this with two competing hypotheses.</a:t>
            </a:r>
          </a:p>
          <a:p>
            <a:r>
              <a:rPr lang="en-US" dirty="0"/>
              <a:t>The first hypothesis says the image only contains the background — in other words, normal anatomy — plus noise.</a:t>
            </a:r>
          </a:p>
          <a:p>
            <a:r>
              <a:rPr lang="en-US" dirty="0"/>
              <a:t>The second hypothesis says the image contains both the background </a:t>
            </a:r>
            <a:r>
              <a:rPr lang="en-US" b="1" dirty="0"/>
              <a:t>and</a:t>
            </a:r>
            <a:r>
              <a:rPr lang="en-US" dirty="0"/>
              <a:t> an additional signal, such as a tumor, again with noise added.</a:t>
            </a:r>
          </a:p>
          <a:p>
            <a:endParaRPr lang="en-US" dirty="0"/>
          </a:p>
          <a:p>
            <a:r>
              <a:rPr lang="en-US" dirty="0"/>
              <a:t>Here, we think of the background as the normal structures in the body, and the signal as the diagnostic feature we’re trying to detect. Depending on the situation, we might know exactly what that signal looks like, or only know its general statistical properties. For example, in phantom studies, we know exactly what pattern is inserted, but in real patients, tumors can vary in shape, size, and contrast.</a:t>
            </a:r>
          </a:p>
          <a:p>
            <a:r>
              <a:rPr lang="en-US" dirty="0"/>
              <a:t>To simplify the discussion, we often imagine a “clean” background image without noise, and a “clean” signal image without noise. The actual measurement we record is just those two components, combined with noise from the imaging process.</a:t>
            </a:r>
          </a:p>
          <a:p>
            <a:endParaRPr lang="en-US" dirty="0"/>
          </a:p>
          <a:p>
            <a:r>
              <a:rPr lang="en-US" dirty="0"/>
              <a:t>So in essence, the classification task is: given the measured image, do we believe it came from the background-only case, or from the background-plus-signal case?</a:t>
            </a:r>
          </a:p>
          <a:p>
            <a:r>
              <a:rPr lang="en-US" dirty="0"/>
              <a:t>This very simple framework — background versus background plus signal — forms the basis of many observer models in medical imaging.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54</a:t>
            </a:fld>
            <a:endParaRPr lang="en-US"/>
          </a:p>
        </p:txBody>
      </p:sp>
    </p:spTree>
    <p:extLst>
      <p:ext uri="{BB962C8B-B14F-4D97-AF65-F5344CB8AC3E}">
        <p14:creationId xmlns:p14="http://schemas.microsoft.com/office/powerpoint/2010/main" val="34733233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introduce the idea of the </a:t>
            </a:r>
            <a:r>
              <a:rPr lang="en-US" i="1" dirty="0"/>
              <a:t>ideal observer</a:t>
            </a:r>
            <a:r>
              <a:rPr lang="en-US" dirty="0"/>
              <a:t>.</a:t>
            </a:r>
          </a:p>
          <a:p>
            <a:r>
              <a:rPr lang="en-US" dirty="0"/>
              <a:t>In the context of binary classification, the ideal observer is defined as the one who makes use of </a:t>
            </a:r>
            <a:r>
              <a:rPr lang="en-US" b="1" dirty="0"/>
              <a:t>all the statistical information available</a:t>
            </a:r>
            <a:r>
              <a:rPr lang="en-US" dirty="0"/>
              <a:t> in order to maximize task performance. In other words, it’s the absolute gold standard — the best decision-maker you could have, whether human or machine.</a:t>
            </a:r>
          </a:p>
          <a:p>
            <a:endParaRPr lang="en-US" dirty="0"/>
          </a:p>
          <a:p>
            <a:r>
              <a:rPr lang="en-US" dirty="0"/>
              <a:t>How does it work? Imagine you have an image, which we’ll call </a:t>
            </a:r>
            <a:r>
              <a:rPr lang="en-US" i="1" dirty="0"/>
              <a:t>g</a:t>
            </a:r>
            <a:r>
              <a:rPr lang="en-US" dirty="0"/>
              <a:t>. For this image, there are two possible explanations:</a:t>
            </a:r>
          </a:p>
          <a:p>
            <a:r>
              <a:rPr lang="en-US" dirty="0"/>
              <a:t>Hypothesis zero says it comes from a normal case, with no abnormality.</a:t>
            </a:r>
          </a:p>
          <a:p>
            <a:r>
              <a:rPr lang="en-US" dirty="0"/>
              <a:t>Hypothesis one says it comes from an abnormal case, where a signal, such as a tumor, is present.</a:t>
            </a:r>
          </a:p>
          <a:p>
            <a:endParaRPr lang="en-US" dirty="0"/>
          </a:p>
          <a:p>
            <a:r>
              <a:rPr lang="en-US" dirty="0"/>
              <a:t>The ideal observer looks at both possibilities and asks: </a:t>
            </a:r>
            <a:r>
              <a:rPr lang="en-US" i="1" dirty="0"/>
              <a:t>given the data I see, how likely is it that it came from the normal case, and how likely is it that it came from the abnormal case?</a:t>
            </a:r>
            <a:endParaRPr lang="en-US" dirty="0"/>
          </a:p>
          <a:p>
            <a:r>
              <a:rPr lang="en-US" dirty="0"/>
              <a:t>The decision is then based on whichever likelihood is greater. If the abnormal case is more likely, the observer calls it abnormal; if the normal case is more likely, the observer calls it normal.</a:t>
            </a:r>
          </a:p>
          <a:p>
            <a:endParaRPr lang="en-US" dirty="0"/>
          </a:p>
          <a:p>
            <a:r>
              <a:rPr lang="en-US" dirty="0"/>
              <a:t>This simple but powerful rule — often called the likelihood ratio test — provides an upper bound on performance. No other observer, whether it’s another model or even an expert human reader, can systematically do better.</a:t>
            </a:r>
          </a:p>
          <a:p>
            <a:r>
              <a:rPr lang="en-US" dirty="0"/>
              <a:t>That’s why the ideal observer always produces the highest possible ROC curve for the task. It gives us a theoretical benchmark — a way to measure how close or how far real systems and real doctors are from perfection.</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55</a:t>
            </a:fld>
            <a:endParaRPr lang="en-US"/>
          </a:p>
        </p:txBody>
      </p:sp>
    </p:spTree>
    <p:extLst>
      <p:ext uri="{BB962C8B-B14F-4D97-AF65-F5344CB8AC3E}">
        <p14:creationId xmlns:p14="http://schemas.microsoft.com/office/powerpoint/2010/main" val="2166470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ideal observer, as we just discussed, requires complete statistical knowledge of the problem. But in practice, we almost never have that luxury. So, instead, we turn to simplified models.</a:t>
            </a:r>
          </a:p>
          <a:p>
            <a:endParaRPr lang="en-US" dirty="0"/>
          </a:p>
          <a:p>
            <a:r>
              <a:rPr lang="en-US" dirty="0"/>
              <a:t>One of the most important of these is the </a:t>
            </a:r>
            <a:r>
              <a:rPr lang="en-US" b="1" dirty="0"/>
              <a:t>Hotelling Observer</a:t>
            </a:r>
            <a:r>
              <a:rPr lang="en-US" dirty="0"/>
              <a:t>.</a:t>
            </a:r>
          </a:p>
          <a:p>
            <a:r>
              <a:rPr lang="en-US" dirty="0"/>
              <a:t>The idea is straightforward: rather than using all the complex statistics of the image, we take the image data and apply a </a:t>
            </a:r>
            <a:r>
              <a:rPr lang="en-US" i="1" dirty="0"/>
              <a:t>linear template</a:t>
            </a:r>
            <a:r>
              <a:rPr lang="en-US" dirty="0"/>
              <a:t> to it. In other words, we reduce the entire image into a single number — a test statistic. That number is then used to decide whether the case is more likely normal or abnormal.</a:t>
            </a:r>
          </a:p>
          <a:p>
            <a:endParaRPr lang="en-US" dirty="0"/>
          </a:p>
          <a:p>
            <a:r>
              <a:rPr lang="en-US" dirty="0"/>
              <a:t>The Hotelling Observer is designed to be the </a:t>
            </a:r>
            <a:r>
              <a:rPr lang="en-US" b="1" dirty="0"/>
              <a:t>best possible linear observer</a:t>
            </a:r>
            <a:r>
              <a:rPr lang="en-US" dirty="0"/>
              <a:t>. What does “best” mean here? It means the observer chooses its template in a way that maximizes the signal-to-noise ratio — the separation between the diseased and non-diseased cases. The larger the separation, the easier the decision becomes.</a:t>
            </a:r>
          </a:p>
          <a:p>
            <a:r>
              <a:rPr lang="en-US" dirty="0"/>
              <a:t>This is why the Hotelling Observer is so widely studied. It strikes a balance: not as powerful as the ideal observer, but still mathematically optimal within the class of linear decision rules.</a:t>
            </a:r>
          </a:p>
          <a:p>
            <a:endParaRPr lang="en-US" dirty="0"/>
          </a:p>
          <a:p>
            <a:r>
              <a:rPr lang="en-US" dirty="0"/>
              <a:t>And if we don’t even want to use all the image data, we can go a step further. We might only use selected features or specific channels of the image, instead of the full dataset. That gives us the </a:t>
            </a:r>
            <a:r>
              <a:rPr lang="en-US" b="1" dirty="0"/>
              <a:t>Channelized Hotelling Observer</a:t>
            </a:r>
            <a:r>
              <a:rPr lang="en-US" dirty="0"/>
              <a:t> — a practical simplification that still works well in many real-world medical imaging problems.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56</a:t>
            </a:fld>
            <a:endParaRPr lang="en-US"/>
          </a:p>
        </p:txBody>
      </p:sp>
    </p:spTree>
    <p:extLst>
      <p:ext uri="{BB962C8B-B14F-4D97-AF65-F5344CB8AC3E}">
        <p14:creationId xmlns:p14="http://schemas.microsoft.com/office/powerpoint/2010/main" val="24817571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talk about what is called the channelized observer. The idea here is to simplify the problem of analyzing very high-dimensional image data.</a:t>
            </a:r>
          </a:p>
          <a:p>
            <a:endParaRPr lang="en-US" dirty="0"/>
          </a:p>
          <a:p>
            <a:r>
              <a:rPr lang="en-US" dirty="0"/>
              <a:t>Instead of working with every single pixel value, which can be overwhelming, we break the image down into a set of channels. Each channel acts like a filter or a template that extracts a particular aspect of the image. Think of them as different ‘views’ or ‘features’ of the same data.</a:t>
            </a:r>
          </a:p>
          <a:p>
            <a:r>
              <a:rPr lang="en-US" dirty="0"/>
              <a:t>When we apply these channels to the image, we get a series of scalar responses — simple numbers that summarize how the image looks under each channel. We then collect these responses into a much smaller vector, which is far easier to work with than the original full image data.</a:t>
            </a:r>
          </a:p>
          <a:p>
            <a:r>
              <a:rPr lang="en-US" dirty="0"/>
              <a:t>This is what’s known as a channelized observer. Reducing the dimensionality allows us to perform statistical analysis more efficiently, while still retaining the essential information needed to judge image quality or detect a signal.</a:t>
            </a:r>
          </a:p>
          <a:p>
            <a:endParaRPr lang="en-US" dirty="0"/>
          </a:p>
          <a:p>
            <a:r>
              <a:rPr lang="en-US" dirty="0"/>
              <a:t>So in short, channelized observers strike a balance: they simplify the computational task but still capture the critical diagnostic features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57</a:t>
            </a:fld>
            <a:endParaRPr lang="en-US"/>
          </a:p>
        </p:txBody>
      </p:sp>
    </p:spTree>
    <p:extLst>
      <p:ext uri="{BB962C8B-B14F-4D97-AF65-F5344CB8AC3E}">
        <p14:creationId xmlns:p14="http://schemas.microsoft.com/office/powerpoint/2010/main" val="36841519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make the idea of channelized observers more concrete, let me give you an example.</a:t>
            </a:r>
          </a:p>
          <a:p>
            <a:endParaRPr lang="en-US" dirty="0"/>
          </a:p>
          <a:p>
            <a:r>
              <a:rPr lang="en-US" dirty="0"/>
              <a:t>Here you see four channels illustrated both in the frequency domain, across the top row, and in the spatial domain, across the bottom row. Each channel acts like a filter. In the frequency domain, these filters look like concentric rings that select specific frequency ranges. When we transform them back into the spatial domain, they appear as blurred or oscillatory patterns.</a:t>
            </a:r>
          </a:p>
          <a:p>
            <a:r>
              <a:rPr lang="en-US" dirty="0"/>
              <a:t>Why do we do this? Because instead of trying to analyze the entire frequency spectrum all at once, we divide it into pieces. Each channel captures information from one part of the spectrum. When we apply these filters to an image, we can see how strongly the image responds to each band of frequencies.</a:t>
            </a:r>
          </a:p>
          <a:p>
            <a:endParaRPr lang="en-US" dirty="0"/>
          </a:p>
          <a:p>
            <a:r>
              <a:rPr lang="en-US" dirty="0"/>
              <a:t>This is very powerful because medical images contain structures at many different scales — some large and smooth, others fine and detailed. Using channels allows us to separate these scales and study them systematically.</a:t>
            </a:r>
          </a:p>
          <a:p>
            <a:r>
              <a:rPr lang="en-US" dirty="0"/>
              <a:t>So, these four channels are just one example, but in practice, you could design more channels depending on how much detail you want to capture.”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58</a:t>
            </a:fld>
            <a:endParaRPr lang="en-US"/>
          </a:p>
        </p:txBody>
      </p:sp>
    </p:spTree>
    <p:extLst>
      <p:ext uri="{BB962C8B-B14F-4D97-AF65-F5344CB8AC3E}">
        <p14:creationId xmlns:p14="http://schemas.microsoft.com/office/powerpoint/2010/main" val="30622589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move into the topic of radiomics, which is an exciting area in modern medical imaging.</a:t>
            </a:r>
          </a:p>
          <a:p>
            <a:r>
              <a:rPr lang="en-US" dirty="0"/>
              <a:t>Radiomics is all about turning images into data. Instead of relying only on what a radiologist can see with the naked eye, we extract hundreds or even thousands of quantitative features from medical images.</a:t>
            </a:r>
          </a:p>
          <a:p>
            <a:endParaRPr lang="en-US" dirty="0"/>
          </a:p>
          <a:p>
            <a:r>
              <a:rPr lang="en-US" dirty="0"/>
              <a:t>For example, once we outline a tumor on an image, we can study different categories of features:</a:t>
            </a:r>
          </a:p>
          <a:p>
            <a:r>
              <a:rPr lang="en-US" b="1" dirty="0"/>
              <a:t>Shape features</a:t>
            </a:r>
            <a:r>
              <a:rPr lang="en-US" dirty="0"/>
              <a:t> tell us about the geometry — is the tumor round, irregular, or elongated?</a:t>
            </a:r>
          </a:p>
          <a:p>
            <a:r>
              <a:rPr lang="en-US" b="1" dirty="0"/>
              <a:t>Intensity features</a:t>
            </a:r>
            <a:r>
              <a:rPr lang="en-US" dirty="0"/>
              <a:t> describe how bright or dark the pixels are, and how their distribution looks in a histogram.</a:t>
            </a:r>
          </a:p>
          <a:p>
            <a:r>
              <a:rPr lang="en-US" b="1" dirty="0"/>
              <a:t>Texture features</a:t>
            </a:r>
            <a:r>
              <a:rPr lang="en-US" dirty="0"/>
              <a:t> capture the patterns inside the tumor, such as whether it looks smooth, coarse, or heterogeneous. These can be computed using statistical methods like gray-level co-occurrence matrices or run-length matrices.</a:t>
            </a:r>
          </a:p>
          <a:p>
            <a:endParaRPr lang="en-US" dirty="0"/>
          </a:p>
          <a:p>
            <a:r>
              <a:rPr lang="en-US" dirty="0"/>
              <a:t>After we collect these features, we don’t stop there. The next step is to feed them into a prediction model. This model may perform tasks like selecting the most important features, classifying patients into groups, or predicting outcomes such as how well a patient will respond to treatment.</a:t>
            </a:r>
          </a:p>
          <a:p>
            <a:endParaRPr lang="en-US" dirty="0"/>
          </a:p>
          <a:p>
            <a:r>
              <a:rPr lang="en-US" dirty="0"/>
              <a:t>So radiomics really bridges imaging with data science. It takes us beyond the visual impression and allows us to mine the hidden information in images, often leading to insights that are not visible to the human eye.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59</a:t>
            </a:fld>
            <a:endParaRPr lang="en-US"/>
          </a:p>
        </p:txBody>
      </p:sp>
    </p:spTree>
    <p:extLst>
      <p:ext uri="{BB962C8B-B14F-4D97-AF65-F5344CB8AC3E}">
        <p14:creationId xmlns:p14="http://schemas.microsoft.com/office/powerpoint/2010/main" val="1654992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the mean squared error is not the only way to measure differences. There are several </a:t>
            </a:r>
            <a:r>
              <a:rPr lang="en-US" b="1" dirty="0"/>
              <a:t>variants</a:t>
            </a:r>
            <a:r>
              <a:rPr lang="en-US" dirty="0"/>
              <a:t>, each with slightly different properties.</a:t>
            </a:r>
          </a:p>
          <a:p>
            <a:endParaRPr lang="en-US" dirty="0"/>
          </a:p>
          <a:p>
            <a:r>
              <a:rPr lang="en-US" dirty="0"/>
              <a:t>The first, which we’ve already discussed, is the </a:t>
            </a:r>
            <a:r>
              <a:rPr lang="en-US" b="1" dirty="0"/>
              <a:t>Mean Squared Error</a:t>
            </a:r>
            <a:r>
              <a:rPr lang="en-US" dirty="0"/>
              <a:t>, or MSE. This is the average of the squared differences between prediction and truth.</a:t>
            </a:r>
          </a:p>
          <a:p>
            <a:r>
              <a:rPr lang="en-US" dirty="0"/>
              <a:t>A closely related measure is the </a:t>
            </a:r>
            <a:r>
              <a:rPr lang="en-US" b="1" dirty="0"/>
              <a:t>Root Mean Squared Error</a:t>
            </a:r>
            <a:r>
              <a:rPr lang="en-US" dirty="0"/>
              <a:t>, or RMSE. Here we simply take the square root of the mean squared error. Why? Because this brings the units back to the same scale as the original measurement. For example, if we are measuring pixel intensities, RMSE will be expressed in the same units as those intensities, which makes it easier to interpret.</a:t>
            </a:r>
          </a:p>
          <a:p>
            <a:endParaRPr lang="en-US" dirty="0"/>
          </a:p>
          <a:p>
            <a:r>
              <a:rPr lang="en-US" dirty="0"/>
              <a:t>One important property of squaring is that it </a:t>
            </a:r>
            <a:r>
              <a:rPr lang="en-US" b="1" dirty="0"/>
              <a:t>emphasizes larger errors much more strongly</a:t>
            </a:r>
            <a:r>
              <a:rPr lang="en-US" dirty="0"/>
              <a:t>. If a difference is 100, squaring turns it into 10,000. That means MSE and RMSE heavily penalize large deviations.</a:t>
            </a:r>
          </a:p>
          <a:p>
            <a:r>
              <a:rPr lang="en-US" dirty="0"/>
              <a:t>Sometimes we want a measure that treats all errors more equally. That’s where the </a:t>
            </a:r>
            <a:r>
              <a:rPr lang="en-US" b="1" dirty="0"/>
              <a:t>Mean Absolute Error</a:t>
            </a:r>
            <a:r>
              <a:rPr lang="en-US" dirty="0"/>
              <a:t>, or MAE, comes in. Instead of squaring, we take the absolute value of the difference at each pixel, then average. This is also called the L1 norm, while MSE is associated with the L2 norm. The L1 norm is less sensitive to outliers compared to the L2 norm.</a:t>
            </a:r>
          </a:p>
          <a:p>
            <a:endParaRPr lang="en-US" dirty="0"/>
          </a:p>
          <a:p>
            <a:r>
              <a:rPr lang="en-US" dirty="0"/>
              <a:t>Finally, we have the </a:t>
            </a:r>
            <a:r>
              <a:rPr lang="en-US" b="1" dirty="0"/>
              <a:t>Mean Absolute Percentage Error</a:t>
            </a:r>
            <a:r>
              <a:rPr lang="en-US" dirty="0"/>
              <a:t>, or MAPE. This is the mean absolute error expressed as a percentage of the true value. In other words, it’s MAE divided by the ground truth at each point, multiplied by 100 percent. This can be useful when we want to understand an error in relative terms — for example, saying “the error is 5 percent” rather than giving a raw number.</a:t>
            </a:r>
          </a:p>
          <a:p>
            <a:endParaRPr lang="en-US" dirty="0"/>
          </a:p>
          <a:p>
            <a:r>
              <a:rPr lang="en-US" dirty="0"/>
              <a:t>So, these different distance measures — MSE, RMSE, MAE, and MAPE — give us different perspectives on error. The choice depends on the problem: do we want to penalize large errors more, or do we care more about relative error percentages?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6</a:t>
            </a:fld>
            <a:endParaRPr lang="en-US"/>
          </a:p>
        </p:txBody>
      </p:sp>
    </p:spTree>
    <p:extLst>
      <p:ext uri="{BB962C8B-B14F-4D97-AF65-F5344CB8AC3E}">
        <p14:creationId xmlns:p14="http://schemas.microsoft.com/office/powerpoint/2010/main" val="279801326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Up to this point, we have mostly talked about linear observers, such as the Hotelling observer and its channelized version. But in reality, many problems in medical imaging are nonlinear.</a:t>
            </a:r>
          </a:p>
          <a:p>
            <a:endParaRPr lang="en-US" dirty="0"/>
          </a:p>
          <a:p>
            <a:r>
              <a:rPr lang="en-US" dirty="0"/>
              <a:t>Take the XOR problem as a classic example. If you try to separate the inputs using a simple straight line, you quickly find it cannot be done. Linear observers fail in such situations because the data are not linearly separable.</a:t>
            </a:r>
          </a:p>
          <a:p>
            <a:endParaRPr lang="en-US" dirty="0"/>
          </a:p>
          <a:p>
            <a:r>
              <a:rPr lang="en-US" dirty="0"/>
              <a:t>To overcome this, we use </a:t>
            </a:r>
            <a:r>
              <a:rPr lang="en-US" b="1" dirty="0"/>
              <a:t>nonlinear observers</a:t>
            </a:r>
            <a:r>
              <a:rPr lang="en-US" dirty="0"/>
              <a:t>, often built using neural networks. Here, you see a simple network with two input variables, two hidden units, and one output. By combining the information in a nonlinear way, the network can correctly separate the classes.</a:t>
            </a:r>
          </a:p>
          <a:p>
            <a:r>
              <a:rPr lang="en-US" dirty="0"/>
              <a:t>This idea is powerful for medical imaging tasks. Images are complex — disease and non-disease patterns may overlap, and linear models are not enough to make accurate decisions. Neural networks, however, can learn complicated nonlinear boundaries, allowing them to detect subtle patterns and interactions that traditional methods miss.</a:t>
            </a:r>
          </a:p>
          <a:p>
            <a:endParaRPr lang="en-US" dirty="0"/>
          </a:p>
          <a:p>
            <a:r>
              <a:rPr lang="en-US" dirty="0"/>
              <a:t>So nonlinear observers represent the next step: moving from simple linear discrimination toward flexible, data-driven models that can capture the true complexity of biological signals.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60</a:t>
            </a:fld>
            <a:endParaRPr lang="en-US"/>
          </a:p>
        </p:txBody>
      </p:sp>
    </p:spTree>
    <p:extLst>
      <p:ext uri="{BB962C8B-B14F-4D97-AF65-F5344CB8AC3E}">
        <p14:creationId xmlns:p14="http://schemas.microsoft.com/office/powerpoint/2010/main" val="42529349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Supervised learning builds on this idea by training models directly on labeled data. For example, in the XOR problem, linear classifiers cannot draw a single straight line to separate the classes. But by introducing hidden layers and nonlinear activation functions, a neural network can learn to separate the classes correctly.</a:t>
            </a:r>
          </a:p>
          <a:p>
            <a:endParaRPr lang="en-US" dirty="0"/>
          </a:p>
          <a:p>
            <a:r>
              <a:rPr lang="en-US" dirty="0"/>
              <a:t>The figure shows how the inputs are transformed step by step through hidden units and weights, leading to correct outputs for all training examples. This principle extends far beyond toy problems—it is the basis of modern deep learning, where very large networks can learn hierarchical features from medical images and achieve state-of-the-art performance.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61</a:t>
            </a:fld>
            <a:endParaRPr lang="en-US"/>
          </a:p>
        </p:txBody>
      </p:sp>
    </p:spTree>
    <p:extLst>
      <p:ext uri="{BB962C8B-B14F-4D97-AF65-F5344CB8AC3E}">
        <p14:creationId xmlns:p14="http://schemas.microsoft.com/office/powerpoint/2010/main" val="17797257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see a fuzzier, more realistic version of the XOR problem. Instead of perfectly separable points, the data is noisy and overlaps. This is much closer to what we encounter in medical imaging, where disease and non-disease cases are not cleanly separated but instead distributed with overlaps.</a:t>
            </a:r>
          </a:p>
          <a:p>
            <a:endParaRPr lang="en-US" dirty="0"/>
          </a:p>
          <a:p>
            <a:r>
              <a:rPr lang="en-US" dirty="0"/>
              <a:t>The nonlinear classifier can still learn a curved boundary that separates the classes reasonably well. This illustrates why nonlinear observers and machine learning are crucial: they can adapt to complex, messy data, rather than relying on oversimplified linear rules.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62</a:t>
            </a:fld>
            <a:endParaRPr lang="en-US"/>
          </a:p>
        </p:txBody>
      </p:sp>
    </p:spTree>
    <p:extLst>
      <p:ext uri="{BB962C8B-B14F-4D97-AF65-F5344CB8AC3E}">
        <p14:creationId xmlns:p14="http://schemas.microsoft.com/office/powerpoint/2010/main" val="3706141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Deep radiomics takes things one step further. Instead of manually extracting features, we use convolutional neural networks (CNNs) to learn them directly from the image data.</a:t>
            </a:r>
          </a:p>
          <a:p>
            <a:endParaRPr lang="en-US" dirty="0"/>
          </a:p>
          <a:p>
            <a:r>
              <a:rPr lang="en-US" dirty="0"/>
              <a:t>In this workflow, random patches from images are used to train a CNN to recognize tumor regions. Multiple layers of convolution and pooling extract increasingly abstract features, from simple edges to complex patterns. The responses from the deep layers can then be aggregated across the whole image, forming high-dimensional feature maps.</a:t>
            </a:r>
          </a:p>
          <a:p>
            <a:endParaRPr lang="en-US" dirty="0"/>
          </a:p>
          <a:p>
            <a:r>
              <a:rPr lang="en-US" dirty="0"/>
              <a:t>These learned features are then encoded and passed to classifiers for prediction tasks, such as distinguishing between tumor subtypes or predicting patient outcomes. Deep radiomics represents the cutting edge—combining the statistical rigor of radiomics with the power of deep learning to capture complex image biomarkers.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63</a:t>
            </a:fld>
            <a:endParaRPr lang="en-US"/>
          </a:p>
        </p:txBody>
      </p:sp>
    </p:spTree>
    <p:extLst>
      <p:ext uri="{BB962C8B-B14F-4D97-AF65-F5344CB8AC3E}">
        <p14:creationId xmlns:p14="http://schemas.microsoft.com/office/powerpoint/2010/main" val="1507274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Finally, here is your homework. You will use the MATLAB code available online to compute the Structural Similarity Index, or SSIM, between two images. SSIM is a perceptual metric that compares luminance, contrast, and structure.</a:t>
            </a:r>
          </a:p>
          <a:p>
            <a:endParaRPr lang="en-US" dirty="0"/>
          </a:p>
          <a:p>
            <a:r>
              <a:rPr lang="en-US" dirty="0"/>
              <a:t>Your task is two-fold. First, compute SSIM for a pair of images—either the ones shown here or another pair of your choice. Second, design an example where sensitivity is 90% and specificity is 80%, and show your calculations.</a:t>
            </a:r>
          </a:p>
          <a:p>
            <a:endParaRPr lang="en-US"/>
          </a:p>
          <a:p>
            <a:r>
              <a:rPr lang="en-US"/>
              <a:t>This </a:t>
            </a:r>
            <a:r>
              <a:rPr lang="en-US" dirty="0"/>
              <a:t>exercise is meant to reinforce your understanding of both image quality metrics and diagnostic performance measures. The due date is one week later, so please manage your time accordingly.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64</a:t>
            </a:fld>
            <a:endParaRPr lang="en-US"/>
          </a:p>
        </p:txBody>
      </p:sp>
    </p:spTree>
    <p:extLst>
      <p:ext uri="{BB962C8B-B14F-4D97-AF65-F5344CB8AC3E}">
        <p14:creationId xmlns:p14="http://schemas.microsoft.com/office/powerpoint/2010/main" val="4216234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far, these measures seem very reasonable. Think about it this way: you have one signal or one image, and you also have a standard — the ground truth. </a:t>
            </a:r>
          </a:p>
          <a:p>
            <a:endParaRPr lang="en-US" dirty="0"/>
          </a:p>
          <a:p>
            <a:r>
              <a:rPr lang="en-US" dirty="0"/>
              <a:t>By comparing them pixel by pixel, we’re essentially measuring the difference between two curves, or between two surfaces, or even between two volumes in three dimensions.</a:t>
            </a:r>
          </a:p>
          <a:p>
            <a:r>
              <a:rPr lang="en-US" dirty="0"/>
              <a:t>The formula reduces to something very intuitive: it’s about the </a:t>
            </a:r>
            <a:r>
              <a:rPr lang="en-US" b="1" dirty="0"/>
              <a:t>area between the two curves</a:t>
            </a:r>
            <a:r>
              <a:rPr lang="en-US" dirty="0"/>
              <a:t>. The yellow region you see here represents those differences. The larger the area, the greater the error.</a:t>
            </a:r>
          </a:p>
          <a:p>
            <a:endParaRPr lang="en-US" dirty="0"/>
          </a:p>
          <a:p>
            <a:r>
              <a:rPr lang="en-US" dirty="0"/>
              <a:t>This is why MSE and related measures are so widely used — they give us a direct and interpretable way to say how close or how far two images are. It’s simple, mathematically neat, and visually intuitive.</a:t>
            </a:r>
          </a:p>
          <a:p>
            <a:endParaRPr lang="en-US" dirty="0"/>
          </a:p>
          <a:p>
            <a:r>
              <a:rPr lang="en-US" dirty="0"/>
              <a:t>But here’s an important point: while this is a good </a:t>
            </a:r>
            <a:r>
              <a:rPr lang="en-US" b="1" dirty="0"/>
              <a:t>first step</a:t>
            </a:r>
            <a:r>
              <a:rPr lang="en-US" dirty="0"/>
              <a:t>, it is not the whole story. Measuring differences point by point tells us something, but not everything. In medical imaging, we also care about </a:t>
            </a:r>
            <a:r>
              <a:rPr lang="en-US" b="1" dirty="0"/>
              <a:t>structural similarity, system behavior, and clinical tasks</a:t>
            </a:r>
            <a:r>
              <a:rPr lang="en-US" dirty="0"/>
              <a:t>. So, as we continue, you’ll see that this is only the beginning.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7</a:t>
            </a:fld>
            <a:endParaRPr lang="en-US"/>
          </a:p>
        </p:txBody>
      </p:sp>
    </p:spTree>
    <p:extLst>
      <p:ext uri="{BB962C8B-B14F-4D97-AF65-F5344CB8AC3E}">
        <p14:creationId xmlns:p14="http://schemas.microsoft.com/office/powerpoint/2010/main" val="1136639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me briefly mention another type of distance, called </a:t>
            </a:r>
            <a:r>
              <a:rPr lang="en-US" b="1" dirty="0"/>
              <a:t>information divergence</a:t>
            </a:r>
            <a:r>
              <a:rPr lang="en-US" dirty="0"/>
              <a:t>. This is where probability theory comes in.</a:t>
            </a:r>
          </a:p>
          <a:p>
            <a:endParaRPr lang="en-US" dirty="0"/>
          </a:p>
          <a:p>
            <a:r>
              <a:rPr lang="en-US" dirty="0"/>
              <a:t>Suppose you don’t just have two images, but instead you have two </a:t>
            </a:r>
            <a:r>
              <a:rPr lang="en-US" b="1" dirty="0"/>
              <a:t>probability distributions</a:t>
            </a:r>
            <a:r>
              <a:rPr lang="en-US" dirty="0"/>
              <a:t> — for example, two different histograms of pixel values. The question becomes: how do we measure the difference between these two distributions?</a:t>
            </a:r>
          </a:p>
          <a:p>
            <a:r>
              <a:rPr lang="en-US" dirty="0"/>
              <a:t>One option is to use Euclidean distance, just as before. But there is a more meaningful way in the context of information theory. This is called the </a:t>
            </a:r>
            <a:r>
              <a:rPr lang="en-US" b="1" dirty="0"/>
              <a:t>Kullback–</a:t>
            </a:r>
            <a:r>
              <a:rPr lang="en-US" b="1" dirty="0" err="1"/>
              <a:t>Leibler</a:t>
            </a:r>
            <a:r>
              <a:rPr lang="en-US" b="1" dirty="0"/>
              <a:t> divergence</a:t>
            </a:r>
            <a:r>
              <a:rPr lang="en-US" dirty="0"/>
              <a:t>, or </a:t>
            </a:r>
            <a:r>
              <a:rPr lang="en-US" b="1" dirty="0"/>
              <a:t>KL distance</a:t>
            </a:r>
            <a:r>
              <a:rPr lang="en-US" dirty="0"/>
              <a:t> for short.</a:t>
            </a:r>
          </a:p>
          <a:p>
            <a:endParaRPr lang="en-US" dirty="0"/>
          </a:p>
          <a:p>
            <a:r>
              <a:rPr lang="en-US" dirty="0"/>
              <a:t>The formula looks a bit unusual:</a:t>
            </a:r>
            <a:br>
              <a:rPr lang="en-US" dirty="0"/>
            </a:br>
            <a:r>
              <a:rPr lang="en-US" b="1" dirty="0"/>
              <a:t>KL divergence equals the sum over x of p of x, multiplied by the logarithm of p of x divided by q of x.</a:t>
            </a:r>
            <a:endParaRPr lang="en-US" dirty="0"/>
          </a:p>
          <a:p>
            <a:r>
              <a:rPr lang="en-US" dirty="0"/>
              <a:t>You don’t need to worry too much about the details — this is beyond the scope of our lecture — but the idea is important. The KL divergence is always </a:t>
            </a:r>
            <a:r>
              <a:rPr lang="en-US" b="1" dirty="0"/>
              <a:t>greater than or equal to zero</a:t>
            </a:r>
            <a:r>
              <a:rPr lang="en-US" dirty="0"/>
              <a:t>, and it becomes exactly zero if and only if the two distributions are identical.</a:t>
            </a:r>
          </a:p>
          <a:p>
            <a:endParaRPr lang="en-US" dirty="0"/>
          </a:p>
          <a:p>
            <a:r>
              <a:rPr lang="en-US" dirty="0"/>
              <a:t>One interesting property is that the KL divergence is </a:t>
            </a:r>
            <a:r>
              <a:rPr lang="en-US" b="1" dirty="0"/>
              <a:t>not symmetric</a:t>
            </a:r>
            <a:r>
              <a:rPr lang="en-US" dirty="0"/>
              <a:t>. In other words, the distance from P to Q is not the same as the distance from Q to P. That may sound strange, but it has a good analogy. Think of climbing a mountain: going uphill is much harder than going back downhill, even though it’s the same physical path. In the same way, KL divergence measures directionality in information.</a:t>
            </a:r>
          </a:p>
          <a:p>
            <a:endParaRPr lang="en-US" dirty="0"/>
          </a:p>
          <a:p>
            <a:r>
              <a:rPr lang="en-US" dirty="0"/>
              <a:t>So, while we won’t use this directly in our course, it’s good to be aware that such information-based distances exist. They play a big role in areas like machine learning and statistical signal processing.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8</a:t>
            </a:fld>
            <a:endParaRPr lang="en-US"/>
          </a:p>
        </p:txBody>
      </p:sp>
    </p:spTree>
    <p:extLst>
      <p:ext uri="{BB962C8B-B14F-4D97-AF65-F5344CB8AC3E}">
        <p14:creationId xmlns:p14="http://schemas.microsoft.com/office/powerpoint/2010/main" val="1154654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just for your broader knowledge, let me connect this to another important concept in information theory: </a:t>
            </a:r>
            <a:r>
              <a:rPr lang="en-US" b="1" dirty="0"/>
              <a:t>mutual information</a:t>
            </a:r>
            <a:r>
              <a:rPr lang="en-US" dirty="0"/>
              <a:t>.</a:t>
            </a:r>
          </a:p>
          <a:p>
            <a:endParaRPr lang="en-US" dirty="0"/>
          </a:p>
          <a:p>
            <a:r>
              <a:rPr lang="en-US" dirty="0"/>
              <a:t>Mutual information is a way to measure how much knowing one random variable tells us about another. For example, suppose we have two variables, X and Y. If they are completely independent, then measuring X tells us nothing about Y. In that case, their mutual information is zero. On the other hand, if X and Y are perfectly dependent — meaning that once you know X, you completely know Y — then their mutual information is very high. Most real-world situations fall somewhere in between.</a:t>
            </a:r>
          </a:p>
          <a:p>
            <a:endParaRPr lang="en-US" dirty="0"/>
          </a:p>
          <a:p>
            <a:r>
              <a:rPr lang="en-US" dirty="0"/>
              <a:t>Mathematically, mutual information can actually be expressed in terms of the </a:t>
            </a:r>
            <a:r>
              <a:rPr lang="en-US" b="1" dirty="0"/>
              <a:t>KL divergence</a:t>
            </a:r>
            <a:r>
              <a:rPr lang="en-US" dirty="0"/>
              <a:t>. Specifically, it’s the KL divergence between the joint distribution of X and Y, and the product of their marginal distributions. Don’t worry about the details of the formula — the key idea is that it quantifies how much information one variable provides about the other.</a:t>
            </a:r>
          </a:p>
          <a:p>
            <a:r>
              <a:rPr lang="en-US" dirty="0"/>
              <a:t>You can also think of it this way: when you measure one variable, how much does your uncertainty about the other variable decrease? That decrease in uncertainty is exactly what mutual information captures.</a:t>
            </a:r>
          </a:p>
          <a:p>
            <a:endParaRPr lang="en-US" dirty="0"/>
          </a:p>
          <a:p>
            <a:r>
              <a:rPr lang="en-US" dirty="0"/>
              <a:t>In practice, this idea is very useful in areas like image registration, where we align two images. Instead of just matching pixel intensities, we can maximize the </a:t>
            </a:r>
            <a:r>
              <a:rPr lang="en-US" b="1" dirty="0"/>
              <a:t>mutual information</a:t>
            </a:r>
            <a:r>
              <a:rPr lang="en-US" dirty="0"/>
              <a:t> between the two images. That way, even if the images look very different in terms of brightness or contrast, we can still measure how well they correspond.</a:t>
            </a:r>
          </a:p>
          <a:p>
            <a:endParaRPr lang="en-US" dirty="0"/>
          </a:p>
          <a:p>
            <a:r>
              <a:rPr lang="en-US" dirty="0"/>
              <a:t>So, mutual information is essentially a generalization of correlation, but in the language of information theory. It goes beyond simple linear relationships and captures any kind of statistical dependence.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9</a:t>
            </a:fld>
            <a:endParaRPr lang="en-US"/>
          </a:p>
        </p:txBody>
      </p:sp>
    </p:spTree>
    <p:extLst>
      <p:ext uri="{BB962C8B-B14F-4D97-AF65-F5344CB8AC3E}">
        <p14:creationId xmlns:p14="http://schemas.microsoft.com/office/powerpoint/2010/main" val="31072960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endParaRPr lang="en-US" sz="2400"/>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endParaRPr lang="en-US" sz="2400"/>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endParaRPr lang="en-US" sz="2400"/>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endParaRPr lang="en-US" sz="2400"/>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endParaRPr lang="en-US" sz="24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EDA7D03F-0D9F-4D6E-A9DA-DA22B08C88FB}" type="slidenum">
              <a:rPr lang="en-US"/>
              <a:pPr/>
              <a:t>‹#›</a:t>
            </a:fld>
            <a:endParaRPr lang="en-US">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5D488692-0FB6-433E-9CFB-08D03A34DD8A}" type="slidenum">
              <a:rPr lang="en-US"/>
              <a:pPr/>
              <a:t>‹#›</a:t>
            </a:fld>
            <a:endParaRPr lang="en-US">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Tree>
    <p:extLst>
      <p:ext uri="{BB962C8B-B14F-4D97-AF65-F5344CB8AC3E}">
        <p14:creationId xmlns:p14="http://schemas.microsoft.com/office/powerpoint/2010/main" val="37485449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lgn="ctr">
              <a:defRPr sz="40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a:defRPr b="1"/>
            </a:lvl1pPr>
          </a:lstStyle>
          <a:p>
            <a:pPr lvl="0"/>
            <a:r>
              <a:rPr lang="en-US" dirty="0"/>
              <a:t>Click to edit Master text styles</a:t>
            </a:r>
          </a:p>
        </p:txBody>
      </p:sp>
    </p:spTree>
    <p:extLst>
      <p:ext uri="{BB962C8B-B14F-4D97-AF65-F5344CB8AC3E}">
        <p14:creationId xmlns:p14="http://schemas.microsoft.com/office/powerpoint/2010/main" val="1263960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42551609-7012-4524-8F91-CAEC89A8DA26}"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376862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EC38EB37-9F67-488F-AFCB-318363D4DA79}"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8779563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325EC937-4EEB-42FF-9745-F8ECC712C67B}"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7201144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26E09F27-08E5-47E1-9081-CDEF6FA99715}"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6032531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CC251E47-B223-48F4-A299-CE4A766087D6}"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4688593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5BB27830-E813-4D5B-BECC-EB4E76333BEB}"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1382633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defRPr sz="40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a:defRPr sz="2800" b="1"/>
            </a:lvl1pPr>
          </a:lstStyle>
          <a:p>
            <a:pPr lvl="0"/>
            <a:r>
              <a:rPr lang="en-US" dirty="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8950E5CE-EF1E-495C-8D34-E9307ADFFB20}"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16263212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EDA7D03F-0D9F-4D6E-A9DA-DA22B08C88FB}"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9471592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5D488692-0FB6-433E-9CFB-08D03A34DD8A}"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496477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42551609-7012-4524-8F91-CAEC89A8DA26}" type="slidenum">
              <a:rPr lang="en-US"/>
              <a:pPr/>
              <a:t>‹#›</a:t>
            </a:fld>
            <a:endParaRPr lang="en-US">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EC38EB37-9F67-488F-AFCB-318363D4DA79}" type="slidenum">
              <a:rPr lang="en-US"/>
              <a:pPr/>
              <a:t>‹#›</a:t>
            </a:fld>
            <a:endParaRPr lang="en-US">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fld id="{325EC937-4EEB-42FF-9745-F8ECC712C67B}" type="slidenum">
              <a:rPr lang="en-US"/>
              <a:pPr/>
              <a:t>‹#›</a:t>
            </a:fld>
            <a:endParaRPr lang="en-US">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fld id="{26E09F27-08E5-47E1-9081-CDEF6FA99715}" type="slidenum">
              <a:rPr lang="en-US"/>
              <a:pPr/>
              <a:t>‹#›</a:t>
            </a:fld>
            <a:endParaRPr lang="en-US">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6051" y="6288088"/>
            <a:ext cx="1219200" cy="457200"/>
          </a:xfrm>
          <a:prstGeom prst="rect">
            <a:avLst/>
          </a:prstGeom>
        </p:spPr>
        <p:txBody>
          <a:bodyPr/>
          <a:lstStyle>
            <a:lvl1pPr>
              <a:defRPr/>
            </a:lvl1pPr>
          </a:lstStyle>
          <a:p>
            <a:fld id="{CC251E47-B223-48F4-A299-CE4A766087D6}" type="slidenum">
              <a:rPr lang="en-US"/>
              <a:pPr/>
              <a:t>‹#›</a:t>
            </a:fld>
            <a:endParaRPr lang="en-US">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5BB27830-E813-4D5B-BECC-EB4E76333BEB}" type="slidenum">
              <a:rPr lang="en-US"/>
              <a:pPr/>
              <a:t>‹#›</a:t>
            </a:fld>
            <a:endParaRPr lang="en-US">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8950E5CE-EF1E-495C-8D34-E9307ADFFB20}" type="slidenum">
              <a:rPr lang="en-US"/>
              <a:pPr/>
              <a:t>‹#›</a:t>
            </a:fld>
            <a:endParaRPr lang="en-US">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endParaRPr lang="en-US" sz="2400"/>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endParaRPr lang="en-US" sz="2400"/>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endParaRPr 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800" b="1">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4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Tree>
    <p:extLst>
      <p:ext uri="{BB962C8B-B14F-4D97-AF65-F5344CB8AC3E}">
        <p14:creationId xmlns:p14="http://schemas.microsoft.com/office/powerpoint/2010/main" val="39659243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gif"/><Relationship Id="rId4" Type="http://schemas.openxmlformats.org/officeDocument/2006/relationships/image" Target="../media/image31.wmf"/></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wmf"/></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3.w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hyperlink" Target="https://www.youtube.com/watch?v=kNPGXgzxoHw"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nature.com/articles/s41598-017-05848-2.pdf"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2.gif"/><Relationship Id="rId2" Type="http://schemas.openxmlformats.org/officeDocument/2006/relationships/notesSlide" Target="../notesSlides/notesSlide64.xml"/><Relationship Id="rId1" Type="http://schemas.openxmlformats.org/officeDocument/2006/relationships/slideLayout" Target="../slideLayouts/slideLayout18.xml"/><Relationship Id="rId6" Type="http://schemas.openxmlformats.org/officeDocument/2006/relationships/image" Target="../media/image71.gif"/><Relationship Id="rId5" Type="http://schemas.openxmlformats.org/officeDocument/2006/relationships/hyperlink" Target="http://www.cns.nyu.edu/~lcv/ssim/" TargetMode="External"/><Relationship Id="rId4"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1549" y="55626"/>
            <a:ext cx="1682262" cy="1600200"/>
          </a:xfrm>
          <a:prstGeom prst="rect">
            <a:avLst/>
          </a:prstGeom>
        </p:spPr>
      </p:pic>
      <p:pic>
        <p:nvPicPr>
          <p:cNvPr id="8194"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959" y="62178"/>
            <a:ext cx="6707205" cy="127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4896962"/>
            <a:ext cx="9144000" cy="196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5"/>
          <p:cNvSpPr txBox="1">
            <a:spLocks noChangeArrowheads="1"/>
          </p:cNvSpPr>
          <p:nvPr/>
        </p:nvSpPr>
        <p:spPr bwMode="auto">
          <a:xfrm>
            <a:off x="1524000" y="1722874"/>
            <a:ext cx="9144000" cy="3398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lnSpc>
                <a:spcPct val="80000"/>
              </a:lnSpc>
              <a:spcBef>
                <a:spcPts val="0"/>
              </a:spcBef>
              <a:spcAft>
                <a:spcPts val="300"/>
              </a:spcAft>
            </a:pPr>
            <a:r>
              <a:rPr lang="en-US" sz="2400" dirty="0">
                <a:solidFill>
                  <a:schemeClr val="tx1"/>
                </a:solidFill>
              </a:rPr>
              <a:t>38655 BMED-2300-02</a:t>
            </a:r>
          </a:p>
          <a:p>
            <a:pPr algn="ctr">
              <a:lnSpc>
                <a:spcPct val="80000"/>
              </a:lnSpc>
              <a:spcBef>
                <a:spcPts val="600"/>
              </a:spcBef>
              <a:spcAft>
                <a:spcPts val="600"/>
              </a:spcAft>
            </a:pPr>
            <a:r>
              <a:rPr lang="en-US" sz="4400" b="1" dirty="0">
                <a:solidFill>
                  <a:schemeClr val="tx1"/>
                </a:solidFill>
              </a:rPr>
              <a:t>Lecture 11: Quality Assessment</a:t>
            </a:r>
          </a:p>
          <a:p>
            <a:pPr algn="ctr">
              <a:lnSpc>
                <a:spcPct val="80000"/>
              </a:lnSpc>
              <a:spcBef>
                <a:spcPts val="0"/>
              </a:spcBef>
              <a:spcAft>
                <a:spcPts val="300"/>
              </a:spcAft>
            </a:pPr>
            <a:r>
              <a:rPr lang="en-US" sz="2400" dirty="0">
                <a:solidFill>
                  <a:schemeClr val="tx1"/>
                </a:solidFill>
              </a:rPr>
              <a:t>Ge Wang, PhD</a:t>
            </a:r>
          </a:p>
          <a:p>
            <a:pPr algn="ctr">
              <a:lnSpc>
                <a:spcPct val="80000"/>
              </a:lnSpc>
              <a:spcBef>
                <a:spcPts val="0"/>
              </a:spcBef>
              <a:spcAft>
                <a:spcPts val="300"/>
              </a:spcAft>
            </a:pPr>
            <a:r>
              <a:rPr lang="en-US" sz="2400" dirty="0">
                <a:solidFill>
                  <a:schemeClr val="tx1"/>
                </a:solidFill>
              </a:rPr>
              <a:t>Biomedical Imaging Center</a:t>
            </a:r>
          </a:p>
          <a:p>
            <a:pPr algn="ctr">
              <a:lnSpc>
                <a:spcPct val="80000"/>
              </a:lnSpc>
              <a:spcBef>
                <a:spcPts val="0"/>
              </a:spcBef>
              <a:spcAft>
                <a:spcPts val="300"/>
              </a:spcAft>
            </a:pPr>
            <a:r>
              <a:rPr lang="en-US" sz="2400" dirty="0">
                <a:solidFill>
                  <a:schemeClr val="tx1"/>
                </a:solidFill>
              </a:rPr>
              <a:t>CBIS/BME, RPI</a:t>
            </a:r>
          </a:p>
          <a:p>
            <a:pPr algn="ctr">
              <a:lnSpc>
                <a:spcPct val="80000"/>
              </a:lnSpc>
              <a:spcBef>
                <a:spcPts val="0"/>
              </a:spcBef>
              <a:spcAft>
                <a:spcPts val="300"/>
              </a:spcAft>
            </a:pPr>
            <a:r>
              <a:rPr lang="en-US" sz="2400" dirty="0">
                <a:solidFill>
                  <a:schemeClr val="tx1"/>
                </a:solidFill>
              </a:rPr>
              <a:t>wangg6@rpi.edu</a:t>
            </a:r>
          </a:p>
          <a:p>
            <a:pPr algn="ctr">
              <a:lnSpc>
                <a:spcPct val="80000"/>
              </a:lnSpc>
              <a:spcBef>
                <a:spcPts val="0"/>
              </a:spcBef>
              <a:spcAft>
                <a:spcPts val="300"/>
              </a:spcAft>
            </a:pPr>
            <a:endParaRPr lang="en-US" sz="2400" dirty="0">
              <a:solidFill>
                <a:schemeClr val="tx1"/>
              </a:solidFill>
            </a:endParaRPr>
          </a:p>
          <a:p>
            <a:pPr algn="ctr">
              <a:lnSpc>
                <a:spcPct val="80000"/>
              </a:lnSpc>
              <a:spcBef>
                <a:spcPts val="0"/>
              </a:spcBef>
              <a:spcAft>
                <a:spcPts val="0"/>
              </a:spcAft>
            </a:pPr>
            <a:endParaRPr lang="en-US" sz="2400" dirty="0">
              <a:solidFill>
                <a:schemeClr val="tx1"/>
              </a:solidFill>
            </a:endParaRPr>
          </a:p>
          <a:p>
            <a:pPr>
              <a:lnSpc>
                <a:spcPct val="80000"/>
              </a:lnSpc>
              <a:spcBef>
                <a:spcPts val="0"/>
              </a:spcBef>
              <a:spcAft>
                <a:spcPts val="0"/>
              </a:spcAft>
            </a:pPr>
            <a:endParaRPr lang="en-US" sz="2400" dirty="0">
              <a:solidFill>
                <a:schemeClr val="tx1"/>
              </a:solidFill>
            </a:endParaRPr>
          </a:p>
          <a:p>
            <a:pPr>
              <a:lnSpc>
                <a:spcPct val="80000"/>
              </a:lnSpc>
              <a:spcBef>
                <a:spcPts val="0"/>
              </a:spcBef>
              <a:spcAft>
                <a:spcPts val="0"/>
              </a:spcAft>
            </a:pPr>
            <a:endParaRPr lang="en-US" sz="2400" dirty="0">
              <a:solidFill>
                <a:schemeClr val="tx1"/>
              </a:solidFill>
            </a:endParaRPr>
          </a:p>
        </p:txBody>
      </p:sp>
    </p:spTree>
    <p:extLst>
      <p:ext uri="{BB962C8B-B14F-4D97-AF65-F5344CB8AC3E}">
        <p14:creationId xmlns:p14="http://schemas.microsoft.com/office/powerpoint/2010/main" val="4111854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Entropy</a:t>
            </a:r>
          </a:p>
        </p:txBody>
      </p:sp>
      <p:pic>
        <p:nvPicPr>
          <p:cNvPr id="4" name="Picture 3"/>
          <p:cNvPicPr>
            <a:picLocks noChangeAspect="1"/>
          </p:cNvPicPr>
          <p:nvPr/>
        </p:nvPicPr>
        <p:blipFill>
          <a:blip r:embed="rId3"/>
          <a:stretch>
            <a:fillRect/>
          </a:stretch>
        </p:blipFill>
        <p:spPr>
          <a:xfrm>
            <a:off x="203201" y="1299608"/>
            <a:ext cx="8848725" cy="5057775"/>
          </a:xfrm>
          <a:prstGeom prst="rect">
            <a:avLst/>
          </a:prstGeom>
        </p:spPr>
      </p:pic>
      <p:pic>
        <p:nvPicPr>
          <p:cNvPr id="5" name="Picture 4" descr="http://www.wpclipart.com/blanks/buttons/round/button_round_gre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200" y="0"/>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3038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Observation: </a:t>
            </a:r>
            <a:r>
              <a:rPr lang="en-US" altLang="en-US" dirty="0">
                <a:solidFill>
                  <a:srgbClr val="00B050"/>
                </a:solidFill>
                <a:latin typeface="Arial" panose="020B0604020202020204" pitchFamily="34" charset="0"/>
                <a:cs typeface="Arial" panose="020B0604020202020204" pitchFamily="34" charset="0"/>
              </a:rPr>
              <a:t>MSE=225</a:t>
            </a:r>
            <a:r>
              <a:rPr lang="en-US" dirty="0">
                <a:solidFill>
                  <a:srgbClr val="00B050"/>
                </a:solidFill>
              </a:rPr>
              <a:t> </a:t>
            </a:r>
          </a:p>
        </p:txBody>
      </p:sp>
      <p:pic>
        <p:nvPicPr>
          <p:cNvPr id="5" name="Picture 3" descr="crop_le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990600"/>
            <a:ext cx="2590800" cy="2590800"/>
          </a:xfrm>
          <a:prstGeom prst="rect">
            <a:avLst/>
          </a:prstGeom>
          <a:noFill/>
          <a:ln w="6350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9" descr="crop_lena_contra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990600"/>
            <a:ext cx="2590800" cy="2590800"/>
          </a:xfrm>
          <a:prstGeom prst="rect">
            <a:avLst/>
          </a:prstGeom>
          <a:noFill/>
          <a:ln w="63500">
            <a:solidFill>
              <a:srgbClr val="00B050"/>
            </a:solidFill>
          </a:ln>
        </p:spPr>
      </p:pic>
      <p:pic>
        <p:nvPicPr>
          <p:cNvPr id="12" name="Picture 10" descr="crop_lena_meanshif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2000" y="990600"/>
            <a:ext cx="2605088" cy="2605088"/>
          </a:xfrm>
          <a:prstGeom prst="rect">
            <a:avLst/>
          </a:prstGeom>
          <a:noFill/>
          <a:ln w="63500">
            <a:solidFill>
              <a:srgbClr val="00B050"/>
            </a:solidFill>
          </a:ln>
        </p:spPr>
      </p:pic>
      <p:pic>
        <p:nvPicPr>
          <p:cNvPr id="13" name="Picture 11" descr="crop_lena_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 y="3872949"/>
            <a:ext cx="2590800" cy="2590800"/>
          </a:xfrm>
          <a:prstGeom prst="rect">
            <a:avLst/>
          </a:prstGeom>
          <a:noFill/>
          <a:ln w="63500">
            <a:solidFill>
              <a:srgbClr val="00B050"/>
            </a:solidFill>
          </a:ln>
        </p:spPr>
      </p:pic>
      <p:pic>
        <p:nvPicPr>
          <p:cNvPr id="14" name="Picture 12" descr="crop_lena_blu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2600" y="3872949"/>
            <a:ext cx="2605088" cy="2605088"/>
          </a:xfrm>
          <a:prstGeom prst="rect">
            <a:avLst/>
          </a:prstGeom>
          <a:noFill/>
          <a:ln w="63500">
            <a:solidFill>
              <a:srgbClr val="00B050"/>
            </a:solidFill>
          </a:ln>
        </p:spPr>
      </p:pic>
      <p:pic>
        <p:nvPicPr>
          <p:cNvPr id="15" name="Picture 13" descr="crop_lena_impuls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42000" y="3872949"/>
            <a:ext cx="2605088" cy="2605088"/>
          </a:xfrm>
          <a:prstGeom prst="rect">
            <a:avLst/>
          </a:prstGeom>
          <a:noFill/>
          <a:ln w="63500">
            <a:solidFill>
              <a:srgbClr val="00B050"/>
            </a:solidFill>
          </a:ln>
        </p:spPr>
      </p:pic>
    </p:spTree>
    <p:extLst>
      <p:ext uri="{BB962C8B-B14F-4D97-AF65-F5344CB8AC3E}">
        <p14:creationId xmlns:p14="http://schemas.microsoft.com/office/powerpoint/2010/main" val="18189340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Philosophy</a:t>
            </a:r>
          </a:p>
        </p:txBody>
      </p:sp>
      <p:sp>
        <p:nvSpPr>
          <p:cNvPr id="4" name="Rectangle 44"/>
          <p:cNvSpPr>
            <a:spLocks noChangeArrowheads="1"/>
          </p:cNvSpPr>
          <p:nvPr/>
        </p:nvSpPr>
        <p:spPr bwMode="auto">
          <a:xfrm>
            <a:off x="203200" y="4373218"/>
            <a:ext cx="8229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4025" indent="-454025">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spcBef>
                <a:spcPct val="50000"/>
              </a:spcBef>
              <a:buFontTx/>
              <a:buChar char="•"/>
            </a:pPr>
            <a:r>
              <a:rPr lang="en-US" altLang="en-US" dirty="0">
                <a:latin typeface="+mn-lt"/>
              </a:rPr>
              <a:t>How to define structural information?</a:t>
            </a:r>
          </a:p>
          <a:p>
            <a:pPr eaLnBrk="1" hangingPunct="1">
              <a:spcBef>
                <a:spcPct val="50000"/>
              </a:spcBef>
              <a:buFontTx/>
              <a:buChar char="•"/>
            </a:pPr>
            <a:r>
              <a:rPr lang="en-US" altLang="en-US" dirty="0">
                <a:latin typeface="+mn-lt"/>
              </a:rPr>
              <a:t>How to separate structural &amp; nonstructural info?</a:t>
            </a:r>
          </a:p>
        </p:txBody>
      </p:sp>
      <p:sp>
        <p:nvSpPr>
          <p:cNvPr id="5" name="Rectangle 45"/>
          <p:cNvSpPr>
            <a:spLocks noChangeArrowheads="1"/>
          </p:cNvSpPr>
          <p:nvPr/>
        </p:nvSpPr>
        <p:spPr bwMode="auto">
          <a:xfrm>
            <a:off x="203200" y="990600"/>
            <a:ext cx="7772400" cy="1676400"/>
          </a:xfrm>
          <a:prstGeom prst="rect">
            <a:avLst/>
          </a:prstGeom>
          <a:noFill/>
          <a:ln w="9525">
            <a:noFill/>
            <a:miter lim="800000"/>
            <a:headEnd/>
            <a:tailEnd/>
          </a:ln>
          <a:effectLst/>
        </p:spPr>
        <p:txBody>
          <a:bodyPr wrap="none" anchor="ctr"/>
          <a:lstStyle>
            <a:lvl1pPr marL="457200" indent="-457200">
              <a:defRPr sz="2400" b="1">
                <a:solidFill>
                  <a:schemeClr val="tx1"/>
                </a:solidFill>
                <a:latin typeface="Times New Roman" panose="02020603050405020304" pitchFamily="18" charset="0"/>
              </a:defRPr>
            </a:lvl1pPr>
            <a:lvl2pPr marL="914400" indent="-457200">
              <a:defRPr sz="2400" b="1">
                <a:solidFill>
                  <a:schemeClr val="tx1"/>
                </a:solidFill>
                <a:latin typeface="Times New Roman" panose="02020603050405020304" pitchFamily="18" charset="0"/>
              </a:defRPr>
            </a:lvl2pPr>
            <a:lvl3pPr marL="1371600" indent="-457200">
              <a:defRPr sz="2400" b="1">
                <a:solidFill>
                  <a:schemeClr val="tx1"/>
                </a:solidFill>
                <a:latin typeface="Times New Roman" panose="02020603050405020304" pitchFamily="18" charset="0"/>
              </a:defRPr>
            </a:lvl3pPr>
            <a:lvl4pPr marL="1828800" indent="-457200">
              <a:defRPr sz="2400" b="1">
                <a:solidFill>
                  <a:schemeClr val="tx1"/>
                </a:solidFill>
                <a:latin typeface="Times New Roman" panose="02020603050405020304" pitchFamily="18" charset="0"/>
              </a:defRPr>
            </a:lvl4pPr>
            <a:lvl5pPr marL="2286000" indent="-457200">
              <a:defRPr sz="2400" b="1">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b="1">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b="1">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b="1">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spcBef>
                <a:spcPct val="20000"/>
              </a:spcBef>
              <a:buFont typeface="Arial" panose="020B0604020202020204" pitchFamily="34" charset="0"/>
              <a:buChar char="•"/>
            </a:pPr>
            <a:r>
              <a:rPr lang="en-US" altLang="en-US" dirty="0">
                <a:latin typeface="+mn-lt"/>
              </a:rPr>
              <a:t>HVS Extracts </a:t>
            </a:r>
            <a:r>
              <a:rPr lang="en-US" altLang="en-US" dirty="0">
                <a:solidFill>
                  <a:srgbClr val="FF0000"/>
                </a:solidFill>
                <a:latin typeface="+mn-lt"/>
              </a:rPr>
              <a:t>Structural Information</a:t>
            </a:r>
            <a:endParaRPr lang="en-US" altLang="en-US" dirty="0">
              <a:latin typeface="+mn-lt"/>
            </a:endParaRPr>
          </a:p>
          <a:p>
            <a:pPr eaLnBrk="1" hangingPunct="1">
              <a:spcBef>
                <a:spcPct val="20000"/>
              </a:spcBef>
              <a:buFont typeface="Arial" panose="020B0604020202020204" pitchFamily="34" charset="0"/>
              <a:buChar char="•"/>
            </a:pPr>
            <a:r>
              <a:rPr lang="en-US" altLang="en-US" dirty="0">
                <a:latin typeface="+mn-lt"/>
              </a:rPr>
              <a:t>HVS Highly Adapted for </a:t>
            </a:r>
            <a:r>
              <a:rPr lang="en-US" altLang="en-US" dirty="0">
                <a:solidFill>
                  <a:srgbClr val="FF0000"/>
                </a:solidFill>
                <a:latin typeface="+mn-lt"/>
              </a:rPr>
              <a:t>Contextual Changes</a:t>
            </a:r>
          </a:p>
        </p:txBody>
      </p:sp>
      <p:graphicFrame>
        <p:nvGraphicFramePr>
          <p:cNvPr id="6" name="Group 46"/>
          <p:cNvGraphicFramePr>
            <a:graphicFrameLocks noGrp="1"/>
          </p:cNvGraphicFramePr>
          <p:nvPr>
            <p:extLst>
              <p:ext uri="{D42A27DB-BD31-4B8C-83A1-F6EECF244321}">
                <p14:modId xmlns:p14="http://schemas.microsoft.com/office/powerpoint/2010/main" val="3113429382"/>
              </p:ext>
            </p:extLst>
          </p:nvPr>
        </p:nvGraphicFramePr>
        <p:xfrm>
          <a:off x="355600" y="2445028"/>
          <a:ext cx="7467600" cy="1447800"/>
        </p:xfrm>
        <a:graphic>
          <a:graphicData uri="http://schemas.openxmlformats.org/drawingml/2006/table">
            <a:tbl>
              <a:tblPr/>
              <a:tblGrid>
                <a:gridCol w="3733800">
                  <a:extLst>
                    <a:ext uri="{9D8B030D-6E8A-4147-A177-3AD203B41FA5}">
                      <a16:colId xmlns:a16="http://schemas.microsoft.com/office/drawing/2014/main" val="1616884397"/>
                    </a:ext>
                  </a:extLst>
                </a:gridCol>
                <a:gridCol w="3733800">
                  <a:extLst>
                    <a:ext uri="{9D8B030D-6E8A-4147-A177-3AD203B41FA5}">
                      <a16:colId xmlns:a16="http://schemas.microsoft.com/office/drawing/2014/main" val="17371631"/>
                    </a:ext>
                  </a:extLst>
                </a:gridCol>
              </a:tblGrid>
              <a:tr h="4826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latin typeface="+mn-lt"/>
                        </a:rPr>
                        <a:t>Classical</a:t>
                      </a:r>
                    </a:p>
                  </a:txBody>
                  <a:tcPr anchor="ctr"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1" i="0" u="none" strike="noStrike" cap="none" normalizeH="0" baseline="0" dirty="0">
                          <a:ln>
                            <a:noFill/>
                          </a:ln>
                          <a:solidFill>
                            <a:schemeClr val="tx1"/>
                          </a:solidFill>
                          <a:effectLst/>
                          <a:latin typeface="+mn-lt"/>
                        </a:rPr>
                        <a:t>“New”</a:t>
                      </a:r>
                    </a:p>
                  </a:txBody>
                  <a:tcPr anchor="ct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988960713"/>
                  </a:ext>
                </a:extLst>
              </a:tr>
              <a:tr h="4826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mn-lt"/>
                        </a:rPr>
                        <a:t>Bottom-up</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mn-lt"/>
                        </a:rPr>
                        <a:t>Top-down</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000"/>
                    </a:solidFill>
                  </a:tcPr>
                </a:tc>
                <a:extLst>
                  <a:ext uri="{0D108BD9-81ED-4DB2-BD59-A6C34878D82A}">
                    <a16:rowId xmlns:a16="http://schemas.microsoft.com/office/drawing/2014/main" val="2590986326"/>
                  </a:ext>
                </a:extLst>
              </a:tr>
              <a:tr h="482600">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mn-lt"/>
                        </a:rPr>
                        <a:t>Error Visibility</a:t>
                      </a:r>
                    </a:p>
                  </a:txBody>
                  <a:tcPr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rgbClr val="FFC000"/>
                    </a:solidFill>
                  </a:tcPr>
                </a:tc>
                <a:tc>
                  <a:txBody>
                    <a:bodyPr/>
                    <a:lstStyle>
                      <a:lvl1pPr>
                        <a:spcBef>
                          <a:spcPct val="20000"/>
                        </a:spcBef>
                        <a:defRPr sz="2800">
                          <a:solidFill>
                            <a:schemeClr val="tx1"/>
                          </a:solidFill>
                          <a:latin typeface="Times New Roman" panose="02020603050405020304" pitchFamily="18" charset="0"/>
                        </a:defRPr>
                      </a:lvl1pPr>
                      <a:lvl2pPr>
                        <a:spcBef>
                          <a:spcPct val="20000"/>
                        </a:spcBef>
                        <a:defRPr sz="2400">
                          <a:solidFill>
                            <a:schemeClr val="tx1"/>
                          </a:solidFill>
                          <a:latin typeface="Times New Roman" panose="02020603050405020304" pitchFamily="18" charset="0"/>
                        </a:defRPr>
                      </a:lvl2pPr>
                      <a:lvl3pPr>
                        <a:spcBef>
                          <a:spcPct val="20000"/>
                        </a:spcBef>
                        <a:defRPr sz="2000">
                          <a:solidFill>
                            <a:schemeClr val="tx1"/>
                          </a:solidFill>
                          <a:latin typeface="Times New Roman" panose="02020603050405020304" pitchFamily="18" charset="0"/>
                        </a:defRPr>
                      </a:lvl3pPr>
                      <a:lvl4pPr>
                        <a:spcBef>
                          <a:spcPct val="20000"/>
                        </a:spcBef>
                        <a:defRPr>
                          <a:solidFill>
                            <a:schemeClr val="tx1"/>
                          </a:solidFill>
                          <a:latin typeface="Times New Roman" panose="02020603050405020304" pitchFamily="18" charset="0"/>
                        </a:defRPr>
                      </a:lvl4pPr>
                      <a:lvl5pPr>
                        <a:spcBef>
                          <a:spcPct val="20000"/>
                        </a:spcBef>
                        <a:defRPr>
                          <a:solidFill>
                            <a:schemeClr val="tx1"/>
                          </a:solidFill>
                          <a:latin typeface="Times New Roman" panose="02020603050405020304" pitchFamily="18" charset="0"/>
                        </a:defRPr>
                      </a:lvl5pPr>
                      <a:lvl6pPr fontAlgn="base">
                        <a:spcBef>
                          <a:spcPct val="20000"/>
                        </a:spcBef>
                        <a:spcAft>
                          <a:spcPct val="0"/>
                        </a:spcAft>
                        <a:defRPr>
                          <a:solidFill>
                            <a:schemeClr val="tx1"/>
                          </a:solidFill>
                          <a:latin typeface="Times New Roman" panose="02020603050405020304" pitchFamily="18" charset="0"/>
                        </a:defRPr>
                      </a:lvl6pPr>
                      <a:lvl7pPr fontAlgn="base">
                        <a:spcBef>
                          <a:spcPct val="20000"/>
                        </a:spcBef>
                        <a:spcAft>
                          <a:spcPct val="0"/>
                        </a:spcAft>
                        <a:defRPr>
                          <a:solidFill>
                            <a:schemeClr val="tx1"/>
                          </a:solidFill>
                          <a:latin typeface="Times New Roman" panose="02020603050405020304" pitchFamily="18" charset="0"/>
                        </a:defRPr>
                      </a:lvl7pPr>
                      <a:lvl8pPr fontAlgn="base">
                        <a:spcBef>
                          <a:spcPct val="20000"/>
                        </a:spcBef>
                        <a:spcAft>
                          <a:spcPct val="0"/>
                        </a:spcAft>
                        <a:defRPr>
                          <a:solidFill>
                            <a:schemeClr val="tx1"/>
                          </a:solidFill>
                          <a:latin typeface="Times New Roman" panose="02020603050405020304" pitchFamily="18" charset="0"/>
                        </a:defRPr>
                      </a:lvl8pPr>
                      <a:lvl9pPr fontAlgn="base">
                        <a:spcBef>
                          <a:spcPct val="20000"/>
                        </a:spcBef>
                        <a:spcAft>
                          <a:spcPct val="0"/>
                        </a:spcAft>
                        <a:defRPr>
                          <a:solidFill>
                            <a:schemeClr val="tx1"/>
                          </a:solidFill>
                          <a:latin typeface="Times New Roman" panose="02020603050405020304" pitchFamily="18"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en-US" sz="2400" b="0" i="0" u="none" strike="noStrike" cap="none" normalizeH="0" baseline="0" dirty="0">
                          <a:ln>
                            <a:noFill/>
                          </a:ln>
                          <a:solidFill>
                            <a:schemeClr val="tx1"/>
                          </a:solidFill>
                          <a:effectLst/>
                          <a:latin typeface="+mn-lt"/>
                        </a:rPr>
                        <a:t>Structural Distortion</a:t>
                      </a:r>
                    </a:p>
                  </a:txBody>
                  <a:tcPr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rgbClr val="FFC000"/>
                    </a:solidFill>
                  </a:tcPr>
                </a:tc>
                <a:extLst>
                  <a:ext uri="{0D108BD9-81ED-4DB2-BD59-A6C34878D82A}">
                    <a16:rowId xmlns:a16="http://schemas.microsoft.com/office/drawing/2014/main" val="1007991602"/>
                  </a:ext>
                </a:extLst>
              </a:tr>
            </a:tbl>
          </a:graphicData>
        </a:graphic>
      </p:graphicFrame>
    </p:spTree>
    <p:extLst>
      <p:ext uri="{BB962C8B-B14F-4D97-AF65-F5344CB8AC3E}">
        <p14:creationId xmlns:p14="http://schemas.microsoft.com/office/powerpoint/2010/main" val="3524866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Instant Classic</a:t>
            </a:r>
          </a:p>
        </p:txBody>
      </p:sp>
      <p:pic>
        <p:nvPicPr>
          <p:cNvPr id="4" name="Picture 3"/>
          <p:cNvPicPr>
            <a:picLocks noChangeAspect="1"/>
          </p:cNvPicPr>
          <p:nvPr/>
        </p:nvPicPr>
        <p:blipFill>
          <a:blip r:embed="rId3"/>
          <a:stretch>
            <a:fillRect/>
          </a:stretch>
        </p:blipFill>
        <p:spPr>
          <a:xfrm>
            <a:off x="341188" y="1070682"/>
            <a:ext cx="8502955" cy="4716635"/>
          </a:xfrm>
          <a:prstGeom prst="rect">
            <a:avLst/>
          </a:prstGeom>
        </p:spPr>
      </p:pic>
    </p:spTree>
    <p:extLst>
      <p:ext uri="{BB962C8B-B14F-4D97-AF65-F5344CB8AC3E}">
        <p14:creationId xmlns:p14="http://schemas.microsoft.com/office/powerpoint/2010/main" val="879341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Picture 3" descr="crop_len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1106554"/>
            <a:ext cx="2590800" cy="2590800"/>
          </a:xfrm>
          <a:prstGeom prst="rect">
            <a:avLst/>
          </a:prstGeom>
          <a:noFill/>
          <a:ln w="6350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9" descr="crop_lena_contra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1106554"/>
            <a:ext cx="2590800" cy="2590800"/>
          </a:xfrm>
          <a:prstGeom prst="rect">
            <a:avLst/>
          </a:prstGeom>
          <a:noFill/>
          <a:ln w="63500">
            <a:solidFill>
              <a:srgbClr val="00B050"/>
            </a:solidFill>
          </a:ln>
        </p:spPr>
      </p:pic>
      <p:pic>
        <p:nvPicPr>
          <p:cNvPr id="6" name="Picture 10" descr="crop_lena_meanshif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2000" y="1106554"/>
            <a:ext cx="2605088" cy="2605088"/>
          </a:xfrm>
          <a:prstGeom prst="rect">
            <a:avLst/>
          </a:prstGeom>
          <a:noFill/>
          <a:ln w="63500">
            <a:solidFill>
              <a:srgbClr val="00B050"/>
            </a:solidFill>
          </a:ln>
        </p:spPr>
      </p:pic>
      <p:pic>
        <p:nvPicPr>
          <p:cNvPr id="7" name="Picture 11" descr="crop_lena_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 y="3988903"/>
            <a:ext cx="2590800" cy="2590800"/>
          </a:xfrm>
          <a:prstGeom prst="rect">
            <a:avLst/>
          </a:prstGeom>
          <a:noFill/>
          <a:ln w="63500">
            <a:solidFill>
              <a:srgbClr val="00B050"/>
            </a:solidFill>
          </a:ln>
        </p:spPr>
      </p:pic>
      <p:pic>
        <p:nvPicPr>
          <p:cNvPr id="8" name="Picture 12" descr="crop_lena_blu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2600" y="3988903"/>
            <a:ext cx="2605088" cy="2605088"/>
          </a:xfrm>
          <a:prstGeom prst="rect">
            <a:avLst/>
          </a:prstGeom>
          <a:noFill/>
          <a:ln w="63500">
            <a:solidFill>
              <a:srgbClr val="00B050"/>
            </a:solidFill>
          </a:ln>
        </p:spPr>
      </p:pic>
      <p:pic>
        <p:nvPicPr>
          <p:cNvPr id="9" name="Picture 13" descr="crop_lena_impuls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42000" y="3988903"/>
            <a:ext cx="2605088" cy="2605088"/>
          </a:xfrm>
          <a:prstGeom prst="rect">
            <a:avLst/>
          </a:prstGeom>
          <a:noFill/>
          <a:ln w="63500">
            <a:solidFill>
              <a:srgbClr val="00B050"/>
            </a:solidFill>
          </a:ln>
        </p:spPr>
      </p:pic>
      <p:sp>
        <p:nvSpPr>
          <p:cNvPr id="10" name="Rectangle 2"/>
          <p:cNvSpPr>
            <a:spLocks noChangeArrowheads="1"/>
          </p:cNvSpPr>
          <p:nvPr/>
        </p:nvSpPr>
        <p:spPr bwMode="auto">
          <a:xfrm>
            <a:off x="733289" y="1709526"/>
            <a:ext cx="2133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r" eaLnBrk="1" hangingPunct="1"/>
            <a:r>
              <a:rPr lang="en-US" altLang="en-US" sz="2000" dirty="0">
                <a:solidFill>
                  <a:srgbClr val="FFFF00"/>
                </a:solidFill>
                <a:latin typeface="Arial" panose="020B0604020202020204" pitchFamily="34" charset="0"/>
                <a:cs typeface="Arial" panose="020B0604020202020204" pitchFamily="34" charset="0"/>
              </a:rPr>
              <a:t>SSIM=1</a:t>
            </a:r>
          </a:p>
        </p:txBody>
      </p:sp>
      <p:sp>
        <p:nvSpPr>
          <p:cNvPr id="11" name="Rectangle 4"/>
          <p:cNvSpPr>
            <a:spLocks noChangeArrowheads="1"/>
          </p:cNvSpPr>
          <p:nvPr/>
        </p:nvSpPr>
        <p:spPr bwMode="auto">
          <a:xfrm>
            <a:off x="3910494" y="1709526"/>
            <a:ext cx="17393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r" eaLnBrk="1" hangingPunct="1"/>
            <a:r>
              <a:rPr lang="en-US" altLang="en-US" sz="2000" dirty="0">
                <a:solidFill>
                  <a:srgbClr val="FFFF00"/>
                </a:solidFill>
                <a:latin typeface="Arial" panose="020B0604020202020204" pitchFamily="34" charset="0"/>
                <a:cs typeface="Arial" panose="020B0604020202020204" pitchFamily="34" charset="0"/>
              </a:rPr>
              <a:t>SSIM=0.949</a:t>
            </a:r>
          </a:p>
        </p:txBody>
      </p:sp>
      <p:sp>
        <p:nvSpPr>
          <p:cNvPr id="12" name="Rectangle 5"/>
          <p:cNvSpPr>
            <a:spLocks noChangeArrowheads="1"/>
          </p:cNvSpPr>
          <p:nvPr/>
        </p:nvSpPr>
        <p:spPr bwMode="auto">
          <a:xfrm>
            <a:off x="6567558" y="1709526"/>
            <a:ext cx="19149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r" eaLnBrk="1" hangingPunct="1"/>
            <a:r>
              <a:rPr lang="en-US" altLang="en-US" sz="2000" dirty="0">
                <a:solidFill>
                  <a:srgbClr val="FFFF00"/>
                </a:solidFill>
                <a:latin typeface="Arial" panose="020B0604020202020204" pitchFamily="34" charset="0"/>
                <a:cs typeface="Arial" panose="020B0604020202020204" pitchFamily="34" charset="0"/>
              </a:rPr>
              <a:t>SSIM=0.989</a:t>
            </a:r>
          </a:p>
        </p:txBody>
      </p:sp>
      <p:sp>
        <p:nvSpPr>
          <p:cNvPr id="13" name="Rectangle 6"/>
          <p:cNvSpPr>
            <a:spLocks noChangeArrowheads="1"/>
          </p:cNvSpPr>
          <p:nvPr/>
        </p:nvSpPr>
        <p:spPr bwMode="auto">
          <a:xfrm>
            <a:off x="1127539" y="4591875"/>
            <a:ext cx="17393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r" eaLnBrk="1" hangingPunct="1"/>
            <a:r>
              <a:rPr lang="en-US" altLang="en-US" sz="2000" dirty="0">
                <a:solidFill>
                  <a:srgbClr val="FFFF00"/>
                </a:solidFill>
                <a:latin typeface="Arial" panose="020B0604020202020204" pitchFamily="34" charset="0"/>
                <a:cs typeface="Arial" panose="020B0604020202020204" pitchFamily="34" charset="0"/>
              </a:rPr>
              <a:t>SSIM=0.671</a:t>
            </a:r>
          </a:p>
        </p:txBody>
      </p:sp>
      <p:sp>
        <p:nvSpPr>
          <p:cNvPr id="14" name="Rectangle 7"/>
          <p:cNvSpPr>
            <a:spLocks noChangeArrowheads="1"/>
          </p:cNvSpPr>
          <p:nvPr/>
        </p:nvSpPr>
        <p:spPr bwMode="auto">
          <a:xfrm>
            <a:off x="3847548" y="4591875"/>
            <a:ext cx="18022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r" eaLnBrk="1" hangingPunct="1"/>
            <a:r>
              <a:rPr lang="en-US" altLang="en-US" sz="2000" dirty="0">
                <a:solidFill>
                  <a:srgbClr val="FFFF00"/>
                </a:solidFill>
                <a:latin typeface="Arial" panose="020B0604020202020204" pitchFamily="34" charset="0"/>
                <a:cs typeface="Arial" panose="020B0604020202020204" pitchFamily="34" charset="0"/>
              </a:rPr>
              <a:t>SSIM=0.688</a:t>
            </a:r>
          </a:p>
        </p:txBody>
      </p:sp>
      <p:sp>
        <p:nvSpPr>
          <p:cNvPr id="15" name="Rectangle 8"/>
          <p:cNvSpPr>
            <a:spLocks noChangeArrowheads="1"/>
          </p:cNvSpPr>
          <p:nvPr/>
        </p:nvSpPr>
        <p:spPr bwMode="auto">
          <a:xfrm>
            <a:off x="6348896" y="4591875"/>
            <a:ext cx="21335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algn="r" eaLnBrk="1" hangingPunct="1"/>
            <a:r>
              <a:rPr lang="en-US" altLang="en-US" sz="2000" dirty="0">
                <a:solidFill>
                  <a:srgbClr val="FFFF00"/>
                </a:solidFill>
                <a:latin typeface="Arial" panose="020B0604020202020204" pitchFamily="34" charset="0"/>
                <a:cs typeface="Arial" panose="020B0604020202020204" pitchFamily="34" charset="0"/>
              </a:rPr>
              <a:t>MSSIM=0.723</a:t>
            </a:r>
          </a:p>
        </p:txBody>
      </p:sp>
    </p:spTree>
    <p:extLst>
      <p:ext uri="{BB962C8B-B14F-4D97-AF65-F5344CB8AC3E}">
        <p14:creationId xmlns:p14="http://schemas.microsoft.com/office/powerpoint/2010/main" val="1787837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Structural Similarity</a:t>
            </a:r>
          </a:p>
        </p:txBody>
      </p:sp>
      <p:pic>
        <p:nvPicPr>
          <p:cNvPr id="4" name="Content Placeholder 3"/>
          <p:cNvPicPr>
            <a:picLocks noGrp="1" noChangeAspect="1"/>
          </p:cNvPicPr>
          <p:nvPr>
            <p:ph idx="1"/>
          </p:nvPr>
        </p:nvPicPr>
        <p:blipFill>
          <a:blip r:embed="rId3"/>
          <a:stretch>
            <a:fillRect/>
          </a:stretch>
        </p:blipFill>
        <p:spPr>
          <a:xfrm>
            <a:off x="0" y="1498556"/>
            <a:ext cx="8839200" cy="3860888"/>
          </a:xfrm>
          <a:prstGeom prst="rect">
            <a:avLst/>
          </a:prstGeom>
        </p:spPr>
      </p:pic>
    </p:spTree>
    <p:extLst>
      <p:ext uri="{BB962C8B-B14F-4D97-AF65-F5344CB8AC3E}">
        <p14:creationId xmlns:p14="http://schemas.microsoft.com/office/powerpoint/2010/main" val="3004193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a:t>
            </a:r>
            <a:r>
              <a:rPr lang="en-US" sz="2800" dirty="0"/>
              <a:t>Luminance, Contrast, &amp; Structure</a:t>
            </a:r>
          </a:p>
        </p:txBody>
      </p:sp>
      <p:pic>
        <p:nvPicPr>
          <p:cNvPr id="4" name="Picture 3"/>
          <p:cNvPicPr>
            <a:picLocks noChangeAspect="1"/>
          </p:cNvPicPr>
          <p:nvPr/>
        </p:nvPicPr>
        <p:blipFill>
          <a:blip r:embed="rId3"/>
          <a:stretch>
            <a:fillRect/>
          </a:stretch>
        </p:blipFill>
        <p:spPr>
          <a:xfrm>
            <a:off x="2785711" y="2508444"/>
            <a:ext cx="2885475" cy="1434301"/>
          </a:xfrm>
          <a:prstGeom prst="rect">
            <a:avLst/>
          </a:prstGeom>
        </p:spPr>
      </p:pic>
      <p:pic>
        <p:nvPicPr>
          <p:cNvPr id="5" name="Picture 4"/>
          <p:cNvPicPr>
            <a:picLocks noChangeAspect="1"/>
          </p:cNvPicPr>
          <p:nvPr/>
        </p:nvPicPr>
        <p:blipFill>
          <a:blip r:embed="rId4"/>
          <a:stretch>
            <a:fillRect/>
          </a:stretch>
        </p:blipFill>
        <p:spPr>
          <a:xfrm>
            <a:off x="333422" y="3023451"/>
            <a:ext cx="1349929" cy="489350"/>
          </a:xfrm>
          <a:prstGeom prst="rect">
            <a:avLst/>
          </a:prstGeom>
        </p:spPr>
      </p:pic>
      <p:pic>
        <p:nvPicPr>
          <p:cNvPr id="6" name="Picture 5"/>
          <p:cNvPicPr>
            <a:picLocks noChangeAspect="1"/>
          </p:cNvPicPr>
          <p:nvPr/>
        </p:nvPicPr>
        <p:blipFill>
          <a:blip r:embed="rId5"/>
          <a:stretch>
            <a:fillRect/>
          </a:stretch>
        </p:blipFill>
        <p:spPr>
          <a:xfrm>
            <a:off x="2999450" y="3992311"/>
            <a:ext cx="5737201" cy="1738034"/>
          </a:xfrm>
          <a:prstGeom prst="rect">
            <a:avLst/>
          </a:prstGeom>
        </p:spPr>
      </p:pic>
      <p:pic>
        <p:nvPicPr>
          <p:cNvPr id="7" name="Picture 6"/>
          <p:cNvPicPr>
            <a:picLocks noChangeAspect="1"/>
          </p:cNvPicPr>
          <p:nvPr/>
        </p:nvPicPr>
        <p:blipFill>
          <a:blip r:embed="rId6"/>
          <a:stretch>
            <a:fillRect/>
          </a:stretch>
        </p:blipFill>
        <p:spPr>
          <a:xfrm>
            <a:off x="248359" y="4625783"/>
            <a:ext cx="2261131" cy="641218"/>
          </a:xfrm>
          <a:prstGeom prst="rect">
            <a:avLst/>
          </a:prstGeom>
        </p:spPr>
      </p:pic>
      <p:pic>
        <p:nvPicPr>
          <p:cNvPr id="8" name="Picture 7"/>
          <p:cNvPicPr>
            <a:picLocks noChangeAspect="1"/>
          </p:cNvPicPr>
          <p:nvPr/>
        </p:nvPicPr>
        <p:blipFill>
          <a:blip r:embed="rId7"/>
          <a:stretch>
            <a:fillRect/>
          </a:stretch>
        </p:blipFill>
        <p:spPr>
          <a:xfrm>
            <a:off x="0" y="1130315"/>
            <a:ext cx="8634098" cy="887825"/>
          </a:xfrm>
          <a:prstGeom prst="rect">
            <a:avLst/>
          </a:prstGeom>
        </p:spPr>
      </p:pic>
      <p:sp>
        <p:nvSpPr>
          <p:cNvPr id="9" name="Rectangle 8"/>
          <p:cNvSpPr/>
          <p:nvPr/>
        </p:nvSpPr>
        <p:spPr bwMode="auto">
          <a:xfrm>
            <a:off x="4419495" y="4950129"/>
            <a:ext cx="1183148" cy="413513"/>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Tree>
    <p:extLst>
      <p:ext uri="{BB962C8B-B14F-4D97-AF65-F5344CB8AC3E}">
        <p14:creationId xmlns:p14="http://schemas.microsoft.com/office/powerpoint/2010/main" val="79300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Postulates</a:t>
            </a:r>
          </a:p>
        </p:txBody>
      </p:sp>
      <p:pic>
        <p:nvPicPr>
          <p:cNvPr id="4" name="Content Placeholder 3"/>
          <p:cNvPicPr>
            <a:picLocks noGrp="1" noChangeAspect="1"/>
          </p:cNvPicPr>
          <p:nvPr>
            <p:ph idx="1"/>
          </p:nvPr>
        </p:nvPicPr>
        <p:blipFill>
          <a:blip r:embed="rId3"/>
          <a:stretch>
            <a:fillRect/>
          </a:stretch>
        </p:blipFill>
        <p:spPr>
          <a:xfrm>
            <a:off x="0" y="1441176"/>
            <a:ext cx="8939101" cy="3360880"/>
          </a:xfrm>
          <a:prstGeom prst="rect">
            <a:avLst/>
          </a:prstGeom>
        </p:spPr>
      </p:pic>
    </p:spTree>
    <p:extLst>
      <p:ext uri="{BB962C8B-B14F-4D97-AF65-F5344CB8AC3E}">
        <p14:creationId xmlns:p14="http://schemas.microsoft.com/office/powerpoint/2010/main" val="74213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Luminance Comparison</a:t>
            </a:r>
          </a:p>
        </p:txBody>
      </p:sp>
      <p:pic>
        <p:nvPicPr>
          <p:cNvPr id="4" name="Picture 3"/>
          <p:cNvPicPr>
            <a:picLocks noChangeAspect="1"/>
          </p:cNvPicPr>
          <p:nvPr/>
        </p:nvPicPr>
        <p:blipFill>
          <a:blip r:embed="rId3"/>
          <a:stretch>
            <a:fillRect/>
          </a:stretch>
        </p:blipFill>
        <p:spPr>
          <a:xfrm>
            <a:off x="61992" y="990600"/>
            <a:ext cx="8126455" cy="5654288"/>
          </a:xfrm>
          <a:prstGeom prst="rect">
            <a:avLst/>
          </a:prstGeom>
        </p:spPr>
      </p:pic>
      <p:sp>
        <p:nvSpPr>
          <p:cNvPr id="5" name="Rectangle 4"/>
          <p:cNvSpPr/>
          <p:nvPr/>
        </p:nvSpPr>
        <p:spPr bwMode="auto">
          <a:xfrm>
            <a:off x="521939" y="6252172"/>
            <a:ext cx="2073244" cy="392716"/>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Tree>
    <p:extLst>
      <p:ext uri="{BB962C8B-B14F-4D97-AF65-F5344CB8AC3E}">
        <p14:creationId xmlns:p14="http://schemas.microsoft.com/office/powerpoint/2010/main" val="3046949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on Luminance Term</a:t>
            </a:r>
          </a:p>
        </p:txBody>
      </p:sp>
      <p:graphicFrame>
        <p:nvGraphicFramePr>
          <p:cNvPr id="4" name="Object 11"/>
          <p:cNvGraphicFramePr>
            <a:graphicFrameLocks noChangeAspect="1"/>
          </p:cNvGraphicFramePr>
          <p:nvPr>
            <p:extLst>
              <p:ext uri="{D42A27DB-BD31-4B8C-83A1-F6EECF244321}">
                <p14:modId xmlns:p14="http://schemas.microsoft.com/office/powerpoint/2010/main" val="2274320454"/>
              </p:ext>
            </p:extLst>
          </p:nvPr>
        </p:nvGraphicFramePr>
        <p:xfrm>
          <a:off x="3685718" y="1585912"/>
          <a:ext cx="3967162" cy="3922713"/>
        </p:xfrm>
        <a:graphic>
          <a:graphicData uri="http://schemas.openxmlformats.org/presentationml/2006/ole">
            <mc:AlternateContent xmlns:mc="http://schemas.openxmlformats.org/markup-compatibility/2006">
              <mc:Choice xmlns:v="urn:schemas-microsoft-com:vml" Requires="v">
                <p:oleObj name="Equation" r:id="rId3" imgW="2286000" imgH="2260440" progId="Equation.DSMT4">
                  <p:embed/>
                </p:oleObj>
              </mc:Choice>
              <mc:Fallback>
                <p:oleObj name="Equation" r:id="rId3" imgW="2286000" imgH="2260440" progId="Equation.DSMT4">
                  <p:embed/>
                  <p:pic>
                    <p:nvPicPr>
                      <p:cNvPr id="0" name=""/>
                      <p:cNvPicPr>
                        <a:picLocks noChangeAspect="1" noChangeArrowheads="1"/>
                      </p:cNvPicPr>
                      <p:nvPr/>
                    </p:nvPicPr>
                    <p:blipFill>
                      <a:blip r:embed="rId4"/>
                      <a:srcRect/>
                      <a:stretch>
                        <a:fillRect/>
                      </a:stretch>
                    </p:blipFill>
                    <p:spPr bwMode="auto">
                      <a:xfrm>
                        <a:off x="3685718" y="1585912"/>
                        <a:ext cx="3967162" cy="3922713"/>
                      </a:xfrm>
                      <a:prstGeom prst="rect">
                        <a:avLst/>
                      </a:prstGeom>
                      <a:noFill/>
                      <a:ln>
                        <a:noFill/>
                      </a:ln>
                      <a:effectLst/>
                    </p:spPr>
                  </p:pic>
                </p:oleObj>
              </mc:Fallback>
            </mc:AlternateContent>
          </a:graphicData>
        </a:graphic>
      </p:graphicFrame>
      <p:pic>
        <p:nvPicPr>
          <p:cNvPr id="3074" name="Picture 2" descr="http://www.rasmus.is/uk/t/F/Su64k03_m13x.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200" y="1585912"/>
            <a:ext cx="2364463" cy="2904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5332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green table with white text&#10;&#10;AI-generated content may be incorrect.">
            <a:extLst>
              <a:ext uri="{FF2B5EF4-FFF2-40B4-BE49-F238E27FC236}">
                <a16:creationId xmlns:a16="http://schemas.microsoft.com/office/drawing/2014/main" id="{9F282C34-68F9-6832-57C9-9713F0C6C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609" y="0"/>
            <a:ext cx="9074935" cy="6858000"/>
          </a:xfrm>
          <a:prstGeom prst="rect">
            <a:avLst/>
          </a:prstGeom>
        </p:spPr>
      </p:pic>
    </p:spTree>
    <p:extLst>
      <p:ext uri="{BB962C8B-B14F-4D97-AF65-F5344CB8AC3E}">
        <p14:creationId xmlns:p14="http://schemas.microsoft.com/office/powerpoint/2010/main" val="2413287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Contrast Comparison</a:t>
            </a:r>
          </a:p>
        </p:txBody>
      </p:sp>
      <p:pic>
        <p:nvPicPr>
          <p:cNvPr id="4" name="Content Placeholder 3"/>
          <p:cNvPicPr>
            <a:picLocks noGrp="1" noChangeAspect="1"/>
          </p:cNvPicPr>
          <p:nvPr>
            <p:ph idx="1"/>
          </p:nvPr>
        </p:nvPicPr>
        <p:blipFill>
          <a:blip r:embed="rId3"/>
          <a:stretch>
            <a:fillRect/>
          </a:stretch>
        </p:blipFill>
        <p:spPr>
          <a:xfrm>
            <a:off x="46494" y="990600"/>
            <a:ext cx="8966991" cy="4141830"/>
          </a:xfrm>
          <a:prstGeom prst="rect">
            <a:avLst/>
          </a:prstGeom>
        </p:spPr>
      </p:pic>
      <p:sp>
        <p:nvSpPr>
          <p:cNvPr id="5" name="Rectangle 4"/>
          <p:cNvSpPr/>
          <p:nvPr/>
        </p:nvSpPr>
        <p:spPr bwMode="auto">
          <a:xfrm>
            <a:off x="1676400" y="4137434"/>
            <a:ext cx="2073244" cy="392716"/>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Tree>
    <p:extLst>
      <p:ext uri="{BB962C8B-B14F-4D97-AF65-F5344CB8AC3E}">
        <p14:creationId xmlns:p14="http://schemas.microsoft.com/office/powerpoint/2010/main" val="3371975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on Contrast Term</a:t>
            </a:r>
          </a:p>
        </p:txBody>
      </p:sp>
      <p:graphicFrame>
        <p:nvGraphicFramePr>
          <p:cNvPr id="4" name="Object 11"/>
          <p:cNvGraphicFramePr>
            <a:graphicFrameLocks noChangeAspect="1"/>
          </p:cNvGraphicFramePr>
          <p:nvPr>
            <p:extLst>
              <p:ext uri="{D42A27DB-BD31-4B8C-83A1-F6EECF244321}">
                <p14:modId xmlns:p14="http://schemas.microsoft.com/office/powerpoint/2010/main" val="2892287584"/>
              </p:ext>
            </p:extLst>
          </p:nvPr>
        </p:nvGraphicFramePr>
        <p:xfrm>
          <a:off x="4932325" y="1375653"/>
          <a:ext cx="2422525" cy="2776538"/>
        </p:xfrm>
        <a:graphic>
          <a:graphicData uri="http://schemas.openxmlformats.org/presentationml/2006/ole">
            <mc:AlternateContent xmlns:mc="http://schemas.openxmlformats.org/markup-compatibility/2006">
              <mc:Choice xmlns:v="urn:schemas-microsoft-com:vml" Requires="v">
                <p:oleObj name="Equation" r:id="rId3" imgW="1396800" imgH="1600200" progId="Equation.DSMT4">
                  <p:embed/>
                </p:oleObj>
              </mc:Choice>
              <mc:Fallback>
                <p:oleObj name="Equation" r:id="rId3" imgW="1396800" imgH="1600200" progId="Equation.DSMT4">
                  <p:embed/>
                  <p:pic>
                    <p:nvPicPr>
                      <p:cNvPr id="0" name=""/>
                      <p:cNvPicPr>
                        <a:picLocks noChangeAspect="1" noChangeArrowheads="1"/>
                      </p:cNvPicPr>
                      <p:nvPr/>
                    </p:nvPicPr>
                    <p:blipFill>
                      <a:blip r:embed="rId4"/>
                      <a:srcRect/>
                      <a:stretch>
                        <a:fillRect/>
                      </a:stretch>
                    </p:blipFill>
                    <p:spPr bwMode="auto">
                      <a:xfrm>
                        <a:off x="4932325" y="1375653"/>
                        <a:ext cx="2422525" cy="2776538"/>
                      </a:xfrm>
                      <a:prstGeom prst="rect">
                        <a:avLst/>
                      </a:prstGeom>
                      <a:noFill/>
                      <a:ln>
                        <a:noFill/>
                      </a:ln>
                      <a:effectLst/>
                    </p:spPr>
                  </p:pic>
                </p:oleObj>
              </mc:Fallback>
            </mc:AlternateContent>
          </a:graphicData>
        </a:graphic>
      </p:graphicFrame>
      <p:sp>
        <p:nvSpPr>
          <p:cNvPr id="5" name="Rectangle 4"/>
          <p:cNvSpPr/>
          <p:nvPr/>
        </p:nvSpPr>
        <p:spPr>
          <a:xfrm>
            <a:off x="203200" y="4829421"/>
            <a:ext cx="8461972" cy="1631216"/>
          </a:xfrm>
          <a:prstGeom prst="rect">
            <a:avLst/>
          </a:prstGeom>
        </p:spPr>
        <p:txBody>
          <a:bodyPr wrap="square">
            <a:spAutoFit/>
          </a:bodyPr>
          <a:lstStyle/>
          <a:p>
            <a:pPr algn="just"/>
            <a:r>
              <a:rPr lang="en-US" sz="2000" b="1" dirty="0">
                <a:solidFill>
                  <a:srgbClr val="FF0000"/>
                </a:solidFill>
              </a:rPr>
              <a:t>Weber’s law</a:t>
            </a:r>
            <a:r>
              <a:rPr lang="en-US" sz="2000" b="1" dirty="0"/>
              <a:t>, also called Weber-Fechner law, historically important psychological law quantifying the perception of change in a given stimulus. The law states that the change in a stimulus that will be just noticeable is a constant ratio of the original stimulus. It has been shown not to hold for extremes of stimulation.</a:t>
            </a:r>
          </a:p>
        </p:txBody>
      </p:sp>
      <p:pic>
        <p:nvPicPr>
          <p:cNvPr id="6" name="Picture 5"/>
          <p:cNvPicPr>
            <a:picLocks noChangeAspect="1"/>
          </p:cNvPicPr>
          <p:nvPr/>
        </p:nvPicPr>
        <p:blipFill>
          <a:blip r:embed="rId5"/>
          <a:stretch>
            <a:fillRect/>
          </a:stretch>
        </p:blipFill>
        <p:spPr>
          <a:xfrm>
            <a:off x="203201" y="1172717"/>
            <a:ext cx="4279075" cy="3412595"/>
          </a:xfrm>
          <a:prstGeom prst="rect">
            <a:avLst/>
          </a:prstGeom>
        </p:spPr>
      </p:pic>
    </p:spTree>
    <p:extLst>
      <p:ext uri="{BB962C8B-B14F-4D97-AF65-F5344CB8AC3E}">
        <p14:creationId xmlns:p14="http://schemas.microsoft.com/office/powerpoint/2010/main" val="801471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 over Background</a:t>
            </a:r>
          </a:p>
        </p:txBody>
      </p:sp>
      <p:pic>
        <p:nvPicPr>
          <p:cNvPr id="4" name="Picture 3"/>
          <p:cNvPicPr>
            <a:picLocks noChangeAspect="1"/>
          </p:cNvPicPr>
          <p:nvPr/>
        </p:nvPicPr>
        <p:blipFill>
          <a:blip r:embed="rId3"/>
          <a:stretch>
            <a:fillRect/>
          </a:stretch>
        </p:blipFill>
        <p:spPr>
          <a:xfrm>
            <a:off x="1175953" y="990600"/>
            <a:ext cx="5190605" cy="5244957"/>
          </a:xfrm>
          <a:prstGeom prst="rect">
            <a:avLst/>
          </a:prstGeom>
        </p:spPr>
      </p:pic>
    </p:spTree>
    <p:extLst>
      <p:ext uri="{BB962C8B-B14F-4D97-AF65-F5344CB8AC3E}">
        <p14:creationId xmlns:p14="http://schemas.microsoft.com/office/powerpoint/2010/main" val="1927224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Structural Comparison</a:t>
            </a:r>
          </a:p>
        </p:txBody>
      </p:sp>
      <p:pic>
        <p:nvPicPr>
          <p:cNvPr id="4" name="Content Placeholder 3"/>
          <p:cNvPicPr>
            <a:picLocks noGrp="1" noChangeAspect="1"/>
          </p:cNvPicPr>
          <p:nvPr>
            <p:ph idx="1"/>
          </p:nvPr>
        </p:nvPicPr>
        <p:blipFill>
          <a:blip r:embed="rId3"/>
          <a:stretch>
            <a:fillRect/>
          </a:stretch>
        </p:blipFill>
        <p:spPr>
          <a:xfrm>
            <a:off x="203200" y="823112"/>
            <a:ext cx="7054603" cy="5882488"/>
          </a:xfrm>
          <a:prstGeom prst="rect">
            <a:avLst/>
          </a:prstGeom>
        </p:spPr>
      </p:pic>
    </p:spTree>
    <p:extLst>
      <p:ext uri="{BB962C8B-B14F-4D97-AF65-F5344CB8AC3E}">
        <p14:creationId xmlns:p14="http://schemas.microsoft.com/office/powerpoint/2010/main" val="3428677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Cauchy–Schwarz Inequality</a:t>
            </a:r>
          </a:p>
        </p:txBody>
      </p:sp>
      <p:pic>
        <p:nvPicPr>
          <p:cNvPr id="8" name="Picture 7"/>
          <p:cNvPicPr>
            <a:picLocks noChangeAspect="1"/>
          </p:cNvPicPr>
          <p:nvPr/>
        </p:nvPicPr>
        <p:blipFill>
          <a:blip r:embed="rId3"/>
          <a:stretch>
            <a:fillRect/>
          </a:stretch>
        </p:blipFill>
        <p:spPr>
          <a:xfrm>
            <a:off x="203200" y="1038922"/>
            <a:ext cx="8909459" cy="5666678"/>
          </a:xfrm>
          <a:prstGeom prst="rect">
            <a:avLst/>
          </a:prstGeom>
        </p:spPr>
      </p:pic>
      <p:pic>
        <p:nvPicPr>
          <p:cNvPr id="9" name="Picture 8"/>
          <p:cNvPicPr>
            <a:picLocks noChangeAspect="1"/>
          </p:cNvPicPr>
          <p:nvPr/>
        </p:nvPicPr>
        <p:blipFill>
          <a:blip r:embed="rId4"/>
          <a:stretch>
            <a:fillRect/>
          </a:stretch>
        </p:blipFill>
        <p:spPr>
          <a:xfrm>
            <a:off x="4540659" y="6038153"/>
            <a:ext cx="4295775" cy="476250"/>
          </a:xfrm>
          <a:prstGeom prst="rect">
            <a:avLst/>
          </a:prstGeom>
        </p:spPr>
      </p:pic>
      <p:pic>
        <p:nvPicPr>
          <p:cNvPr id="5" name="Picture 12" descr="http://www.magic-emoji.com/emoji/images/83_emoji_iphone_black_diamond_su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3581437" y="739163"/>
            <a:ext cx="1343587" cy="13435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935394" y="989616"/>
            <a:ext cx="2646040" cy="842682"/>
          </a:xfrm>
          <a:prstGeom prst="rect">
            <a:avLst/>
          </a:prstGeom>
          <a:solidFill>
            <a:srgbClr val="FFC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Tree>
    <p:extLst>
      <p:ext uri="{BB962C8B-B14F-4D97-AF65-F5344CB8AC3E}">
        <p14:creationId xmlns:p14="http://schemas.microsoft.com/office/powerpoint/2010/main" val="1326576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SSIM Is Born!</a:t>
            </a:r>
          </a:p>
        </p:txBody>
      </p:sp>
      <p:pic>
        <p:nvPicPr>
          <p:cNvPr id="4" name="Content Placeholder 3"/>
          <p:cNvPicPr>
            <a:picLocks noGrp="1" noChangeAspect="1"/>
          </p:cNvPicPr>
          <p:nvPr>
            <p:ph idx="1"/>
          </p:nvPr>
        </p:nvPicPr>
        <p:blipFill>
          <a:blip r:embed="rId3"/>
          <a:stretch>
            <a:fillRect/>
          </a:stretch>
        </p:blipFill>
        <p:spPr>
          <a:xfrm>
            <a:off x="203200" y="1241834"/>
            <a:ext cx="6864202" cy="5616166"/>
          </a:xfrm>
          <a:prstGeom prst="rect">
            <a:avLst/>
          </a:prstGeom>
        </p:spPr>
      </p:pic>
      <p:pic>
        <p:nvPicPr>
          <p:cNvPr id="5" name="Picture 12"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4422" y="3074247"/>
            <a:ext cx="3127512" cy="312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867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Picture 3"/>
          <p:cNvPicPr>
            <a:picLocks noChangeAspect="1"/>
          </p:cNvPicPr>
          <p:nvPr/>
        </p:nvPicPr>
        <p:blipFill>
          <a:blip r:embed="rId3"/>
          <a:stretch>
            <a:fillRect/>
          </a:stretch>
        </p:blipFill>
        <p:spPr>
          <a:xfrm>
            <a:off x="1834770" y="990600"/>
            <a:ext cx="8392357" cy="5451779"/>
          </a:xfrm>
          <a:prstGeom prst="rect">
            <a:avLst/>
          </a:prstGeom>
        </p:spPr>
      </p:pic>
    </p:spTree>
    <p:extLst>
      <p:ext uri="{BB962C8B-B14F-4D97-AF65-F5344CB8AC3E}">
        <p14:creationId xmlns:p14="http://schemas.microsoft.com/office/powerpoint/2010/main" val="3965327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SSIM Extensions</a:t>
            </a:r>
          </a:p>
        </p:txBody>
      </p:sp>
      <p:sp>
        <p:nvSpPr>
          <p:cNvPr id="4" name="Text Box 4"/>
          <p:cNvSpPr txBox="1">
            <a:spLocks noChangeArrowheads="1"/>
          </p:cNvSpPr>
          <p:nvPr/>
        </p:nvSpPr>
        <p:spPr bwMode="auto">
          <a:xfrm>
            <a:off x="367243" y="1357393"/>
            <a:ext cx="800100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4025" indent="-454025">
              <a:defRPr sz="2400" b="1">
                <a:solidFill>
                  <a:schemeClr val="tx1"/>
                </a:solidFill>
                <a:latin typeface="Times New Roman" panose="02020603050405020304" pitchFamily="18" charset="0"/>
              </a:defRPr>
            </a:lvl1pPr>
            <a:lvl2pPr marL="687388" indent="-111125">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spcBef>
                <a:spcPct val="50000"/>
              </a:spcBef>
              <a:buFontTx/>
              <a:buChar char="•"/>
            </a:pPr>
            <a:r>
              <a:rPr lang="en-US" altLang="en-US" dirty="0">
                <a:latin typeface="+mn-lt"/>
              </a:rPr>
              <a:t>Color Image Quality Assessment</a:t>
            </a:r>
          </a:p>
          <a:p>
            <a:pPr eaLnBrk="1" hangingPunct="1">
              <a:spcBef>
                <a:spcPct val="50000"/>
              </a:spcBef>
              <a:buFontTx/>
              <a:buChar char="•"/>
            </a:pPr>
            <a:endParaRPr lang="en-US" altLang="en-US" dirty="0">
              <a:latin typeface="+mn-lt"/>
            </a:endParaRPr>
          </a:p>
          <a:p>
            <a:pPr eaLnBrk="1" hangingPunct="1">
              <a:spcBef>
                <a:spcPct val="50000"/>
              </a:spcBef>
              <a:buFontTx/>
              <a:buChar char="•"/>
            </a:pPr>
            <a:r>
              <a:rPr lang="en-US" altLang="en-US" dirty="0">
                <a:latin typeface="+mn-lt"/>
              </a:rPr>
              <a:t>Video Quality Assessment</a:t>
            </a:r>
          </a:p>
          <a:p>
            <a:pPr eaLnBrk="1" hangingPunct="1">
              <a:spcBef>
                <a:spcPct val="50000"/>
              </a:spcBef>
            </a:pPr>
            <a:endParaRPr lang="en-US" altLang="en-US" dirty="0">
              <a:latin typeface="+mn-lt"/>
            </a:endParaRPr>
          </a:p>
          <a:p>
            <a:pPr eaLnBrk="1" hangingPunct="1">
              <a:spcBef>
                <a:spcPct val="50000"/>
              </a:spcBef>
              <a:buFontTx/>
              <a:buChar char="•"/>
            </a:pPr>
            <a:r>
              <a:rPr lang="en-US" altLang="en-US" dirty="0">
                <a:latin typeface="+mn-lt"/>
              </a:rPr>
              <a:t>Multi-scale SSIM</a:t>
            </a:r>
          </a:p>
          <a:p>
            <a:pPr eaLnBrk="1" hangingPunct="1">
              <a:spcBef>
                <a:spcPct val="50000"/>
              </a:spcBef>
              <a:buFontTx/>
              <a:buChar char="•"/>
            </a:pPr>
            <a:endParaRPr lang="en-US" altLang="en-US" dirty="0">
              <a:latin typeface="+mn-lt"/>
            </a:endParaRPr>
          </a:p>
          <a:p>
            <a:pPr eaLnBrk="1" hangingPunct="1">
              <a:spcBef>
                <a:spcPct val="50000"/>
              </a:spcBef>
              <a:buFontTx/>
              <a:buChar char="•"/>
            </a:pPr>
            <a:r>
              <a:rPr lang="en-US" altLang="en-US" dirty="0">
                <a:latin typeface="+mn-lt"/>
              </a:rPr>
              <a:t>Complex Wavelet SSIM</a:t>
            </a:r>
          </a:p>
        </p:txBody>
      </p:sp>
      <p:sp>
        <p:nvSpPr>
          <p:cNvPr id="5" name="Rectangle 8"/>
          <p:cNvSpPr>
            <a:spLocks noChangeArrowheads="1"/>
          </p:cNvSpPr>
          <p:nvPr/>
        </p:nvSpPr>
        <p:spPr bwMode="auto">
          <a:xfrm>
            <a:off x="844322" y="3033794"/>
            <a:ext cx="82428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4025" indent="-454025">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spcBef>
                <a:spcPct val="50000"/>
              </a:spcBef>
            </a:pPr>
            <a:r>
              <a:rPr lang="en-US" altLang="en-US" b="0" dirty="0">
                <a:latin typeface="+mn-lt"/>
              </a:rPr>
              <a:t>Wang, </a:t>
            </a:r>
            <a:r>
              <a:rPr lang="en-US" altLang="en-US" b="0" i="1" dirty="0">
                <a:latin typeface="+mn-lt"/>
              </a:rPr>
              <a:t>et al</a:t>
            </a:r>
            <a:r>
              <a:rPr lang="en-US" altLang="en-US" b="0" dirty="0">
                <a:latin typeface="+mn-lt"/>
              </a:rPr>
              <a:t>., </a:t>
            </a:r>
            <a:r>
              <a:rPr lang="en-US" altLang="en-US" b="0" i="1" dirty="0">
                <a:latin typeface="+mn-lt"/>
              </a:rPr>
              <a:t>Signal Processing: Image Communication, </a:t>
            </a:r>
            <a:r>
              <a:rPr lang="en-US" altLang="en-US" b="0" dirty="0">
                <a:latin typeface="+mn-lt"/>
              </a:rPr>
              <a:t>’04</a:t>
            </a:r>
          </a:p>
        </p:txBody>
      </p:sp>
      <p:sp>
        <p:nvSpPr>
          <p:cNvPr id="6" name="Rectangle 9"/>
          <p:cNvSpPr>
            <a:spLocks noChangeArrowheads="1"/>
          </p:cNvSpPr>
          <p:nvPr/>
        </p:nvSpPr>
        <p:spPr bwMode="auto">
          <a:xfrm>
            <a:off x="844321" y="4024394"/>
            <a:ext cx="8001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4025" indent="-454025">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spcBef>
                <a:spcPct val="50000"/>
              </a:spcBef>
            </a:pPr>
            <a:r>
              <a:rPr lang="en-US" altLang="en-US" b="0" dirty="0">
                <a:latin typeface="+mn-lt"/>
              </a:rPr>
              <a:t>Wang, </a:t>
            </a:r>
            <a:r>
              <a:rPr lang="en-US" altLang="en-US" b="0" i="1" dirty="0">
                <a:latin typeface="+mn-lt"/>
              </a:rPr>
              <a:t>et al</a:t>
            </a:r>
            <a:r>
              <a:rPr lang="en-US" altLang="en-US" b="0" dirty="0">
                <a:latin typeface="+mn-lt"/>
              </a:rPr>
              <a:t>., Invited Paper, </a:t>
            </a:r>
            <a:r>
              <a:rPr lang="en-US" altLang="en-US" b="0" i="1" dirty="0">
                <a:latin typeface="+mn-lt"/>
              </a:rPr>
              <a:t>IEEE Asilomar Conf. </a:t>
            </a:r>
            <a:r>
              <a:rPr lang="en-US" altLang="en-US" b="0" dirty="0">
                <a:latin typeface="+mn-lt"/>
              </a:rPr>
              <a:t>’03</a:t>
            </a:r>
          </a:p>
        </p:txBody>
      </p:sp>
      <p:sp>
        <p:nvSpPr>
          <p:cNvPr id="7" name="Rectangle 28"/>
          <p:cNvSpPr>
            <a:spLocks noChangeArrowheads="1"/>
          </p:cNvSpPr>
          <p:nvPr/>
        </p:nvSpPr>
        <p:spPr bwMode="auto">
          <a:xfrm>
            <a:off x="844321" y="5167394"/>
            <a:ext cx="7162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4025" indent="-454025">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spcBef>
                <a:spcPct val="50000"/>
              </a:spcBef>
            </a:pPr>
            <a:r>
              <a:rPr lang="en-US" altLang="en-US" b="0" dirty="0">
                <a:latin typeface="+mn-lt"/>
              </a:rPr>
              <a:t>Wang &amp; </a:t>
            </a:r>
            <a:r>
              <a:rPr lang="en-US" altLang="en-US" b="0" dirty="0" err="1">
                <a:latin typeface="+mn-lt"/>
              </a:rPr>
              <a:t>Simoncelli</a:t>
            </a:r>
            <a:r>
              <a:rPr lang="en-US" altLang="en-US" b="0" dirty="0">
                <a:latin typeface="+mn-lt"/>
              </a:rPr>
              <a:t>, </a:t>
            </a:r>
            <a:r>
              <a:rPr lang="en-US" altLang="en-US" b="0" i="1" dirty="0">
                <a:latin typeface="+mn-lt"/>
              </a:rPr>
              <a:t>ICASSP </a:t>
            </a:r>
            <a:r>
              <a:rPr lang="en-US" altLang="en-US" b="0" dirty="0">
                <a:latin typeface="+mn-lt"/>
              </a:rPr>
              <a:t>’05</a:t>
            </a:r>
          </a:p>
        </p:txBody>
      </p:sp>
      <p:sp>
        <p:nvSpPr>
          <p:cNvPr id="8" name="Rectangle 29"/>
          <p:cNvSpPr>
            <a:spLocks noChangeArrowheads="1"/>
          </p:cNvSpPr>
          <p:nvPr/>
        </p:nvSpPr>
        <p:spPr bwMode="auto">
          <a:xfrm>
            <a:off x="844321" y="1890794"/>
            <a:ext cx="7162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4025" indent="-454025">
              <a:defRPr sz="2400" b="1">
                <a:solidFill>
                  <a:schemeClr val="tx1"/>
                </a:solidFill>
                <a:latin typeface="Times New Roman" panose="02020603050405020304" pitchFamily="18" charset="0"/>
              </a:defRPr>
            </a:lvl1pPr>
            <a:lvl2pPr marL="742950" indent="-285750">
              <a:defRPr sz="2400" b="1">
                <a:solidFill>
                  <a:schemeClr val="tx1"/>
                </a:solidFill>
                <a:latin typeface="Times New Roman" panose="02020603050405020304" pitchFamily="18" charset="0"/>
              </a:defRPr>
            </a:lvl2pPr>
            <a:lvl3pPr marL="1143000" indent="-228600">
              <a:defRPr sz="2400" b="1">
                <a:solidFill>
                  <a:schemeClr val="tx1"/>
                </a:solidFill>
                <a:latin typeface="Times New Roman" panose="02020603050405020304" pitchFamily="18" charset="0"/>
              </a:defRPr>
            </a:lvl3pPr>
            <a:lvl4pPr marL="1600200" indent="-228600">
              <a:defRPr sz="2400" b="1">
                <a:solidFill>
                  <a:schemeClr val="tx1"/>
                </a:solidFill>
                <a:latin typeface="Times New Roman" panose="02020603050405020304" pitchFamily="18" charset="0"/>
              </a:defRPr>
            </a:lvl4pPr>
            <a:lvl5pPr marL="2057400" indent="-228600">
              <a:defRPr sz="2400" b="1">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defRPr>
            </a:lvl9pPr>
          </a:lstStyle>
          <a:p>
            <a:pPr eaLnBrk="1" hangingPunct="1">
              <a:spcBef>
                <a:spcPct val="50000"/>
              </a:spcBef>
            </a:pPr>
            <a:r>
              <a:rPr lang="en-US" altLang="en-US" b="0" dirty="0" err="1">
                <a:latin typeface="+mn-lt"/>
              </a:rPr>
              <a:t>Toet</a:t>
            </a:r>
            <a:r>
              <a:rPr lang="en-US" altLang="en-US" b="0" dirty="0">
                <a:latin typeface="+mn-lt"/>
              </a:rPr>
              <a:t> &amp; </a:t>
            </a:r>
            <a:r>
              <a:rPr lang="en-US" altLang="en-US" b="0" dirty="0" err="1">
                <a:latin typeface="+mn-lt"/>
              </a:rPr>
              <a:t>Lucassen</a:t>
            </a:r>
            <a:r>
              <a:rPr lang="en-US" altLang="en-US" b="0" dirty="0">
                <a:latin typeface="+mn-lt"/>
              </a:rPr>
              <a:t>, </a:t>
            </a:r>
            <a:r>
              <a:rPr lang="en-US" altLang="en-US" b="0" i="1" dirty="0">
                <a:latin typeface="+mn-lt"/>
              </a:rPr>
              <a:t>Displays, </a:t>
            </a:r>
            <a:r>
              <a:rPr lang="en-US" altLang="en-US" b="0" dirty="0">
                <a:latin typeface="+mn-lt"/>
              </a:rPr>
              <a:t>’03</a:t>
            </a:r>
          </a:p>
        </p:txBody>
      </p:sp>
    </p:spTree>
    <p:extLst>
      <p:ext uri="{BB962C8B-B14F-4D97-AF65-F5344CB8AC3E}">
        <p14:creationId xmlns:p14="http://schemas.microsoft.com/office/powerpoint/2010/main" val="6445389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5" name="TextBox 4"/>
          <p:cNvSpPr txBox="1"/>
          <p:nvPr/>
        </p:nvSpPr>
        <p:spPr>
          <a:xfrm>
            <a:off x="2472733" y="1186005"/>
            <a:ext cx="7863435" cy="5262979"/>
          </a:xfrm>
          <a:prstGeom prst="rect">
            <a:avLst/>
          </a:prstGeom>
          <a:noFill/>
        </p:spPr>
        <p:txBody>
          <a:bodyPr wrap="none" rtlCol="0">
            <a:spAutoFit/>
          </a:bodyPr>
          <a:lstStyle/>
          <a:p>
            <a:pPr marL="342900" indent="-342900">
              <a:buFont typeface="Arial" panose="020B0604020202020204" pitchFamily="34" charset="0"/>
              <a:buChar char="•"/>
            </a:pPr>
            <a:r>
              <a:rPr lang="en-US" b="1" dirty="0"/>
              <a:t>General Measures</a:t>
            </a:r>
          </a:p>
          <a:p>
            <a:r>
              <a:rPr lang="en-US" b="1" dirty="0"/>
              <a:t>	</a:t>
            </a:r>
            <a:r>
              <a:rPr lang="en-US" dirty="0"/>
              <a:t>MSE</a:t>
            </a:r>
          </a:p>
          <a:p>
            <a:r>
              <a:rPr lang="en-US" dirty="0"/>
              <a:t>	KL Distance</a:t>
            </a:r>
          </a:p>
          <a:p>
            <a:r>
              <a:rPr lang="en-US" dirty="0"/>
              <a:t>	SSIM</a:t>
            </a:r>
          </a:p>
          <a:p>
            <a:pPr marL="342900" indent="-342900">
              <a:buFont typeface="Arial" panose="020B0604020202020204" pitchFamily="34" charset="0"/>
              <a:buChar char="•"/>
            </a:pPr>
            <a:r>
              <a:rPr lang="en-US" b="1" dirty="0">
                <a:solidFill>
                  <a:srgbClr val="FF0000"/>
                </a:solidFill>
              </a:rPr>
              <a:t>System Specific</a:t>
            </a:r>
          </a:p>
          <a:p>
            <a:r>
              <a:rPr lang="en-US" b="1" dirty="0">
                <a:solidFill>
                  <a:srgbClr val="FF0000"/>
                </a:solidFill>
              </a:rPr>
              <a:t>	</a:t>
            </a:r>
            <a:r>
              <a:rPr lang="en-US" dirty="0">
                <a:solidFill>
                  <a:srgbClr val="FF0000"/>
                </a:solidFill>
              </a:rPr>
              <a:t>Noise, SNR &amp; CNR</a:t>
            </a:r>
          </a:p>
          <a:p>
            <a:r>
              <a:rPr lang="en-US" dirty="0">
                <a:solidFill>
                  <a:srgbClr val="FF0000"/>
                </a:solidFill>
              </a:rPr>
              <a:t>	Resolution (Spatial, Contrast, Temporal, Spectral)</a:t>
            </a:r>
          </a:p>
          <a:p>
            <a:r>
              <a:rPr lang="en-US" dirty="0">
                <a:solidFill>
                  <a:srgbClr val="FF0000"/>
                </a:solidFill>
              </a:rPr>
              <a:t>	Artifacts</a:t>
            </a:r>
          </a:p>
          <a:p>
            <a:pPr marL="342900" indent="-342900">
              <a:buFont typeface="Arial" panose="020B0604020202020204" pitchFamily="34" charset="0"/>
              <a:buChar char="•"/>
            </a:pPr>
            <a:r>
              <a:rPr lang="en-US" b="1" dirty="0"/>
              <a:t>Task Specific</a:t>
            </a:r>
          </a:p>
          <a:p>
            <a:r>
              <a:rPr lang="en-US" b="1" dirty="0"/>
              <a:t>	</a:t>
            </a:r>
            <a:r>
              <a:rPr lang="en-US" dirty="0"/>
              <a:t>Sensitivity &amp; Specificity</a:t>
            </a:r>
          </a:p>
          <a:p>
            <a:pPr lvl="1"/>
            <a:r>
              <a:rPr lang="en-US" dirty="0"/>
              <a:t>	ROC &amp; AUC</a:t>
            </a:r>
          </a:p>
          <a:p>
            <a:r>
              <a:rPr lang="en-US" dirty="0"/>
              <a:t>	Human Observer</a:t>
            </a:r>
          </a:p>
          <a:p>
            <a:r>
              <a:rPr lang="en-US" dirty="0"/>
              <a:t>	</a:t>
            </a:r>
            <a:r>
              <a:rPr lang="en-US" dirty="0" err="1"/>
              <a:t>Hotelling</a:t>
            </a:r>
            <a:r>
              <a:rPr lang="en-US" dirty="0"/>
              <a:t> Observer</a:t>
            </a:r>
          </a:p>
          <a:p>
            <a:r>
              <a:rPr lang="en-US" dirty="0"/>
              <a:t>	Neural Network/Radiomics</a:t>
            </a:r>
          </a:p>
        </p:txBody>
      </p:sp>
    </p:spTree>
    <p:extLst>
      <p:ext uri="{BB962C8B-B14F-4D97-AF65-F5344CB8AC3E}">
        <p14:creationId xmlns:p14="http://schemas.microsoft.com/office/powerpoint/2010/main" val="41734143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Signal to Noise Ratio (SNR)</a:t>
            </a:r>
          </a:p>
        </p:txBody>
      </p:sp>
      <p:pic>
        <p:nvPicPr>
          <p:cNvPr id="31746" name="Picture 2" descr="Image result for signal noise rat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990600"/>
            <a:ext cx="8172743" cy="39365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Object 6"/>
          <p:cNvGraphicFramePr>
            <a:graphicFrameLocks noChangeAspect="1"/>
          </p:cNvGraphicFramePr>
          <p:nvPr>
            <p:extLst>
              <p:ext uri="{D42A27DB-BD31-4B8C-83A1-F6EECF244321}">
                <p14:modId xmlns:p14="http://schemas.microsoft.com/office/powerpoint/2010/main" val="4082917516"/>
              </p:ext>
            </p:extLst>
          </p:nvPr>
        </p:nvGraphicFramePr>
        <p:xfrm>
          <a:off x="3247725" y="5009019"/>
          <a:ext cx="4170362" cy="1306512"/>
        </p:xfrm>
        <a:graphic>
          <a:graphicData uri="http://schemas.openxmlformats.org/presentationml/2006/ole">
            <mc:AlternateContent xmlns:mc="http://schemas.openxmlformats.org/markup-compatibility/2006">
              <mc:Choice xmlns:v="urn:schemas-microsoft-com:vml" Requires="v">
                <p:oleObj name="Equation" r:id="rId4" imgW="2514600" imgH="787320" progId="Equation.DSMT4">
                  <p:embed/>
                </p:oleObj>
              </mc:Choice>
              <mc:Fallback>
                <p:oleObj name="Equation" r:id="rId4" imgW="2514600" imgH="787320" progId="Equation.DSMT4">
                  <p:embed/>
                  <p:pic>
                    <p:nvPicPr>
                      <p:cNvPr id="0" name=""/>
                      <p:cNvPicPr>
                        <a:picLocks noChangeAspect="1" noChangeArrowheads="1"/>
                      </p:cNvPicPr>
                      <p:nvPr/>
                    </p:nvPicPr>
                    <p:blipFill>
                      <a:blip r:embed="rId5"/>
                      <a:srcRect/>
                      <a:stretch>
                        <a:fillRect/>
                      </a:stretch>
                    </p:blipFill>
                    <p:spPr bwMode="auto">
                      <a:xfrm>
                        <a:off x="3247725" y="5009019"/>
                        <a:ext cx="4170362" cy="130651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42792282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baseline="30000" dirty="0"/>
              <a:t>th</a:t>
            </a:r>
            <a:r>
              <a:rPr lang="en-US" dirty="0"/>
              <a:t> Chapter</a:t>
            </a:r>
          </a:p>
        </p:txBody>
      </p:sp>
      <p:pic>
        <p:nvPicPr>
          <p:cNvPr id="4" name="Picture 3"/>
          <p:cNvPicPr>
            <a:picLocks noChangeAspect="1"/>
          </p:cNvPicPr>
          <p:nvPr/>
        </p:nvPicPr>
        <p:blipFill>
          <a:blip r:embed="rId3"/>
          <a:stretch>
            <a:fillRect/>
          </a:stretch>
        </p:blipFill>
        <p:spPr>
          <a:xfrm>
            <a:off x="203200" y="1491674"/>
            <a:ext cx="8572053" cy="4589761"/>
          </a:xfrm>
          <a:prstGeom prst="rect">
            <a:avLst/>
          </a:prstGeom>
        </p:spPr>
      </p:pic>
    </p:spTree>
    <p:extLst>
      <p:ext uri="{BB962C8B-B14F-4D97-AF65-F5344CB8AC3E}">
        <p14:creationId xmlns:p14="http://schemas.microsoft.com/office/powerpoint/2010/main" val="3014198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Resolution</a:t>
            </a:r>
          </a:p>
        </p:txBody>
      </p:sp>
      <p:pic>
        <p:nvPicPr>
          <p:cNvPr id="5" name="Picture 4"/>
          <p:cNvPicPr>
            <a:picLocks noChangeAspect="1"/>
          </p:cNvPicPr>
          <p:nvPr/>
        </p:nvPicPr>
        <p:blipFill>
          <a:blip r:embed="rId3"/>
          <a:stretch>
            <a:fillRect/>
          </a:stretch>
        </p:blipFill>
        <p:spPr>
          <a:xfrm>
            <a:off x="203200" y="990600"/>
            <a:ext cx="8244468" cy="5467770"/>
          </a:xfrm>
          <a:prstGeom prst="rect">
            <a:avLst/>
          </a:prstGeom>
        </p:spPr>
      </p:pic>
      <p:sp>
        <p:nvSpPr>
          <p:cNvPr id="6" name="Rectangle 5"/>
          <p:cNvSpPr/>
          <p:nvPr/>
        </p:nvSpPr>
        <p:spPr bwMode="auto">
          <a:xfrm>
            <a:off x="9742450" y="5441796"/>
            <a:ext cx="635619" cy="141620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Tree>
    <p:extLst>
      <p:ext uri="{BB962C8B-B14F-4D97-AF65-F5344CB8AC3E}">
        <p14:creationId xmlns:p14="http://schemas.microsoft.com/office/powerpoint/2010/main" val="1295335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Modulation Transfer Function </a:t>
            </a:r>
          </a:p>
        </p:txBody>
      </p:sp>
      <p:pic>
        <p:nvPicPr>
          <p:cNvPr id="12" name="Picture 5"/>
          <p:cNvPicPr>
            <a:picLocks noChangeAspect="1" noChangeArrowheads="1"/>
          </p:cNvPicPr>
          <p:nvPr/>
        </p:nvPicPr>
        <p:blipFill>
          <a:blip r:embed="rId3">
            <a:extLst>
              <a:ext uri="{28A0092B-C50C-407E-A947-70E740481C1C}">
                <a14:useLocalDpi xmlns:a14="http://schemas.microsoft.com/office/drawing/2010/main" val="0"/>
              </a:ext>
            </a:extLst>
          </a:blip>
          <a:srcRect l="1988" t="43637" r="2429" b="1616"/>
          <a:stretch>
            <a:fillRect/>
          </a:stretch>
        </p:blipFill>
        <p:spPr bwMode="auto">
          <a:xfrm>
            <a:off x="203200" y="994206"/>
            <a:ext cx="7775862" cy="4869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1888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Contrast Resolution</a:t>
            </a:r>
          </a:p>
        </p:txBody>
      </p:sp>
      <p:pic>
        <p:nvPicPr>
          <p:cNvPr id="4098" name="Picture 2" descr="http://www.toshibamedicalsystems.com/products/ct/img/first-img-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90" y="990600"/>
            <a:ext cx="8251231" cy="5203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060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Metal Artifacts</a:t>
            </a:r>
          </a:p>
        </p:txBody>
      </p:sp>
      <p:pic>
        <p:nvPicPr>
          <p:cNvPr id="4" name="Picture 3"/>
          <p:cNvPicPr>
            <a:picLocks noChangeAspect="1"/>
          </p:cNvPicPr>
          <p:nvPr/>
        </p:nvPicPr>
        <p:blipFill>
          <a:blip r:embed="rId3"/>
          <a:stretch>
            <a:fillRect/>
          </a:stretch>
        </p:blipFill>
        <p:spPr>
          <a:xfrm>
            <a:off x="728904" y="990600"/>
            <a:ext cx="5557759" cy="5623661"/>
          </a:xfrm>
          <a:prstGeom prst="rect">
            <a:avLst/>
          </a:prstGeom>
        </p:spPr>
      </p:pic>
    </p:spTree>
    <p:extLst>
      <p:ext uri="{BB962C8B-B14F-4D97-AF65-F5344CB8AC3E}">
        <p14:creationId xmlns:p14="http://schemas.microsoft.com/office/powerpoint/2010/main" val="2337683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5" name="TextBox 4"/>
          <p:cNvSpPr txBox="1"/>
          <p:nvPr/>
        </p:nvSpPr>
        <p:spPr>
          <a:xfrm>
            <a:off x="2472733" y="1186005"/>
            <a:ext cx="7863435" cy="5262979"/>
          </a:xfrm>
          <a:prstGeom prst="rect">
            <a:avLst/>
          </a:prstGeom>
          <a:noFill/>
        </p:spPr>
        <p:txBody>
          <a:bodyPr wrap="none" rtlCol="0">
            <a:spAutoFit/>
          </a:bodyPr>
          <a:lstStyle/>
          <a:p>
            <a:pPr marL="342900" indent="-342900">
              <a:buFont typeface="Arial" panose="020B0604020202020204" pitchFamily="34" charset="0"/>
              <a:buChar char="•"/>
            </a:pPr>
            <a:r>
              <a:rPr lang="en-US" b="1" dirty="0"/>
              <a:t>General Measures</a:t>
            </a:r>
          </a:p>
          <a:p>
            <a:r>
              <a:rPr lang="en-US" b="1" dirty="0"/>
              <a:t>	</a:t>
            </a:r>
            <a:r>
              <a:rPr lang="en-US" dirty="0"/>
              <a:t>MSE</a:t>
            </a:r>
          </a:p>
          <a:p>
            <a:r>
              <a:rPr lang="en-US" dirty="0"/>
              <a:t>	KL Distance</a:t>
            </a:r>
          </a:p>
          <a:p>
            <a:r>
              <a:rPr lang="en-US" dirty="0"/>
              <a:t>	SSIM</a:t>
            </a:r>
          </a:p>
          <a:p>
            <a:pPr marL="342900" indent="-342900">
              <a:buFont typeface="Arial" panose="020B0604020202020204" pitchFamily="34" charset="0"/>
              <a:buChar char="•"/>
            </a:pPr>
            <a:r>
              <a:rPr lang="en-US" b="1" dirty="0"/>
              <a:t>System Specific</a:t>
            </a:r>
          </a:p>
          <a:p>
            <a:r>
              <a:rPr lang="en-US" b="1" dirty="0"/>
              <a:t>	</a:t>
            </a:r>
            <a:r>
              <a:rPr lang="en-US" dirty="0"/>
              <a:t>Noise, SNR &amp; CNR</a:t>
            </a:r>
          </a:p>
          <a:p>
            <a:r>
              <a:rPr lang="en-US" dirty="0"/>
              <a:t>	Resolution (Spatial, Contrast, Temporal, Spectral)</a:t>
            </a:r>
          </a:p>
          <a:p>
            <a:r>
              <a:rPr lang="en-US" dirty="0"/>
              <a:t>	Artifacts</a:t>
            </a:r>
          </a:p>
          <a:p>
            <a:pPr marL="342900" indent="-342900">
              <a:buFont typeface="Arial" panose="020B0604020202020204" pitchFamily="34" charset="0"/>
              <a:buChar char="•"/>
            </a:pPr>
            <a:r>
              <a:rPr lang="en-US" b="1" dirty="0">
                <a:solidFill>
                  <a:srgbClr val="FF0000"/>
                </a:solidFill>
              </a:rPr>
              <a:t>Task Specific</a:t>
            </a:r>
          </a:p>
          <a:p>
            <a:r>
              <a:rPr lang="en-US" b="1" dirty="0">
                <a:solidFill>
                  <a:srgbClr val="FF0000"/>
                </a:solidFill>
              </a:rPr>
              <a:t>	</a:t>
            </a:r>
            <a:r>
              <a:rPr lang="en-US" dirty="0">
                <a:solidFill>
                  <a:srgbClr val="FF0000"/>
                </a:solidFill>
              </a:rPr>
              <a:t>Sensitivity &amp; Specificity</a:t>
            </a:r>
          </a:p>
          <a:p>
            <a:pPr lvl="1"/>
            <a:r>
              <a:rPr lang="en-US" dirty="0">
                <a:solidFill>
                  <a:srgbClr val="FF0000"/>
                </a:solidFill>
              </a:rPr>
              <a:t>	ROC &amp; AUC</a:t>
            </a:r>
          </a:p>
          <a:p>
            <a:r>
              <a:rPr lang="en-US" dirty="0">
                <a:solidFill>
                  <a:srgbClr val="FF0000"/>
                </a:solidFill>
              </a:rPr>
              <a:t>	Human Observer</a:t>
            </a:r>
          </a:p>
          <a:p>
            <a:r>
              <a:rPr lang="en-US" dirty="0">
                <a:solidFill>
                  <a:srgbClr val="FF0000"/>
                </a:solidFill>
              </a:rPr>
              <a:t>	</a:t>
            </a:r>
            <a:r>
              <a:rPr lang="en-US" dirty="0" err="1">
                <a:solidFill>
                  <a:srgbClr val="FF0000"/>
                </a:solidFill>
              </a:rPr>
              <a:t>Hotelling</a:t>
            </a:r>
            <a:r>
              <a:rPr lang="en-US" dirty="0">
                <a:solidFill>
                  <a:srgbClr val="FF0000"/>
                </a:solidFill>
              </a:rPr>
              <a:t> Observer</a:t>
            </a:r>
          </a:p>
          <a:p>
            <a:r>
              <a:rPr lang="en-US" dirty="0">
                <a:solidFill>
                  <a:srgbClr val="FF0000"/>
                </a:solidFill>
              </a:rPr>
              <a:t>	Neural Network/Radiomics</a:t>
            </a:r>
          </a:p>
        </p:txBody>
      </p:sp>
    </p:spTree>
    <p:extLst>
      <p:ext uri="{BB962C8B-B14F-4D97-AF65-F5344CB8AC3E}">
        <p14:creationId xmlns:p14="http://schemas.microsoft.com/office/powerpoint/2010/main" val="2507888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Need for Task-specific Measures</a:t>
            </a:r>
          </a:p>
        </p:txBody>
      </p:sp>
      <p:pic>
        <p:nvPicPr>
          <p:cNvPr id="50178" name="Picture 2" descr="http://theyarerising.com/wp-content/diagnostic-radiology-dz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80" y="990600"/>
            <a:ext cx="7188886"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1024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p:txBody>
          <a:bodyPr/>
          <a:lstStyle/>
          <a:p>
            <a:r>
              <a:rPr lang="en-GB" altLang="en-US"/>
              <a:t>Four Cases (Two Error Types)</a:t>
            </a:r>
            <a:endParaRPr lang="en-GB" altLang="en-US" dirty="0"/>
          </a:p>
        </p:txBody>
      </p:sp>
      <p:sp>
        <p:nvSpPr>
          <p:cNvPr id="1027" name="Rectangle 3"/>
          <p:cNvSpPr>
            <a:spLocks noGrp="1" noChangeArrowheads="1"/>
          </p:cNvSpPr>
          <p:nvPr>
            <p:ph type="body" idx="1"/>
          </p:nvPr>
        </p:nvSpPr>
        <p:spPr>
          <a:xfrm>
            <a:off x="4647356" y="1999787"/>
            <a:ext cx="3727174" cy="612913"/>
          </a:xfrm>
        </p:spPr>
        <p:txBody>
          <a:bodyPr/>
          <a:lstStyle/>
          <a:p>
            <a:pPr>
              <a:buFont typeface="Wingdings" panose="05000000000000000000" pitchFamily="2" charset="2"/>
              <a:buNone/>
            </a:pPr>
            <a:r>
              <a:rPr lang="en-GB" altLang="en-US" sz="2400" dirty="0"/>
              <a:t>      Edge              Not</a:t>
            </a:r>
          </a:p>
          <a:p>
            <a:pPr>
              <a:buFont typeface="Wingdings" panose="05000000000000000000" pitchFamily="2" charset="2"/>
              <a:buNone/>
            </a:pPr>
            <a:endParaRPr lang="en-GB" altLang="en-US" sz="2400" dirty="0"/>
          </a:p>
          <a:p>
            <a:pPr>
              <a:buFont typeface="Wingdings" panose="05000000000000000000" pitchFamily="2" charset="2"/>
              <a:buNone/>
            </a:pPr>
            <a:endParaRPr lang="en-GB" altLang="en-US" sz="2400" dirty="0"/>
          </a:p>
          <a:p>
            <a:pPr>
              <a:buFont typeface="Wingdings" panose="05000000000000000000" pitchFamily="2" charset="2"/>
              <a:buNone/>
            </a:pPr>
            <a:endParaRPr lang="en-GB" altLang="en-US" sz="2400" dirty="0"/>
          </a:p>
        </p:txBody>
      </p:sp>
      <p:graphicFrame>
        <p:nvGraphicFramePr>
          <p:cNvPr id="1061" name="Group 37"/>
          <p:cNvGraphicFramePr>
            <a:graphicFrameLocks noGrp="1"/>
          </p:cNvGraphicFramePr>
          <p:nvPr>
            <p:extLst>
              <p:ext uri="{D42A27DB-BD31-4B8C-83A1-F6EECF244321}">
                <p14:modId xmlns:p14="http://schemas.microsoft.com/office/powerpoint/2010/main" val="1200626840"/>
              </p:ext>
            </p:extLst>
          </p:nvPr>
        </p:nvGraphicFramePr>
        <p:xfrm>
          <a:off x="4653984" y="2536499"/>
          <a:ext cx="3720546" cy="2616200"/>
        </p:xfrm>
        <a:graphic>
          <a:graphicData uri="http://schemas.openxmlformats.org/drawingml/2006/table">
            <a:tbl>
              <a:tblPr/>
              <a:tblGrid>
                <a:gridCol w="1860273">
                  <a:extLst>
                    <a:ext uri="{9D8B030D-6E8A-4147-A177-3AD203B41FA5}">
                      <a16:colId xmlns:a16="http://schemas.microsoft.com/office/drawing/2014/main" val="2075233395"/>
                    </a:ext>
                  </a:extLst>
                </a:gridCol>
                <a:gridCol w="1860273">
                  <a:extLst>
                    <a:ext uri="{9D8B030D-6E8A-4147-A177-3AD203B41FA5}">
                      <a16:colId xmlns:a16="http://schemas.microsoft.com/office/drawing/2014/main" val="1184205662"/>
                    </a:ext>
                  </a:extLst>
                </a:gridCol>
              </a:tblGrid>
              <a:tr h="1308100">
                <a:tc>
                  <a:txBody>
                    <a:bodyPr/>
                    <a:lstStyle>
                      <a:lvl1pPr>
                        <a:spcBef>
                          <a:spcPct val="20000"/>
                        </a:spcBef>
                        <a:buClr>
                          <a:schemeClr val="accent1"/>
                        </a:buClr>
                        <a:buSzPct val="80000"/>
                        <a:buFont typeface="Wingdings" panose="05000000000000000000" pitchFamily="2" charset="2"/>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GB" altLang="en-US" sz="2400" b="1" i="0" u="none" strike="noStrike" cap="none" normalizeH="0" baseline="0" dirty="0">
                          <a:ln>
                            <a:noFill/>
                          </a:ln>
                          <a:solidFill>
                            <a:srgbClr val="FF0000"/>
                          </a:solidFill>
                          <a:effectLst/>
                          <a:latin typeface="Arial" panose="020B0604020202020204" pitchFamily="34" charset="0"/>
                        </a:rPr>
                        <a:t>True</a:t>
                      </a: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GB" altLang="en-US" sz="2400" b="1" i="0" u="none" strike="noStrike" cap="none" normalizeH="0" baseline="0" dirty="0">
                          <a:ln>
                            <a:noFill/>
                          </a:ln>
                          <a:solidFill>
                            <a:srgbClr val="FF0000"/>
                          </a:solidFill>
                          <a:effectLst/>
                          <a:latin typeface="Arial" panose="020B0604020202020204" pitchFamily="34" charset="0"/>
                        </a:rPr>
                        <a:t>Positive</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GB" altLang="en-US" sz="2400" b="1" i="0" u="none" strike="noStrike" cap="none" normalizeH="0" baseline="0" dirty="0">
                          <a:ln>
                            <a:noFill/>
                          </a:ln>
                          <a:solidFill>
                            <a:srgbClr val="009900"/>
                          </a:solidFill>
                          <a:effectLst/>
                          <a:latin typeface="Arial" panose="020B0604020202020204" pitchFamily="34" charset="0"/>
                        </a:rPr>
                        <a:t>False </a:t>
                      </a: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GB" altLang="en-US" sz="2400" b="1" i="0" u="none" strike="noStrike" cap="none" normalizeH="0" baseline="0" dirty="0">
                          <a:ln>
                            <a:noFill/>
                          </a:ln>
                          <a:solidFill>
                            <a:srgbClr val="009900"/>
                          </a:solidFill>
                          <a:effectLst/>
                          <a:latin typeface="Arial" panose="020B0604020202020204" pitchFamily="34" charset="0"/>
                        </a:rPr>
                        <a:t>Negative</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3512555"/>
                  </a:ext>
                </a:extLst>
              </a:tr>
              <a:tr h="1308100">
                <a:tc>
                  <a:txBody>
                    <a:bodyPr/>
                    <a:lstStyle>
                      <a:lvl1pPr>
                        <a:spcBef>
                          <a:spcPct val="20000"/>
                        </a:spcBef>
                        <a:buClr>
                          <a:schemeClr val="accent1"/>
                        </a:buClr>
                        <a:buSzPct val="80000"/>
                        <a:buFont typeface="Wingdings" panose="05000000000000000000" pitchFamily="2" charset="2"/>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GB" altLang="en-US" sz="2400" b="1" i="0" u="none" strike="noStrike" cap="none" normalizeH="0" baseline="0" dirty="0">
                          <a:ln>
                            <a:noFill/>
                          </a:ln>
                          <a:solidFill>
                            <a:srgbClr val="009900"/>
                          </a:solidFill>
                          <a:effectLst/>
                          <a:latin typeface="Arial" panose="020B0604020202020204" pitchFamily="34" charset="0"/>
                        </a:rPr>
                        <a:t>False</a:t>
                      </a: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GB" altLang="en-US" sz="2400" b="1" i="0" u="none" strike="noStrike" cap="none" normalizeH="0" baseline="0" dirty="0">
                          <a:ln>
                            <a:noFill/>
                          </a:ln>
                          <a:solidFill>
                            <a:srgbClr val="009900"/>
                          </a:solidFill>
                          <a:effectLst/>
                          <a:latin typeface="Arial" panose="020B0604020202020204" pitchFamily="34" charset="0"/>
                        </a:rPr>
                        <a:t>Positive</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accent1"/>
                        </a:buClr>
                        <a:buSzPct val="80000"/>
                        <a:buFont typeface="Wingdings" panose="05000000000000000000" pitchFamily="2" charset="2"/>
                        <a:defRPr sz="2800">
                          <a:solidFill>
                            <a:schemeClr val="tx1"/>
                          </a:solidFill>
                          <a:latin typeface="Arial" panose="020B0604020202020204" pitchFamily="34" charset="0"/>
                        </a:defRPr>
                      </a:lvl1pPr>
                      <a:lvl2pPr>
                        <a:spcBef>
                          <a:spcPct val="20000"/>
                        </a:spcBef>
                        <a:defRPr sz="2400">
                          <a:solidFill>
                            <a:schemeClr val="tx1"/>
                          </a:solidFill>
                          <a:latin typeface="Arial" panose="020B0604020202020204" pitchFamily="34" charset="0"/>
                        </a:defRPr>
                      </a:lvl2pPr>
                      <a:lvl3pPr>
                        <a:spcBef>
                          <a:spcPct val="20000"/>
                        </a:spcBef>
                        <a:defRPr sz="2000">
                          <a:solidFill>
                            <a:schemeClr val="tx1"/>
                          </a:solidFill>
                          <a:latin typeface="Arial" panose="020B0604020202020204" pitchFamily="34" charset="0"/>
                        </a:defRPr>
                      </a:lvl3pPr>
                      <a:lvl4pPr>
                        <a:spcBef>
                          <a:spcPct val="20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GB" altLang="en-US" sz="2400" b="1" i="0" u="none" strike="noStrike" cap="none" normalizeH="0" baseline="0" dirty="0">
                          <a:ln>
                            <a:noFill/>
                          </a:ln>
                          <a:solidFill>
                            <a:srgbClr val="FF0000"/>
                          </a:solidFill>
                          <a:effectLst/>
                          <a:latin typeface="Arial" panose="020B0604020202020204" pitchFamily="34" charset="0"/>
                        </a:rPr>
                        <a:t>True</a:t>
                      </a:r>
                    </a:p>
                    <a:p>
                      <a:pPr marL="0" marR="0" lvl="0" indent="0" algn="ctr" defTabSz="914400" rtl="0" eaLnBrk="1" fontAlgn="base" latinLnBrk="0" hangingPunct="1">
                        <a:lnSpc>
                          <a:spcPct val="100000"/>
                        </a:lnSpc>
                        <a:spcBef>
                          <a:spcPct val="20000"/>
                        </a:spcBef>
                        <a:spcAft>
                          <a:spcPct val="0"/>
                        </a:spcAft>
                        <a:buClr>
                          <a:schemeClr val="accent1"/>
                        </a:buClr>
                        <a:buSzPct val="80000"/>
                        <a:buFont typeface="Wingdings" panose="05000000000000000000" pitchFamily="2" charset="2"/>
                        <a:buNone/>
                        <a:tabLst/>
                      </a:pPr>
                      <a:r>
                        <a:rPr kumimoji="0" lang="en-GB" altLang="en-US" sz="2400" b="1" i="0" u="none" strike="noStrike" cap="none" normalizeH="0" baseline="0" dirty="0">
                          <a:ln>
                            <a:noFill/>
                          </a:ln>
                          <a:solidFill>
                            <a:srgbClr val="FF0000"/>
                          </a:solidFill>
                          <a:effectLst/>
                          <a:latin typeface="Arial" panose="020B0604020202020204" pitchFamily="34" charset="0"/>
                        </a:rPr>
                        <a:t>Negative</a:t>
                      </a:r>
                    </a:p>
                  </a:txBody>
                  <a:tcPr anchor="ctr" horzOverflow="overflow">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05846758"/>
                  </a:ext>
                </a:extLst>
              </a:tr>
            </a:tbl>
          </a:graphicData>
        </a:graphic>
      </p:graphicFrame>
      <p:sp>
        <p:nvSpPr>
          <p:cNvPr id="1060" name="Text Box 36"/>
          <p:cNvSpPr txBox="1">
            <a:spLocks noChangeArrowheads="1"/>
          </p:cNvSpPr>
          <p:nvPr/>
        </p:nvSpPr>
        <p:spPr bwMode="auto">
          <a:xfrm rot="10800000">
            <a:off x="4090044" y="2536499"/>
            <a:ext cx="553998"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p>
            <a:pPr>
              <a:spcBef>
                <a:spcPct val="50000"/>
              </a:spcBef>
            </a:pPr>
            <a:r>
              <a:rPr lang="en-GB" altLang="en-US" b="1" dirty="0">
                <a:latin typeface="+mn-lt"/>
              </a:rPr>
              <a:t>    Not        Edge</a:t>
            </a:r>
          </a:p>
        </p:txBody>
      </p:sp>
      <p:pic>
        <p:nvPicPr>
          <p:cNvPr id="30722" name="Picture 2" descr="Image result for edge detec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3471" y="1999787"/>
            <a:ext cx="3471392" cy="3210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2622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GB" altLang="en-US" dirty="0"/>
              <a:t>S</a:t>
            </a:r>
            <a:r>
              <a:rPr lang="en-GB" altLang="en-US" dirty="0">
                <a:solidFill>
                  <a:srgbClr val="FF0000"/>
                </a:solidFill>
              </a:rPr>
              <a:t>e</a:t>
            </a:r>
            <a:r>
              <a:rPr lang="en-GB" altLang="en-US" dirty="0"/>
              <a:t>nsitivity &amp; S</a:t>
            </a:r>
            <a:r>
              <a:rPr lang="en-GB" altLang="en-US" dirty="0">
                <a:solidFill>
                  <a:srgbClr val="0000FF"/>
                </a:solidFill>
              </a:rPr>
              <a:t>p</a:t>
            </a:r>
            <a:r>
              <a:rPr lang="en-GB" altLang="en-US" dirty="0"/>
              <a:t>ecificity</a:t>
            </a:r>
          </a:p>
        </p:txBody>
      </p:sp>
      <p:sp>
        <p:nvSpPr>
          <p:cNvPr id="11269" name="Text Box 5"/>
          <p:cNvSpPr txBox="1">
            <a:spLocks noChangeArrowheads="1"/>
          </p:cNvSpPr>
          <p:nvPr/>
        </p:nvSpPr>
        <p:spPr bwMode="auto">
          <a:xfrm>
            <a:off x="343828" y="2269089"/>
            <a:ext cx="37337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GB" altLang="en-US" b="1" dirty="0">
                <a:solidFill>
                  <a:srgbClr val="FF0000"/>
                </a:solidFill>
                <a:latin typeface="Arial" panose="020B0604020202020204" pitchFamily="34" charset="0"/>
              </a:rPr>
              <a:t>Sensitivity=TP/(TP+FN)</a:t>
            </a:r>
            <a:r>
              <a:rPr lang="en-GB" altLang="en-US" dirty="0">
                <a:latin typeface="Arial" panose="020B0604020202020204" pitchFamily="34" charset="0"/>
              </a:rPr>
              <a:t> </a:t>
            </a:r>
            <a:endParaRPr lang="en-US" altLang="en-US" dirty="0">
              <a:latin typeface="Arial" panose="020B0604020202020204" pitchFamily="34" charset="0"/>
            </a:endParaRPr>
          </a:p>
        </p:txBody>
      </p:sp>
      <p:sp>
        <p:nvSpPr>
          <p:cNvPr id="11273" name="Text Box 9"/>
          <p:cNvSpPr txBox="1">
            <a:spLocks noChangeArrowheads="1"/>
          </p:cNvSpPr>
          <p:nvPr/>
        </p:nvSpPr>
        <p:spPr bwMode="auto">
          <a:xfrm>
            <a:off x="343828" y="4555086"/>
            <a:ext cx="39292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GB" altLang="en-US" b="1" dirty="0">
                <a:solidFill>
                  <a:srgbClr val="0000FF"/>
                </a:solidFill>
                <a:latin typeface="Arial" panose="020B0604020202020204" pitchFamily="34" charset="0"/>
              </a:rPr>
              <a:t>Specificity</a:t>
            </a:r>
            <a:r>
              <a:rPr lang="en-GB" altLang="en-US" b="1" dirty="0">
                <a:latin typeface="Arial" panose="020B0604020202020204" pitchFamily="34" charset="0"/>
              </a:rPr>
              <a:t> </a:t>
            </a:r>
            <a:r>
              <a:rPr lang="en-GB" altLang="en-US" b="1" dirty="0">
                <a:solidFill>
                  <a:srgbClr val="0000FF"/>
                </a:solidFill>
                <a:latin typeface="Arial" panose="020B0604020202020204" pitchFamily="34" charset="0"/>
              </a:rPr>
              <a:t>=TN/(TN+FP) </a:t>
            </a:r>
            <a:endParaRPr lang="en-US" altLang="en-US" b="1" dirty="0">
              <a:solidFill>
                <a:srgbClr val="0000FF"/>
              </a:solidFill>
              <a:latin typeface="Arial" panose="020B0604020202020204" pitchFamily="34" charset="0"/>
            </a:endParaRPr>
          </a:p>
        </p:txBody>
      </p:sp>
      <p:sp>
        <p:nvSpPr>
          <p:cNvPr id="11277" name="Text Box 13"/>
          <p:cNvSpPr txBox="1">
            <a:spLocks noChangeArrowheads="1"/>
          </p:cNvSpPr>
          <p:nvPr/>
        </p:nvSpPr>
        <p:spPr bwMode="auto">
          <a:xfrm>
            <a:off x="4041182" y="1715092"/>
            <a:ext cx="4648200"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dirty="0">
                <a:latin typeface="Arial" panose="020B0604020202020204" pitchFamily="34" charset="0"/>
              </a:rPr>
              <a:t>Likelihood of </a:t>
            </a:r>
            <a:r>
              <a:rPr lang="en-GB" altLang="en-US" dirty="0">
                <a:solidFill>
                  <a:srgbClr val="FF0000"/>
                </a:solidFill>
                <a:latin typeface="Arial" panose="020B0604020202020204" pitchFamily="34" charset="0"/>
              </a:rPr>
              <a:t>a positive case</a:t>
            </a:r>
          </a:p>
          <a:p>
            <a:pPr>
              <a:spcBef>
                <a:spcPct val="50000"/>
              </a:spcBef>
            </a:pPr>
            <a:r>
              <a:rPr lang="en-GB" altLang="en-US" dirty="0">
                <a:latin typeface="Arial" panose="020B0604020202020204" pitchFamily="34" charset="0"/>
              </a:rPr>
              <a:t>Or % of edges we find</a:t>
            </a:r>
          </a:p>
          <a:p>
            <a:pPr>
              <a:spcBef>
                <a:spcPct val="50000"/>
              </a:spcBef>
            </a:pPr>
            <a:r>
              <a:rPr lang="en-GB" altLang="en-US" dirty="0">
                <a:latin typeface="Arial" panose="020B0604020202020204" pitchFamily="34" charset="0"/>
              </a:rPr>
              <a:t>How sure we say Y</a:t>
            </a:r>
            <a:r>
              <a:rPr lang="en-GB" altLang="en-US" sz="3600" dirty="0">
                <a:solidFill>
                  <a:srgbClr val="FF0000"/>
                </a:solidFill>
                <a:latin typeface="Arial" panose="020B0604020202020204" pitchFamily="34" charset="0"/>
              </a:rPr>
              <a:t>E</a:t>
            </a:r>
            <a:r>
              <a:rPr lang="en-GB" altLang="en-US" dirty="0">
                <a:latin typeface="Arial" panose="020B0604020202020204" pitchFamily="34" charset="0"/>
              </a:rPr>
              <a:t>S</a:t>
            </a:r>
            <a:endParaRPr lang="en-US" altLang="en-US" dirty="0">
              <a:latin typeface="Arial" panose="020B0604020202020204" pitchFamily="34" charset="0"/>
            </a:endParaRPr>
          </a:p>
        </p:txBody>
      </p:sp>
      <p:sp>
        <p:nvSpPr>
          <p:cNvPr id="11278" name="Rectangle 14"/>
          <p:cNvSpPr>
            <a:spLocks noChangeArrowheads="1"/>
          </p:cNvSpPr>
          <p:nvPr/>
        </p:nvSpPr>
        <p:spPr bwMode="auto">
          <a:xfrm>
            <a:off x="4117382" y="4001089"/>
            <a:ext cx="4572000"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GB" altLang="en-US" dirty="0">
                <a:latin typeface="Arial" panose="020B0604020202020204" pitchFamily="34" charset="0"/>
              </a:rPr>
              <a:t>Likelihood of </a:t>
            </a:r>
            <a:r>
              <a:rPr lang="en-GB" altLang="en-US" dirty="0">
                <a:solidFill>
                  <a:srgbClr val="0000FF"/>
                </a:solidFill>
                <a:latin typeface="Arial" panose="020B0604020202020204" pitchFamily="34" charset="0"/>
              </a:rPr>
              <a:t>a negative case</a:t>
            </a:r>
          </a:p>
          <a:p>
            <a:pPr>
              <a:spcBef>
                <a:spcPct val="50000"/>
              </a:spcBef>
            </a:pPr>
            <a:r>
              <a:rPr lang="en-GB" altLang="en-US" dirty="0">
                <a:latin typeface="Arial" panose="020B0604020202020204" pitchFamily="34" charset="0"/>
              </a:rPr>
              <a:t>Or % of non-edges we find</a:t>
            </a:r>
          </a:p>
          <a:p>
            <a:pPr>
              <a:spcBef>
                <a:spcPct val="50000"/>
              </a:spcBef>
            </a:pPr>
            <a:r>
              <a:rPr lang="en-GB" altLang="en-US" dirty="0">
                <a:latin typeface="Arial" panose="020B0604020202020204" pitchFamily="34" charset="0"/>
              </a:rPr>
              <a:t>How sure we say NO</a:t>
            </a:r>
            <a:r>
              <a:rPr lang="en-GB" altLang="en-US" sz="3600" dirty="0">
                <a:solidFill>
                  <a:srgbClr val="0000FF"/>
                </a:solidFill>
                <a:latin typeface="Arial" panose="020B0604020202020204" pitchFamily="34" charset="0"/>
              </a:rPr>
              <a:t>P</a:t>
            </a:r>
            <a:r>
              <a:rPr lang="en-GB" altLang="en-US" dirty="0">
                <a:latin typeface="Arial" panose="020B0604020202020204" pitchFamily="34" charset="0"/>
              </a:rPr>
              <a:t>E</a:t>
            </a:r>
            <a:endParaRPr lang="en-US" altLang="en-US" dirty="0">
              <a:latin typeface="Arial" panose="020B0604020202020204" pitchFamily="34" charset="0"/>
            </a:endParaRPr>
          </a:p>
        </p:txBody>
      </p:sp>
      <p:pic>
        <p:nvPicPr>
          <p:cNvPr id="7" name="Picture 12" descr="http://www.magic-emoji.com/emoji/images/83_emoji_iphone_black_diamond_su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866494" y="2418385"/>
            <a:ext cx="2394753" cy="2394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186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PPV &amp; NPV</a:t>
            </a:r>
          </a:p>
        </p:txBody>
      </p:sp>
      <p:pic>
        <p:nvPicPr>
          <p:cNvPr id="5" name="Picture 4"/>
          <p:cNvPicPr>
            <a:picLocks noChangeAspect="1"/>
          </p:cNvPicPr>
          <p:nvPr/>
        </p:nvPicPr>
        <p:blipFill>
          <a:blip r:embed="rId3"/>
          <a:stretch>
            <a:fillRect/>
          </a:stretch>
        </p:blipFill>
        <p:spPr>
          <a:xfrm>
            <a:off x="203200" y="1160658"/>
            <a:ext cx="8855888" cy="4195723"/>
          </a:xfrm>
          <a:prstGeom prst="rect">
            <a:avLst/>
          </a:prstGeom>
        </p:spPr>
      </p:pic>
    </p:spTree>
    <p:extLst>
      <p:ext uri="{BB962C8B-B14F-4D97-AF65-F5344CB8AC3E}">
        <p14:creationId xmlns:p14="http://schemas.microsoft.com/office/powerpoint/2010/main" val="4088803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3" name="Picture 2"/>
          <p:cNvPicPr>
            <a:picLocks noChangeAspect="1"/>
          </p:cNvPicPr>
          <p:nvPr/>
        </p:nvPicPr>
        <p:blipFill>
          <a:blip r:embed="rId3"/>
          <a:stretch>
            <a:fillRect/>
          </a:stretch>
        </p:blipFill>
        <p:spPr>
          <a:xfrm>
            <a:off x="0" y="990600"/>
            <a:ext cx="8635475" cy="5171839"/>
          </a:xfrm>
          <a:prstGeom prst="rect">
            <a:avLst/>
          </a:prstGeom>
        </p:spPr>
      </p:pic>
    </p:spTree>
    <p:extLst>
      <p:ext uri="{BB962C8B-B14F-4D97-AF65-F5344CB8AC3E}">
        <p14:creationId xmlns:p14="http://schemas.microsoft.com/office/powerpoint/2010/main" val="371387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5" name="TextBox 4"/>
          <p:cNvSpPr txBox="1"/>
          <p:nvPr/>
        </p:nvSpPr>
        <p:spPr>
          <a:xfrm>
            <a:off x="2472733" y="1186005"/>
            <a:ext cx="7863435" cy="5262979"/>
          </a:xfrm>
          <a:prstGeom prst="rect">
            <a:avLst/>
          </a:prstGeom>
          <a:noFill/>
        </p:spPr>
        <p:txBody>
          <a:bodyPr wrap="none" rtlCol="0">
            <a:spAutoFit/>
          </a:bodyPr>
          <a:lstStyle/>
          <a:p>
            <a:pPr marL="342900" indent="-342900">
              <a:buFont typeface="Arial" panose="020B0604020202020204" pitchFamily="34" charset="0"/>
              <a:buChar char="•"/>
            </a:pPr>
            <a:r>
              <a:rPr lang="en-US" b="1" dirty="0">
                <a:solidFill>
                  <a:srgbClr val="FF0000"/>
                </a:solidFill>
              </a:rPr>
              <a:t>General Measures</a:t>
            </a:r>
          </a:p>
          <a:p>
            <a:r>
              <a:rPr lang="en-US" b="1" dirty="0">
                <a:solidFill>
                  <a:srgbClr val="FF0000"/>
                </a:solidFill>
              </a:rPr>
              <a:t>	</a:t>
            </a:r>
            <a:r>
              <a:rPr lang="en-US" dirty="0">
                <a:solidFill>
                  <a:srgbClr val="FF0000"/>
                </a:solidFill>
              </a:rPr>
              <a:t>MSE</a:t>
            </a:r>
          </a:p>
          <a:p>
            <a:r>
              <a:rPr lang="en-US" dirty="0">
                <a:solidFill>
                  <a:srgbClr val="FF0000"/>
                </a:solidFill>
              </a:rPr>
              <a:t>	KL Distance</a:t>
            </a:r>
          </a:p>
          <a:p>
            <a:r>
              <a:rPr lang="en-US" dirty="0">
                <a:solidFill>
                  <a:srgbClr val="FF0000"/>
                </a:solidFill>
              </a:rPr>
              <a:t>	SSIM</a:t>
            </a:r>
          </a:p>
          <a:p>
            <a:pPr marL="342900" indent="-342900">
              <a:buFont typeface="Arial" panose="020B0604020202020204" pitchFamily="34" charset="0"/>
              <a:buChar char="•"/>
            </a:pPr>
            <a:r>
              <a:rPr lang="en-US" b="1" dirty="0"/>
              <a:t>System Specific</a:t>
            </a:r>
          </a:p>
          <a:p>
            <a:r>
              <a:rPr lang="en-US" b="1" dirty="0"/>
              <a:t>	</a:t>
            </a:r>
            <a:r>
              <a:rPr lang="en-US" dirty="0"/>
              <a:t>Noise, SNR &amp; CNR</a:t>
            </a:r>
          </a:p>
          <a:p>
            <a:r>
              <a:rPr lang="en-US" dirty="0"/>
              <a:t>	Resolution (Spatial, Contrast, Temporal, Spectral)</a:t>
            </a:r>
          </a:p>
          <a:p>
            <a:r>
              <a:rPr lang="en-US" dirty="0"/>
              <a:t>	Artifacts</a:t>
            </a:r>
          </a:p>
          <a:p>
            <a:pPr marL="342900" indent="-342900">
              <a:buFont typeface="Arial" panose="020B0604020202020204" pitchFamily="34" charset="0"/>
              <a:buChar char="•"/>
            </a:pPr>
            <a:r>
              <a:rPr lang="en-US" b="1" dirty="0"/>
              <a:t>Task Specific</a:t>
            </a:r>
          </a:p>
          <a:p>
            <a:r>
              <a:rPr lang="en-US" b="1" dirty="0"/>
              <a:t>	</a:t>
            </a:r>
            <a:r>
              <a:rPr lang="en-US" dirty="0"/>
              <a:t>Sensitivity &amp; Specificity</a:t>
            </a:r>
          </a:p>
          <a:p>
            <a:pPr lvl="1"/>
            <a:r>
              <a:rPr lang="en-US" dirty="0"/>
              <a:t>	ROC &amp; AUC</a:t>
            </a:r>
          </a:p>
          <a:p>
            <a:r>
              <a:rPr lang="en-US" dirty="0"/>
              <a:t>	Human Observer</a:t>
            </a:r>
          </a:p>
          <a:p>
            <a:r>
              <a:rPr lang="en-US" dirty="0"/>
              <a:t>	</a:t>
            </a:r>
            <a:r>
              <a:rPr lang="en-US" dirty="0" err="1"/>
              <a:t>Hotelling</a:t>
            </a:r>
            <a:r>
              <a:rPr lang="en-US" dirty="0"/>
              <a:t> Observer</a:t>
            </a:r>
          </a:p>
          <a:p>
            <a:r>
              <a:rPr lang="en-US" dirty="0"/>
              <a:t>	Neural Network/Radiomics</a:t>
            </a:r>
          </a:p>
        </p:txBody>
      </p:sp>
    </p:spTree>
    <p:extLst>
      <p:ext uri="{BB962C8B-B14F-4D97-AF65-F5344CB8AC3E}">
        <p14:creationId xmlns:p14="http://schemas.microsoft.com/office/powerpoint/2010/main" val="3004185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860268" y="1845366"/>
            <a:ext cx="3225365" cy="3167268"/>
          </a:xfrm>
          <a:prstGeom prst="rect">
            <a:avLst/>
          </a:prstGeom>
          <a:solidFill>
            <a:srgbClr val="FFC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15362" name="Rectangle 2"/>
          <p:cNvSpPr>
            <a:spLocks noGrp="1" noChangeArrowheads="1"/>
          </p:cNvSpPr>
          <p:nvPr>
            <p:ph type="title"/>
          </p:nvPr>
        </p:nvSpPr>
        <p:spPr/>
        <p:txBody>
          <a:bodyPr/>
          <a:lstStyle/>
          <a:p>
            <a:r>
              <a:rPr lang="en-GB" altLang="en-US" dirty="0"/>
              <a:t>Receiver Operating Characteristic</a:t>
            </a:r>
          </a:p>
        </p:txBody>
      </p:sp>
      <p:sp>
        <p:nvSpPr>
          <p:cNvPr id="15368" name="Text Box 8"/>
          <p:cNvSpPr txBox="1">
            <a:spLocks noChangeArrowheads="1"/>
          </p:cNvSpPr>
          <p:nvPr/>
        </p:nvSpPr>
        <p:spPr bwMode="auto">
          <a:xfrm>
            <a:off x="1469249" y="5055322"/>
            <a:ext cx="239429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GB" altLang="en-US" sz="2800" b="1" dirty="0">
                <a:latin typeface="Arial" panose="020B0604020202020204" pitchFamily="34" charset="0"/>
              </a:rPr>
              <a:t>1-Specificity</a:t>
            </a:r>
            <a:endParaRPr lang="en-US" altLang="en-US" sz="2800" b="1" dirty="0">
              <a:latin typeface="Arial" panose="020B0604020202020204" pitchFamily="34" charset="0"/>
            </a:endParaRPr>
          </a:p>
        </p:txBody>
      </p:sp>
      <p:sp>
        <p:nvSpPr>
          <p:cNvPr id="15369" name="Text Box 9"/>
          <p:cNvSpPr txBox="1">
            <a:spLocks noChangeArrowheads="1"/>
          </p:cNvSpPr>
          <p:nvPr/>
        </p:nvSpPr>
        <p:spPr bwMode="auto">
          <a:xfrm rot="5400000">
            <a:off x="-544841" y="3017477"/>
            <a:ext cx="20193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GB" altLang="en-US" sz="2800" b="1" dirty="0">
                <a:latin typeface="Arial" panose="020B0604020202020204" pitchFamily="34" charset="0"/>
              </a:rPr>
              <a:t>Sensitivity</a:t>
            </a:r>
            <a:endParaRPr lang="en-US" altLang="en-US" sz="2800" b="1" dirty="0">
              <a:latin typeface="Arial" panose="020B0604020202020204" pitchFamily="34" charset="0"/>
            </a:endParaRPr>
          </a:p>
        </p:txBody>
      </p:sp>
      <p:sp>
        <p:nvSpPr>
          <p:cNvPr id="15370" name="Line 10"/>
          <p:cNvSpPr>
            <a:spLocks noChangeShapeType="1"/>
          </p:cNvSpPr>
          <p:nvPr/>
        </p:nvSpPr>
        <p:spPr bwMode="auto">
          <a:xfrm flipV="1">
            <a:off x="842045" y="2840935"/>
            <a:ext cx="304801" cy="2171700"/>
          </a:xfrm>
          <a:prstGeom prst="line">
            <a:avLst/>
          </a:prstGeom>
          <a:noFill/>
          <a:ln w="381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1" name="Line 11"/>
          <p:cNvSpPr>
            <a:spLocks noChangeShapeType="1"/>
          </p:cNvSpPr>
          <p:nvPr/>
        </p:nvSpPr>
        <p:spPr bwMode="auto">
          <a:xfrm flipV="1">
            <a:off x="1146845" y="2421836"/>
            <a:ext cx="381000" cy="381000"/>
          </a:xfrm>
          <a:prstGeom prst="line">
            <a:avLst/>
          </a:prstGeom>
          <a:noFill/>
          <a:ln w="38100">
            <a:solidFill>
              <a:srgbClr val="00B0F0"/>
            </a:solidFill>
            <a:round/>
            <a:headEnd type="diamond"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2" name="Line 12"/>
          <p:cNvSpPr>
            <a:spLocks noChangeShapeType="1"/>
          </p:cNvSpPr>
          <p:nvPr/>
        </p:nvSpPr>
        <p:spPr bwMode="auto">
          <a:xfrm flipV="1">
            <a:off x="1527845" y="2269436"/>
            <a:ext cx="381000" cy="152400"/>
          </a:xfrm>
          <a:prstGeom prst="line">
            <a:avLst/>
          </a:prstGeom>
          <a:noFill/>
          <a:ln w="38100">
            <a:solidFill>
              <a:srgbClr val="00B0F0"/>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3" name="Line 13"/>
          <p:cNvSpPr>
            <a:spLocks noChangeShapeType="1"/>
          </p:cNvSpPr>
          <p:nvPr/>
        </p:nvSpPr>
        <p:spPr bwMode="auto">
          <a:xfrm flipV="1">
            <a:off x="2594645" y="2040836"/>
            <a:ext cx="457200" cy="76200"/>
          </a:xfrm>
          <a:prstGeom prst="line">
            <a:avLst/>
          </a:prstGeom>
          <a:noFill/>
          <a:ln w="38100">
            <a:solidFill>
              <a:srgbClr val="00B0F0"/>
            </a:solidFill>
            <a:round/>
            <a:headEn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4" name="Line 14"/>
          <p:cNvSpPr>
            <a:spLocks noChangeShapeType="1"/>
          </p:cNvSpPr>
          <p:nvPr/>
        </p:nvSpPr>
        <p:spPr bwMode="auto">
          <a:xfrm flipV="1">
            <a:off x="3051845" y="1845364"/>
            <a:ext cx="990600" cy="195472"/>
          </a:xfrm>
          <a:prstGeom prst="line">
            <a:avLst/>
          </a:prstGeom>
          <a:noFill/>
          <a:ln w="38100">
            <a:solidFill>
              <a:srgbClr val="00B0F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5" name="Line 15"/>
          <p:cNvSpPr>
            <a:spLocks noChangeShapeType="1"/>
          </p:cNvSpPr>
          <p:nvPr/>
        </p:nvSpPr>
        <p:spPr bwMode="auto">
          <a:xfrm flipV="1">
            <a:off x="1908845" y="2117036"/>
            <a:ext cx="685800" cy="152400"/>
          </a:xfrm>
          <a:prstGeom prst="line">
            <a:avLst/>
          </a:prstGeom>
          <a:noFill/>
          <a:ln w="38100">
            <a:solidFill>
              <a:srgbClr val="00B0F0"/>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7" name="Line 17"/>
          <p:cNvSpPr>
            <a:spLocks noChangeShapeType="1"/>
          </p:cNvSpPr>
          <p:nvPr/>
        </p:nvSpPr>
        <p:spPr bwMode="auto">
          <a:xfrm flipV="1">
            <a:off x="842044" y="1845362"/>
            <a:ext cx="3243589" cy="3167272"/>
          </a:xfrm>
          <a:prstGeom prst="line">
            <a:avLst/>
          </a:prstGeom>
          <a:noFill/>
          <a:ln w="63500">
            <a:solidFill>
              <a:srgbClr val="00B0F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78" name="Text Box 18"/>
          <p:cNvSpPr txBox="1">
            <a:spLocks noChangeArrowheads="1"/>
          </p:cNvSpPr>
          <p:nvPr/>
        </p:nvSpPr>
        <p:spPr bwMode="auto">
          <a:xfrm>
            <a:off x="1530658" y="4262065"/>
            <a:ext cx="368410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GB" altLang="en-US" sz="2000" dirty="0">
                <a:solidFill>
                  <a:srgbClr val="00B0F0"/>
                </a:solidFill>
                <a:latin typeface="Arial" panose="020B0604020202020204" pitchFamily="34" charset="0"/>
              </a:rPr>
              <a:t>Any detector on this side can do better by flipping its output</a:t>
            </a:r>
            <a:endParaRPr lang="en-US" altLang="en-US" sz="2000" dirty="0">
              <a:solidFill>
                <a:srgbClr val="00B0F0"/>
              </a:solidFill>
              <a:latin typeface="Arial" panose="020B0604020202020204" pitchFamily="34" charset="0"/>
            </a:endParaRPr>
          </a:p>
        </p:txBody>
      </p:sp>
      <p:sp>
        <p:nvSpPr>
          <p:cNvPr id="15380" name="Rectangle 20"/>
          <p:cNvSpPr>
            <a:spLocks noChangeArrowheads="1"/>
          </p:cNvSpPr>
          <p:nvPr/>
        </p:nvSpPr>
        <p:spPr bwMode="auto">
          <a:xfrm>
            <a:off x="3229212" y="2520359"/>
            <a:ext cx="5791198" cy="138499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buFont typeface="Arial" panose="020B0604020202020204" pitchFamily="34" charset="0"/>
              <a:buChar char="•"/>
            </a:pPr>
            <a:r>
              <a:rPr lang="en-GB" altLang="en-US" sz="2800" b="1" dirty="0">
                <a:latin typeface="Arial" panose="020B0604020202020204" pitchFamily="34" charset="0"/>
              </a:rPr>
              <a:t>Report sensitivity &amp; specificity</a:t>
            </a:r>
          </a:p>
          <a:p>
            <a:pPr marL="342900" indent="-342900">
              <a:buFont typeface="Arial" panose="020B0604020202020204" pitchFamily="34" charset="0"/>
              <a:buChar char="•"/>
            </a:pPr>
            <a:r>
              <a:rPr lang="en-GB" altLang="en-US" sz="2800" b="1" dirty="0">
                <a:latin typeface="Arial" panose="020B0604020202020204" pitchFamily="34" charset="0"/>
              </a:rPr>
              <a:t>Give an ROC curve</a:t>
            </a:r>
          </a:p>
          <a:p>
            <a:pPr marL="342900" indent="-342900">
              <a:buFont typeface="Arial" panose="020B0604020202020204" pitchFamily="34" charset="0"/>
              <a:buChar char="•"/>
            </a:pPr>
            <a:r>
              <a:rPr lang="en-GB" altLang="en-US" sz="2800" b="1" dirty="0">
                <a:latin typeface="Arial" panose="020B0604020202020204" pitchFamily="34" charset="0"/>
              </a:rPr>
              <a:t>Average over many data</a:t>
            </a:r>
            <a:endParaRPr lang="en-US" altLang="en-US" sz="2800" b="1" dirty="0">
              <a:latin typeface="Arial" panose="020B0604020202020204" pitchFamily="34" charset="0"/>
            </a:endParaRPr>
          </a:p>
        </p:txBody>
      </p:sp>
      <p:sp>
        <p:nvSpPr>
          <p:cNvPr id="15381" name="Line 21"/>
          <p:cNvSpPr>
            <a:spLocks noChangeShapeType="1"/>
          </p:cNvSpPr>
          <p:nvPr/>
        </p:nvSpPr>
        <p:spPr bwMode="auto">
          <a:xfrm flipV="1">
            <a:off x="2230213" y="4178434"/>
            <a:ext cx="0" cy="0"/>
          </a:xfrm>
          <a:prstGeom prst="line">
            <a:avLst/>
          </a:prstGeom>
          <a:noFill/>
          <a:ln w="38100">
            <a:solidFill>
              <a:srgbClr val="00B0F0"/>
            </a:solidFill>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66" name="Line 6"/>
          <p:cNvSpPr>
            <a:spLocks noChangeShapeType="1"/>
          </p:cNvSpPr>
          <p:nvPr/>
        </p:nvSpPr>
        <p:spPr bwMode="auto">
          <a:xfrm flipH="1" flipV="1">
            <a:off x="842045" y="1586950"/>
            <a:ext cx="0" cy="3425687"/>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367" name="Line 7"/>
          <p:cNvSpPr>
            <a:spLocks noChangeShapeType="1"/>
          </p:cNvSpPr>
          <p:nvPr/>
        </p:nvSpPr>
        <p:spPr bwMode="auto">
          <a:xfrm flipV="1">
            <a:off x="842045" y="5012636"/>
            <a:ext cx="3508209" cy="0"/>
          </a:xfrm>
          <a:prstGeom prst="line">
            <a:avLst/>
          </a:prstGeom>
          <a:noFill/>
          <a:ln w="635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8" name="Picture 12" descr="http://www.magic-emoji.com/emoji/images/83_emoji_iphone_black_diamond_su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5225202" y="3587920"/>
            <a:ext cx="3127512" cy="3127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981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TPF vs FPF</a:t>
            </a:r>
          </a:p>
        </p:txBody>
      </p:sp>
      <p:pic>
        <p:nvPicPr>
          <p:cNvPr id="4" name="Picture 3"/>
          <p:cNvPicPr>
            <a:picLocks noChangeAspect="1"/>
          </p:cNvPicPr>
          <p:nvPr/>
        </p:nvPicPr>
        <p:blipFill>
          <a:blip r:embed="rId3"/>
          <a:stretch>
            <a:fillRect/>
          </a:stretch>
        </p:blipFill>
        <p:spPr>
          <a:xfrm>
            <a:off x="0" y="1234458"/>
            <a:ext cx="8845154" cy="4172107"/>
          </a:xfrm>
          <a:prstGeom prst="rect">
            <a:avLst/>
          </a:prstGeom>
        </p:spPr>
      </p:pic>
    </p:spTree>
    <p:extLst>
      <p:ext uri="{BB962C8B-B14F-4D97-AF65-F5344CB8AC3E}">
        <p14:creationId xmlns:p14="http://schemas.microsoft.com/office/powerpoint/2010/main" val="3592187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Ideal Case</a:t>
            </a:r>
          </a:p>
        </p:txBody>
      </p:sp>
      <p:sp>
        <p:nvSpPr>
          <p:cNvPr id="4" name="Line 2"/>
          <p:cNvSpPr>
            <a:spLocks noChangeShapeType="1"/>
          </p:cNvSpPr>
          <p:nvPr/>
        </p:nvSpPr>
        <p:spPr bwMode="auto">
          <a:xfrm>
            <a:off x="3728278" y="4629840"/>
            <a:ext cx="52006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5" name="Freeform 3"/>
          <p:cNvSpPr>
            <a:spLocks/>
          </p:cNvSpPr>
          <p:nvPr/>
        </p:nvSpPr>
        <p:spPr bwMode="auto">
          <a:xfrm>
            <a:off x="5372929" y="2400990"/>
            <a:ext cx="3216275" cy="2228850"/>
          </a:xfrm>
          <a:custGeom>
            <a:avLst/>
            <a:gdLst>
              <a:gd name="T0" fmla="*/ 30 w 2026"/>
              <a:gd name="T1" fmla="*/ 1404 h 1404"/>
              <a:gd name="T2" fmla="*/ 70 w 2026"/>
              <a:gd name="T3" fmla="*/ 1404 h 1404"/>
              <a:gd name="T4" fmla="*/ 110 w 2026"/>
              <a:gd name="T5" fmla="*/ 1404 h 1404"/>
              <a:gd name="T6" fmla="*/ 152 w 2026"/>
              <a:gd name="T7" fmla="*/ 1404 h 1404"/>
              <a:gd name="T8" fmla="*/ 192 w 2026"/>
              <a:gd name="T9" fmla="*/ 1404 h 1404"/>
              <a:gd name="T10" fmla="*/ 232 w 2026"/>
              <a:gd name="T11" fmla="*/ 1404 h 1404"/>
              <a:gd name="T12" fmla="*/ 272 w 2026"/>
              <a:gd name="T13" fmla="*/ 1404 h 1404"/>
              <a:gd name="T14" fmla="*/ 314 w 2026"/>
              <a:gd name="T15" fmla="*/ 1404 h 1404"/>
              <a:gd name="T16" fmla="*/ 354 w 2026"/>
              <a:gd name="T17" fmla="*/ 1404 h 1404"/>
              <a:gd name="T18" fmla="*/ 394 w 2026"/>
              <a:gd name="T19" fmla="*/ 1404 h 1404"/>
              <a:gd name="T20" fmla="*/ 434 w 2026"/>
              <a:gd name="T21" fmla="*/ 1404 h 1404"/>
              <a:gd name="T22" fmla="*/ 476 w 2026"/>
              <a:gd name="T23" fmla="*/ 1404 h 1404"/>
              <a:gd name="T24" fmla="*/ 516 w 2026"/>
              <a:gd name="T25" fmla="*/ 1404 h 1404"/>
              <a:gd name="T26" fmla="*/ 556 w 2026"/>
              <a:gd name="T27" fmla="*/ 1404 h 1404"/>
              <a:gd name="T28" fmla="*/ 598 w 2026"/>
              <a:gd name="T29" fmla="*/ 1402 h 1404"/>
              <a:gd name="T30" fmla="*/ 638 w 2026"/>
              <a:gd name="T31" fmla="*/ 1400 h 1404"/>
              <a:gd name="T32" fmla="*/ 678 w 2026"/>
              <a:gd name="T33" fmla="*/ 1396 h 1404"/>
              <a:gd name="T34" fmla="*/ 718 w 2026"/>
              <a:gd name="T35" fmla="*/ 1388 h 1404"/>
              <a:gd name="T36" fmla="*/ 760 w 2026"/>
              <a:gd name="T37" fmla="*/ 1374 h 1404"/>
              <a:gd name="T38" fmla="*/ 800 w 2026"/>
              <a:gd name="T39" fmla="*/ 1354 h 1404"/>
              <a:gd name="T40" fmla="*/ 840 w 2026"/>
              <a:gd name="T41" fmla="*/ 1320 h 1404"/>
              <a:gd name="T42" fmla="*/ 880 w 2026"/>
              <a:gd name="T43" fmla="*/ 1272 h 1404"/>
              <a:gd name="T44" fmla="*/ 922 w 2026"/>
              <a:gd name="T45" fmla="*/ 1204 h 1404"/>
              <a:gd name="T46" fmla="*/ 962 w 2026"/>
              <a:gd name="T47" fmla="*/ 1114 h 1404"/>
              <a:gd name="T48" fmla="*/ 1002 w 2026"/>
              <a:gd name="T49" fmla="*/ 998 h 1404"/>
              <a:gd name="T50" fmla="*/ 1042 w 2026"/>
              <a:gd name="T51" fmla="*/ 860 h 1404"/>
              <a:gd name="T52" fmla="*/ 1084 w 2026"/>
              <a:gd name="T53" fmla="*/ 702 h 1404"/>
              <a:gd name="T54" fmla="*/ 1124 w 2026"/>
              <a:gd name="T55" fmla="*/ 534 h 1404"/>
              <a:gd name="T56" fmla="*/ 1164 w 2026"/>
              <a:gd name="T57" fmla="*/ 368 h 1404"/>
              <a:gd name="T58" fmla="*/ 1206 w 2026"/>
              <a:gd name="T59" fmla="*/ 218 h 1404"/>
              <a:gd name="T60" fmla="*/ 1246 w 2026"/>
              <a:gd name="T61" fmla="*/ 98 h 1404"/>
              <a:gd name="T62" fmla="*/ 1286 w 2026"/>
              <a:gd name="T63" fmla="*/ 22 h 1404"/>
              <a:gd name="T64" fmla="*/ 1326 w 2026"/>
              <a:gd name="T65" fmla="*/ 0 h 1404"/>
              <a:gd name="T66" fmla="*/ 1366 w 2026"/>
              <a:gd name="T67" fmla="*/ 32 h 1404"/>
              <a:gd name="T68" fmla="*/ 1408 w 2026"/>
              <a:gd name="T69" fmla="*/ 116 h 1404"/>
              <a:gd name="T70" fmla="*/ 1448 w 2026"/>
              <a:gd name="T71" fmla="*/ 242 h 1404"/>
              <a:gd name="T72" fmla="*/ 1488 w 2026"/>
              <a:gd name="T73" fmla="*/ 396 h 1404"/>
              <a:gd name="T74" fmla="*/ 1530 w 2026"/>
              <a:gd name="T75" fmla="*/ 564 h 1404"/>
              <a:gd name="T76" fmla="*/ 1570 w 2026"/>
              <a:gd name="T77" fmla="*/ 730 h 1404"/>
              <a:gd name="T78" fmla="*/ 1610 w 2026"/>
              <a:gd name="T79" fmla="*/ 886 h 1404"/>
              <a:gd name="T80" fmla="*/ 1650 w 2026"/>
              <a:gd name="T81" fmla="*/ 1020 h 1404"/>
              <a:gd name="T82" fmla="*/ 1692 w 2026"/>
              <a:gd name="T83" fmla="*/ 1132 h 1404"/>
              <a:gd name="T84" fmla="*/ 1732 w 2026"/>
              <a:gd name="T85" fmla="*/ 1218 h 1404"/>
              <a:gd name="T86" fmla="*/ 1772 w 2026"/>
              <a:gd name="T87" fmla="*/ 1282 h 1404"/>
              <a:gd name="T88" fmla="*/ 1812 w 2026"/>
              <a:gd name="T89" fmla="*/ 1328 h 1404"/>
              <a:gd name="T90" fmla="*/ 1854 w 2026"/>
              <a:gd name="T91" fmla="*/ 1358 h 1404"/>
              <a:gd name="T92" fmla="*/ 1894 w 2026"/>
              <a:gd name="T93" fmla="*/ 1378 h 1404"/>
              <a:gd name="T94" fmla="*/ 1934 w 2026"/>
              <a:gd name="T95" fmla="*/ 1390 h 1404"/>
              <a:gd name="T96" fmla="*/ 1974 w 2026"/>
              <a:gd name="T97" fmla="*/ 1396 h 1404"/>
              <a:gd name="T98" fmla="*/ 2016 w 2026"/>
              <a:gd name="T99" fmla="*/ 1400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10" y="1404"/>
                </a:lnTo>
                <a:lnTo>
                  <a:pt x="20" y="1404"/>
                </a:lnTo>
                <a:lnTo>
                  <a:pt x="30" y="1404"/>
                </a:lnTo>
                <a:lnTo>
                  <a:pt x="40" y="1404"/>
                </a:lnTo>
                <a:lnTo>
                  <a:pt x="50" y="1404"/>
                </a:lnTo>
                <a:lnTo>
                  <a:pt x="60" y="1404"/>
                </a:lnTo>
                <a:lnTo>
                  <a:pt x="70" y="1404"/>
                </a:lnTo>
                <a:lnTo>
                  <a:pt x="80" y="1404"/>
                </a:lnTo>
                <a:lnTo>
                  <a:pt x="90" y="1404"/>
                </a:lnTo>
                <a:lnTo>
                  <a:pt x="100" y="1404"/>
                </a:lnTo>
                <a:lnTo>
                  <a:pt x="110" y="1404"/>
                </a:lnTo>
                <a:lnTo>
                  <a:pt x="120" y="1404"/>
                </a:lnTo>
                <a:lnTo>
                  <a:pt x="132" y="1404"/>
                </a:lnTo>
                <a:lnTo>
                  <a:pt x="142" y="1404"/>
                </a:lnTo>
                <a:lnTo>
                  <a:pt x="152" y="1404"/>
                </a:lnTo>
                <a:lnTo>
                  <a:pt x="162" y="1404"/>
                </a:lnTo>
                <a:lnTo>
                  <a:pt x="172" y="1404"/>
                </a:lnTo>
                <a:lnTo>
                  <a:pt x="182" y="1404"/>
                </a:lnTo>
                <a:lnTo>
                  <a:pt x="192" y="1404"/>
                </a:lnTo>
                <a:lnTo>
                  <a:pt x="202" y="1404"/>
                </a:lnTo>
                <a:lnTo>
                  <a:pt x="212" y="1404"/>
                </a:lnTo>
                <a:lnTo>
                  <a:pt x="222" y="1404"/>
                </a:lnTo>
                <a:lnTo>
                  <a:pt x="232" y="1404"/>
                </a:lnTo>
                <a:lnTo>
                  <a:pt x="242" y="1404"/>
                </a:lnTo>
                <a:lnTo>
                  <a:pt x="252" y="1404"/>
                </a:lnTo>
                <a:lnTo>
                  <a:pt x="262" y="1404"/>
                </a:lnTo>
                <a:lnTo>
                  <a:pt x="272" y="1404"/>
                </a:lnTo>
                <a:lnTo>
                  <a:pt x="282" y="1404"/>
                </a:lnTo>
                <a:lnTo>
                  <a:pt x="294" y="1404"/>
                </a:lnTo>
                <a:lnTo>
                  <a:pt x="304" y="1404"/>
                </a:lnTo>
                <a:lnTo>
                  <a:pt x="314" y="1404"/>
                </a:lnTo>
                <a:lnTo>
                  <a:pt x="324" y="1404"/>
                </a:lnTo>
                <a:lnTo>
                  <a:pt x="334" y="1404"/>
                </a:lnTo>
                <a:lnTo>
                  <a:pt x="344" y="1404"/>
                </a:lnTo>
                <a:lnTo>
                  <a:pt x="354" y="1404"/>
                </a:lnTo>
                <a:lnTo>
                  <a:pt x="364" y="1404"/>
                </a:lnTo>
                <a:lnTo>
                  <a:pt x="374" y="1404"/>
                </a:lnTo>
                <a:lnTo>
                  <a:pt x="384" y="1404"/>
                </a:lnTo>
                <a:lnTo>
                  <a:pt x="394" y="1404"/>
                </a:lnTo>
                <a:lnTo>
                  <a:pt x="404" y="1404"/>
                </a:lnTo>
                <a:lnTo>
                  <a:pt x="414" y="1404"/>
                </a:lnTo>
                <a:lnTo>
                  <a:pt x="424" y="1404"/>
                </a:lnTo>
                <a:lnTo>
                  <a:pt x="434" y="1404"/>
                </a:lnTo>
                <a:lnTo>
                  <a:pt x="446" y="1404"/>
                </a:lnTo>
                <a:lnTo>
                  <a:pt x="456" y="1404"/>
                </a:lnTo>
                <a:lnTo>
                  <a:pt x="466" y="1404"/>
                </a:lnTo>
                <a:lnTo>
                  <a:pt x="476" y="1404"/>
                </a:lnTo>
                <a:lnTo>
                  <a:pt x="486" y="1404"/>
                </a:lnTo>
                <a:lnTo>
                  <a:pt x="496" y="1404"/>
                </a:lnTo>
                <a:lnTo>
                  <a:pt x="506" y="1404"/>
                </a:lnTo>
                <a:lnTo>
                  <a:pt x="516" y="1404"/>
                </a:lnTo>
                <a:lnTo>
                  <a:pt x="526" y="1404"/>
                </a:lnTo>
                <a:lnTo>
                  <a:pt x="536" y="1404"/>
                </a:lnTo>
                <a:lnTo>
                  <a:pt x="546" y="1404"/>
                </a:lnTo>
                <a:lnTo>
                  <a:pt x="556" y="1404"/>
                </a:lnTo>
                <a:lnTo>
                  <a:pt x="566" y="1404"/>
                </a:lnTo>
                <a:lnTo>
                  <a:pt x="576" y="1404"/>
                </a:lnTo>
                <a:lnTo>
                  <a:pt x="586" y="1402"/>
                </a:lnTo>
                <a:lnTo>
                  <a:pt x="598" y="1402"/>
                </a:lnTo>
                <a:lnTo>
                  <a:pt x="608" y="1402"/>
                </a:lnTo>
                <a:lnTo>
                  <a:pt x="618" y="1402"/>
                </a:lnTo>
                <a:lnTo>
                  <a:pt x="628" y="1400"/>
                </a:lnTo>
                <a:lnTo>
                  <a:pt x="638" y="1400"/>
                </a:lnTo>
                <a:lnTo>
                  <a:pt x="648" y="1400"/>
                </a:lnTo>
                <a:lnTo>
                  <a:pt x="658" y="1398"/>
                </a:lnTo>
                <a:lnTo>
                  <a:pt x="668" y="1396"/>
                </a:lnTo>
                <a:lnTo>
                  <a:pt x="678" y="1396"/>
                </a:lnTo>
                <a:lnTo>
                  <a:pt x="688" y="1394"/>
                </a:lnTo>
                <a:lnTo>
                  <a:pt x="698" y="1392"/>
                </a:lnTo>
                <a:lnTo>
                  <a:pt x="708" y="1390"/>
                </a:lnTo>
                <a:lnTo>
                  <a:pt x="718" y="1388"/>
                </a:lnTo>
                <a:lnTo>
                  <a:pt x="728" y="1384"/>
                </a:lnTo>
                <a:lnTo>
                  <a:pt x="738" y="1382"/>
                </a:lnTo>
                <a:lnTo>
                  <a:pt x="748" y="1378"/>
                </a:lnTo>
                <a:lnTo>
                  <a:pt x="760" y="1374"/>
                </a:lnTo>
                <a:lnTo>
                  <a:pt x="770" y="1370"/>
                </a:lnTo>
                <a:lnTo>
                  <a:pt x="780" y="1364"/>
                </a:lnTo>
                <a:lnTo>
                  <a:pt x="790" y="1360"/>
                </a:lnTo>
                <a:lnTo>
                  <a:pt x="800" y="1354"/>
                </a:lnTo>
                <a:lnTo>
                  <a:pt x="810" y="1346"/>
                </a:lnTo>
                <a:lnTo>
                  <a:pt x="820" y="1338"/>
                </a:lnTo>
                <a:lnTo>
                  <a:pt x="830" y="1330"/>
                </a:lnTo>
                <a:lnTo>
                  <a:pt x="840" y="1320"/>
                </a:lnTo>
                <a:lnTo>
                  <a:pt x="850" y="1310"/>
                </a:lnTo>
                <a:lnTo>
                  <a:pt x="860" y="1298"/>
                </a:lnTo>
                <a:lnTo>
                  <a:pt x="870" y="1286"/>
                </a:lnTo>
                <a:lnTo>
                  <a:pt x="880" y="1272"/>
                </a:lnTo>
                <a:lnTo>
                  <a:pt x="890" y="1256"/>
                </a:lnTo>
                <a:lnTo>
                  <a:pt x="900" y="1240"/>
                </a:lnTo>
                <a:lnTo>
                  <a:pt x="912" y="1222"/>
                </a:lnTo>
                <a:lnTo>
                  <a:pt x="922" y="1204"/>
                </a:lnTo>
                <a:lnTo>
                  <a:pt x="932" y="1184"/>
                </a:lnTo>
                <a:lnTo>
                  <a:pt x="942" y="1162"/>
                </a:lnTo>
                <a:lnTo>
                  <a:pt x="952" y="1138"/>
                </a:lnTo>
                <a:lnTo>
                  <a:pt x="962" y="1114"/>
                </a:lnTo>
                <a:lnTo>
                  <a:pt x="972" y="1086"/>
                </a:lnTo>
                <a:lnTo>
                  <a:pt x="982" y="1058"/>
                </a:lnTo>
                <a:lnTo>
                  <a:pt x="992" y="1030"/>
                </a:lnTo>
                <a:lnTo>
                  <a:pt x="1002" y="998"/>
                </a:lnTo>
                <a:lnTo>
                  <a:pt x="1012" y="966"/>
                </a:lnTo>
                <a:lnTo>
                  <a:pt x="1022" y="932"/>
                </a:lnTo>
                <a:lnTo>
                  <a:pt x="1032" y="896"/>
                </a:lnTo>
                <a:lnTo>
                  <a:pt x="1042" y="860"/>
                </a:lnTo>
                <a:lnTo>
                  <a:pt x="1052" y="822"/>
                </a:lnTo>
                <a:lnTo>
                  <a:pt x="1064" y="782"/>
                </a:lnTo>
                <a:lnTo>
                  <a:pt x="1074" y="742"/>
                </a:lnTo>
                <a:lnTo>
                  <a:pt x="1084" y="702"/>
                </a:lnTo>
                <a:lnTo>
                  <a:pt x="1094" y="660"/>
                </a:lnTo>
                <a:lnTo>
                  <a:pt x="1104" y="618"/>
                </a:lnTo>
                <a:lnTo>
                  <a:pt x="1114" y="576"/>
                </a:lnTo>
                <a:lnTo>
                  <a:pt x="1124" y="534"/>
                </a:lnTo>
                <a:lnTo>
                  <a:pt x="1134" y="492"/>
                </a:lnTo>
                <a:lnTo>
                  <a:pt x="1144" y="450"/>
                </a:lnTo>
                <a:lnTo>
                  <a:pt x="1154" y="408"/>
                </a:lnTo>
                <a:lnTo>
                  <a:pt x="1164" y="368"/>
                </a:lnTo>
                <a:lnTo>
                  <a:pt x="1174" y="328"/>
                </a:lnTo>
                <a:lnTo>
                  <a:pt x="1184" y="290"/>
                </a:lnTo>
                <a:lnTo>
                  <a:pt x="1194" y="252"/>
                </a:lnTo>
                <a:lnTo>
                  <a:pt x="1206" y="218"/>
                </a:lnTo>
                <a:lnTo>
                  <a:pt x="1214" y="184"/>
                </a:lnTo>
                <a:lnTo>
                  <a:pt x="1226" y="152"/>
                </a:lnTo>
                <a:lnTo>
                  <a:pt x="1236" y="124"/>
                </a:lnTo>
                <a:lnTo>
                  <a:pt x="1246" y="98"/>
                </a:lnTo>
                <a:lnTo>
                  <a:pt x="1256" y="74"/>
                </a:lnTo>
                <a:lnTo>
                  <a:pt x="1266" y="54"/>
                </a:lnTo>
                <a:lnTo>
                  <a:pt x="1276" y="36"/>
                </a:lnTo>
                <a:lnTo>
                  <a:pt x="1286" y="22"/>
                </a:lnTo>
                <a:lnTo>
                  <a:pt x="1296" y="12"/>
                </a:lnTo>
                <a:lnTo>
                  <a:pt x="1306" y="4"/>
                </a:lnTo>
                <a:lnTo>
                  <a:pt x="1316" y="0"/>
                </a:lnTo>
                <a:lnTo>
                  <a:pt x="1326" y="0"/>
                </a:lnTo>
                <a:lnTo>
                  <a:pt x="1336" y="4"/>
                </a:lnTo>
                <a:lnTo>
                  <a:pt x="1346" y="10"/>
                </a:lnTo>
                <a:lnTo>
                  <a:pt x="1356" y="20"/>
                </a:lnTo>
                <a:lnTo>
                  <a:pt x="1366" y="32"/>
                </a:lnTo>
                <a:lnTo>
                  <a:pt x="1378" y="48"/>
                </a:lnTo>
                <a:lnTo>
                  <a:pt x="1388" y="68"/>
                </a:lnTo>
                <a:lnTo>
                  <a:pt x="1398" y="90"/>
                </a:lnTo>
                <a:lnTo>
                  <a:pt x="1408" y="116"/>
                </a:lnTo>
                <a:lnTo>
                  <a:pt x="1418" y="144"/>
                </a:lnTo>
                <a:lnTo>
                  <a:pt x="1428" y="174"/>
                </a:lnTo>
                <a:lnTo>
                  <a:pt x="1438" y="208"/>
                </a:lnTo>
                <a:lnTo>
                  <a:pt x="1448" y="242"/>
                </a:lnTo>
                <a:lnTo>
                  <a:pt x="1458" y="278"/>
                </a:lnTo>
                <a:lnTo>
                  <a:pt x="1468" y="316"/>
                </a:lnTo>
                <a:lnTo>
                  <a:pt x="1478" y="356"/>
                </a:lnTo>
                <a:lnTo>
                  <a:pt x="1488" y="396"/>
                </a:lnTo>
                <a:lnTo>
                  <a:pt x="1498" y="436"/>
                </a:lnTo>
                <a:lnTo>
                  <a:pt x="1508" y="478"/>
                </a:lnTo>
                <a:lnTo>
                  <a:pt x="1520" y="520"/>
                </a:lnTo>
                <a:lnTo>
                  <a:pt x="1530" y="564"/>
                </a:lnTo>
                <a:lnTo>
                  <a:pt x="1540" y="606"/>
                </a:lnTo>
                <a:lnTo>
                  <a:pt x="1550" y="648"/>
                </a:lnTo>
                <a:lnTo>
                  <a:pt x="1560" y="690"/>
                </a:lnTo>
                <a:lnTo>
                  <a:pt x="1570" y="730"/>
                </a:lnTo>
                <a:lnTo>
                  <a:pt x="1580" y="770"/>
                </a:lnTo>
                <a:lnTo>
                  <a:pt x="1590" y="810"/>
                </a:lnTo>
                <a:lnTo>
                  <a:pt x="1600" y="848"/>
                </a:lnTo>
                <a:lnTo>
                  <a:pt x="1610" y="886"/>
                </a:lnTo>
                <a:lnTo>
                  <a:pt x="1620" y="922"/>
                </a:lnTo>
                <a:lnTo>
                  <a:pt x="1630" y="956"/>
                </a:lnTo>
                <a:lnTo>
                  <a:pt x="1640" y="988"/>
                </a:lnTo>
                <a:lnTo>
                  <a:pt x="1650" y="1020"/>
                </a:lnTo>
                <a:lnTo>
                  <a:pt x="1660" y="1050"/>
                </a:lnTo>
                <a:lnTo>
                  <a:pt x="1672" y="1078"/>
                </a:lnTo>
                <a:lnTo>
                  <a:pt x="1682" y="1106"/>
                </a:lnTo>
                <a:lnTo>
                  <a:pt x="1692" y="1132"/>
                </a:lnTo>
                <a:lnTo>
                  <a:pt x="1702" y="1154"/>
                </a:lnTo>
                <a:lnTo>
                  <a:pt x="1712" y="1178"/>
                </a:lnTo>
                <a:lnTo>
                  <a:pt x="1722" y="1198"/>
                </a:lnTo>
                <a:lnTo>
                  <a:pt x="1732" y="1218"/>
                </a:lnTo>
                <a:lnTo>
                  <a:pt x="1742" y="1236"/>
                </a:lnTo>
                <a:lnTo>
                  <a:pt x="1752" y="1252"/>
                </a:lnTo>
                <a:lnTo>
                  <a:pt x="1762" y="1268"/>
                </a:lnTo>
                <a:lnTo>
                  <a:pt x="1772" y="1282"/>
                </a:lnTo>
                <a:lnTo>
                  <a:pt x="1782" y="1294"/>
                </a:lnTo>
                <a:lnTo>
                  <a:pt x="1792" y="1306"/>
                </a:lnTo>
                <a:lnTo>
                  <a:pt x="1802" y="1318"/>
                </a:lnTo>
                <a:lnTo>
                  <a:pt x="1812" y="1328"/>
                </a:lnTo>
                <a:lnTo>
                  <a:pt x="1822" y="1336"/>
                </a:lnTo>
                <a:lnTo>
                  <a:pt x="1834" y="1344"/>
                </a:lnTo>
                <a:lnTo>
                  <a:pt x="1844" y="1352"/>
                </a:lnTo>
                <a:lnTo>
                  <a:pt x="1854" y="1358"/>
                </a:lnTo>
                <a:lnTo>
                  <a:pt x="1864" y="1364"/>
                </a:lnTo>
                <a:lnTo>
                  <a:pt x="1874" y="1368"/>
                </a:lnTo>
                <a:lnTo>
                  <a:pt x="1884" y="1374"/>
                </a:lnTo>
                <a:lnTo>
                  <a:pt x="1894" y="1378"/>
                </a:lnTo>
                <a:lnTo>
                  <a:pt x="1904" y="1380"/>
                </a:lnTo>
                <a:lnTo>
                  <a:pt x="1914" y="1384"/>
                </a:lnTo>
                <a:lnTo>
                  <a:pt x="1924" y="1386"/>
                </a:lnTo>
                <a:lnTo>
                  <a:pt x="1934" y="1390"/>
                </a:lnTo>
                <a:lnTo>
                  <a:pt x="1944" y="1392"/>
                </a:lnTo>
                <a:lnTo>
                  <a:pt x="1954" y="1394"/>
                </a:lnTo>
                <a:lnTo>
                  <a:pt x="1964" y="1396"/>
                </a:lnTo>
                <a:lnTo>
                  <a:pt x="1974" y="1396"/>
                </a:lnTo>
                <a:lnTo>
                  <a:pt x="1986" y="1398"/>
                </a:lnTo>
                <a:lnTo>
                  <a:pt x="1996" y="1398"/>
                </a:lnTo>
                <a:lnTo>
                  <a:pt x="2006" y="1400"/>
                </a:lnTo>
                <a:lnTo>
                  <a:pt x="2016" y="1400"/>
                </a:lnTo>
                <a:lnTo>
                  <a:pt x="2026" y="1402"/>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6" name="Freeform 4"/>
          <p:cNvSpPr>
            <a:spLocks/>
          </p:cNvSpPr>
          <p:nvPr/>
        </p:nvSpPr>
        <p:spPr bwMode="auto">
          <a:xfrm>
            <a:off x="3740979" y="2400990"/>
            <a:ext cx="2816225" cy="2228850"/>
          </a:xfrm>
          <a:custGeom>
            <a:avLst/>
            <a:gdLst>
              <a:gd name="T0" fmla="*/ 10 w 1774"/>
              <a:gd name="T1" fmla="*/ 1404 h 1404"/>
              <a:gd name="T2" fmla="*/ 42 w 1774"/>
              <a:gd name="T3" fmla="*/ 1402 h 1404"/>
              <a:gd name="T4" fmla="*/ 72 w 1774"/>
              <a:gd name="T5" fmla="*/ 1400 h 1404"/>
              <a:gd name="T6" fmla="*/ 102 w 1774"/>
              <a:gd name="T7" fmla="*/ 1398 h 1404"/>
              <a:gd name="T8" fmla="*/ 132 w 1774"/>
              <a:gd name="T9" fmla="*/ 1394 h 1404"/>
              <a:gd name="T10" fmla="*/ 162 w 1774"/>
              <a:gd name="T11" fmla="*/ 1388 h 1404"/>
              <a:gd name="T12" fmla="*/ 194 w 1774"/>
              <a:gd name="T13" fmla="*/ 1378 h 1404"/>
              <a:gd name="T14" fmla="*/ 224 w 1774"/>
              <a:gd name="T15" fmla="*/ 1364 h 1404"/>
              <a:gd name="T16" fmla="*/ 254 w 1774"/>
              <a:gd name="T17" fmla="*/ 1344 h 1404"/>
              <a:gd name="T18" fmla="*/ 284 w 1774"/>
              <a:gd name="T19" fmla="*/ 1318 h 1404"/>
              <a:gd name="T20" fmla="*/ 314 w 1774"/>
              <a:gd name="T21" fmla="*/ 1284 h 1404"/>
              <a:gd name="T22" fmla="*/ 346 w 1774"/>
              <a:gd name="T23" fmla="*/ 1238 h 1404"/>
              <a:gd name="T24" fmla="*/ 376 w 1774"/>
              <a:gd name="T25" fmla="*/ 1180 h 1404"/>
              <a:gd name="T26" fmla="*/ 406 w 1774"/>
              <a:gd name="T27" fmla="*/ 1110 h 1404"/>
              <a:gd name="T28" fmla="*/ 436 w 1774"/>
              <a:gd name="T29" fmla="*/ 1024 h 1404"/>
              <a:gd name="T30" fmla="*/ 466 w 1774"/>
              <a:gd name="T31" fmla="*/ 926 h 1404"/>
              <a:gd name="T32" fmla="*/ 496 w 1774"/>
              <a:gd name="T33" fmla="*/ 816 h 1404"/>
              <a:gd name="T34" fmla="*/ 528 w 1774"/>
              <a:gd name="T35" fmla="*/ 696 h 1404"/>
              <a:gd name="T36" fmla="*/ 558 w 1774"/>
              <a:gd name="T37" fmla="*/ 570 h 1404"/>
              <a:gd name="T38" fmla="*/ 588 w 1774"/>
              <a:gd name="T39" fmla="*/ 444 h 1404"/>
              <a:gd name="T40" fmla="*/ 618 w 1774"/>
              <a:gd name="T41" fmla="*/ 322 h 1404"/>
              <a:gd name="T42" fmla="*/ 648 w 1774"/>
              <a:gd name="T43" fmla="*/ 212 h 1404"/>
              <a:gd name="T44" fmla="*/ 680 w 1774"/>
              <a:gd name="T45" fmla="*/ 120 h 1404"/>
              <a:gd name="T46" fmla="*/ 710 w 1774"/>
              <a:gd name="T47" fmla="*/ 52 h 1404"/>
              <a:gd name="T48" fmla="*/ 740 w 1774"/>
              <a:gd name="T49" fmla="*/ 12 h 1404"/>
              <a:gd name="T50" fmla="*/ 770 w 1774"/>
              <a:gd name="T51" fmla="*/ 0 h 1404"/>
              <a:gd name="T52" fmla="*/ 800 w 1774"/>
              <a:gd name="T53" fmla="*/ 22 h 1404"/>
              <a:gd name="T54" fmla="*/ 832 w 1774"/>
              <a:gd name="T55" fmla="*/ 72 h 1404"/>
              <a:gd name="T56" fmla="*/ 862 w 1774"/>
              <a:gd name="T57" fmla="*/ 148 h 1404"/>
              <a:gd name="T58" fmla="*/ 892 w 1774"/>
              <a:gd name="T59" fmla="*/ 248 h 1404"/>
              <a:gd name="T60" fmla="*/ 922 w 1774"/>
              <a:gd name="T61" fmla="*/ 362 h 1404"/>
              <a:gd name="T62" fmla="*/ 954 w 1774"/>
              <a:gd name="T63" fmla="*/ 486 h 1404"/>
              <a:gd name="T64" fmla="*/ 984 w 1774"/>
              <a:gd name="T65" fmla="*/ 612 h 1404"/>
              <a:gd name="T66" fmla="*/ 1014 w 1774"/>
              <a:gd name="T67" fmla="*/ 736 h 1404"/>
              <a:gd name="T68" fmla="*/ 1044 w 1774"/>
              <a:gd name="T69" fmla="*/ 854 h 1404"/>
              <a:gd name="T70" fmla="*/ 1074 w 1774"/>
              <a:gd name="T71" fmla="*/ 960 h 1404"/>
              <a:gd name="T72" fmla="*/ 1104 w 1774"/>
              <a:gd name="T73" fmla="*/ 1054 h 1404"/>
              <a:gd name="T74" fmla="*/ 1136 w 1774"/>
              <a:gd name="T75" fmla="*/ 1134 h 1404"/>
              <a:gd name="T76" fmla="*/ 1166 w 1774"/>
              <a:gd name="T77" fmla="*/ 1202 h 1404"/>
              <a:gd name="T78" fmla="*/ 1196 w 1774"/>
              <a:gd name="T79" fmla="*/ 1254 h 1404"/>
              <a:gd name="T80" fmla="*/ 1226 w 1774"/>
              <a:gd name="T81" fmla="*/ 1296 h 1404"/>
              <a:gd name="T82" fmla="*/ 1256 w 1774"/>
              <a:gd name="T83" fmla="*/ 1328 h 1404"/>
              <a:gd name="T84" fmla="*/ 1288 w 1774"/>
              <a:gd name="T85" fmla="*/ 1352 h 1404"/>
              <a:gd name="T86" fmla="*/ 1318 w 1774"/>
              <a:gd name="T87" fmla="*/ 1370 h 1404"/>
              <a:gd name="T88" fmla="*/ 1348 w 1774"/>
              <a:gd name="T89" fmla="*/ 1382 h 1404"/>
              <a:gd name="T90" fmla="*/ 1378 w 1774"/>
              <a:gd name="T91" fmla="*/ 1390 h 1404"/>
              <a:gd name="T92" fmla="*/ 1408 w 1774"/>
              <a:gd name="T93" fmla="*/ 1396 h 1404"/>
              <a:gd name="T94" fmla="*/ 1440 w 1774"/>
              <a:gd name="T95" fmla="*/ 1398 h 1404"/>
              <a:gd name="T96" fmla="*/ 1470 w 1774"/>
              <a:gd name="T97" fmla="*/ 1402 h 1404"/>
              <a:gd name="T98" fmla="*/ 1500 w 1774"/>
              <a:gd name="T99" fmla="*/ 1402 h 1404"/>
              <a:gd name="T100" fmla="*/ 1530 w 1774"/>
              <a:gd name="T101" fmla="*/ 1404 h 1404"/>
              <a:gd name="T102" fmla="*/ 1560 w 1774"/>
              <a:gd name="T103" fmla="*/ 1404 h 1404"/>
              <a:gd name="T104" fmla="*/ 1592 w 1774"/>
              <a:gd name="T105" fmla="*/ 1404 h 1404"/>
              <a:gd name="T106" fmla="*/ 1622 w 1774"/>
              <a:gd name="T107" fmla="*/ 1404 h 1404"/>
              <a:gd name="T108" fmla="*/ 1652 w 1774"/>
              <a:gd name="T109" fmla="*/ 1404 h 1404"/>
              <a:gd name="T110" fmla="*/ 1682 w 1774"/>
              <a:gd name="T111" fmla="*/ 1404 h 1404"/>
              <a:gd name="T112" fmla="*/ 1712 w 1774"/>
              <a:gd name="T113" fmla="*/ 1404 h 1404"/>
              <a:gd name="T114" fmla="*/ 1744 w 1774"/>
              <a:gd name="T115" fmla="*/ 1404 h 1404"/>
              <a:gd name="T116" fmla="*/ 1774 w 1774"/>
              <a:gd name="T117"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74" h="1404">
                <a:moveTo>
                  <a:pt x="0" y="1404"/>
                </a:moveTo>
                <a:lnTo>
                  <a:pt x="0" y="1404"/>
                </a:lnTo>
                <a:lnTo>
                  <a:pt x="10" y="1404"/>
                </a:lnTo>
                <a:lnTo>
                  <a:pt x="20" y="1404"/>
                </a:lnTo>
                <a:lnTo>
                  <a:pt x="30" y="1402"/>
                </a:lnTo>
                <a:lnTo>
                  <a:pt x="42" y="1402"/>
                </a:lnTo>
                <a:lnTo>
                  <a:pt x="52" y="1402"/>
                </a:lnTo>
                <a:lnTo>
                  <a:pt x="62" y="1402"/>
                </a:lnTo>
                <a:lnTo>
                  <a:pt x="72" y="1400"/>
                </a:lnTo>
                <a:lnTo>
                  <a:pt x="82" y="1400"/>
                </a:lnTo>
                <a:lnTo>
                  <a:pt x="92" y="1398"/>
                </a:lnTo>
                <a:lnTo>
                  <a:pt x="102" y="1398"/>
                </a:lnTo>
                <a:lnTo>
                  <a:pt x="112" y="1396"/>
                </a:lnTo>
                <a:lnTo>
                  <a:pt x="122" y="1396"/>
                </a:lnTo>
                <a:lnTo>
                  <a:pt x="132" y="1394"/>
                </a:lnTo>
                <a:lnTo>
                  <a:pt x="142" y="1392"/>
                </a:lnTo>
                <a:lnTo>
                  <a:pt x="152" y="1390"/>
                </a:lnTo>
                <a:lnTo>
                  <a:pt x="162" y="1388"/>
                </a:lnTo>
                <a:lnTo>
                  <a:pt x="172" y="1384"/>
                </a:lnTo>
                <a:lnTo>
                  <a:pt x="182" y="1382"/>
                </a:lnTo>
                <a:lnTo>
                  <a:pt x="194" y="1378"/>
                </a:lnTo>
                <a:lnTo>
                  <a:pt x="204" y="1374"/>
                </a:lnTo>
                <a:lnTo>
                  <a:pt x="214" y="1370"/>
                </a:lnTo>
                <a:lnTo>
                  <a:pt x="224" y="1364"/>
                </a:lnTo>
                <a:lnTo>
                  <a:pt x="234" y="1358"/>
                </a:lnTo>
                <a:lnTo>
                  <a:pt x="244" y="1352"/>
                </a:lnTo>
                <a:lnTo>
                  <a:pt x="254" y="1344"/>
                </a:lnTo>
                <a:lnTo>
                  <a:pt x="264" y="1338"/>
                </a:lnTo>
                <a:lnTo>
                  <a:pt x="274" y="1328"/>
                </a:lnTo>
                <a:lnTo>
                  <a:pt x="284" y="1318"/>
                </a:lnTo>
                <a:lnTo>
                  <a:pt x="294" y="1308"/>
                </a:lnTo>
                <a:lnTo>
                  <a:pt x="304" y="1296"/>
                </a:lnTo>
                <a:lnTo>
                  <a:pt x="314" y="1284"/>
                </a:lnTo>
                <a:lnTo>
                  <a:pt x="324" y="1270"/>
                </a:lnTo>
                <a:lnTo>
                  <a:pt x="334" y="1254"/>
                </a:lnTo>
                <a:lnTo>
                  <a:pt x="346" y="1238"/>
                </a:lnTo>
                <a:lnTo>
                  <a:pt x="356" y="1220"/>
                </a:lnTo>
                <a:lnTo>
                  <a:pt x="366" y="1202"/>
                </a:lnTo>
                <a:lnTo>
                  <a:pt x="376" y="1180"/>
                </a:lnTo>
                <a:lnTo>
                  <a:pt x="386" y="1158"/>
                </a:lnTo>
                <a:lnTo>
                  <a:pt x="396" y="1134"/>
                </a:lnTo>
                <a:lnTo>
                  <a:pt x="406" y="1110"/>
                </a:lnTo>
                <a:lnTo>
                  <a:pt x="416" y="1082"/>
                </a:lnTo>
                <a:lnTo>
                  <a:pt x="426" y="1054"/>
                </a:lnTo>
                <a:lnTo>
                  <a:pt x="436" y="1024"/>
                </a:lnTo>
                <a:lnTo>
                  <a:pt x="446" y="994"/>
                </a:lnTo>
                <a:lnTo>
                  <a:pt x="456" y="960"/>
                </a:lnTo>
                <a:lnTo>
                  <a:pt x="466" y="926"/>
                </a:lnTo>
                <a:lnTo>
                  <a:pt x="476" y="890"/>
                </a:lnTo>
                <a:lnTo>
                  <a:pt x="486" y="854"/>
                </a:lnTo>
                <a:lnTo>
                  <a:pt x="496" y="816"/>
                </a:lnTo>
                <a:lnTo>
                  <a:pt x="508" y="776"/>
                </a:lnTo>
                <a:lnTo>
                  <a:pt x="518" y="736"/>
                </a:lnTo>
                <a:lnTo>
                  <a:pt x="528" y="696"/>
                </a:lnTo>
                <a:lnTo>
                  <a:pt x="538" y="654"/>
                </a:lnTo>
                <a:lnTo>
                  <a:pt x="548" y="612"/>
                </a:lnTo>
                <a:lnTo>
                  <a:pt x="558" y="570"/>
                </a:lnTo>
                <a:lnTo>
                  <a:pt x="568" y="528"/>
                </a:lnTo>
                <a:lnTo>
                  <a:pt x="578" y="486"/>
                </a:lnTo>
                <a:lnTo>
                  <a:pt x="588" y="444"/>
                </a:lnTo>
                <a:lnTo>
                  <a:pt x="598" y="402"/>
                </a:lnTo>
                <a:lnTo>
                  <a:pt x="608" y="362"/>
                </a:lnTo>
                <a:lnTo>
                  <a:pt x="618" y="322"/>
                </a:lnTo>
                <a:lnTo>
                  <a:pt x="628" y="284"/>
                </a:lnTo>
                <a:lnTo>
                  <a:pt x="638" y="248"/>
                </a:lnTo>
                <a:lnTo>
                  <a:pt x="648" y="212"/>
                </a:lnTo>
                <a:lnTo>
                  <a:pt x="660" y="180"/>
                </a:lnTo>
                <a:lnTo>
                  <a:pt x="670" y="148"/>
                </a:lnTo>
                <a:lnTo>
                  <a:pt x="680" y="120"/>
                </a:lnTo>
                <a:lnTo>
                  <a:pt x="690" y="94"/>
                </a:lnTo>
                <a:lnTo>
                  <a:pt x="700" y="72"/>
                </a:lnTo>
                <a:lnTo>
                  <a:pt x="710" y="52"/>
                </a:lnTo>
                <a:lnTo>
                  <a:pt x="720" y="36"/>
                </a:lnTo>
                <a:lnTo>
                  <a:pt x="730" y="22"/>
                </a:lnTo>
                <a:lnTo>
                  <a:pt x="740" y="12"/>
                </a:lnTo>
                <a:lnTo>
                  <a:pt x="750" y="4"/>
                </a:lnTo>
                <a:lnTo>
                  <a:pt x="760" y="0"/>
                </a:lnTo>
                <a:lnTo>
                  <a:pt x="770" y="0"/>
                </a:lnTo>
                <a:lnTo>
                  <a:pt x="780" y="4"/>
                </a:lnTo>
                <a:lnTo>
                  <a:pt x="790" y="12"/>
                </a:lnTo>
                <a:lnTo>
                  <a:pt x="800" y="22"/>
                </a:lnTo>
                <a:lnTo>
                  <a:pt x="812" y="36"/>
                </a:lnTo>
                <a:lnTo>
                  <a:pt x="822" y="52"/>
                </a:lnTo>
                <a:lnTo>
                  <a:pt x="832" y="72"/>
                </a:lnTo>
                <a:lnTo>
                  <a:pt x="842" y="94"/>
                </a:lnTo>
                <a:lnTo>
                  <a:pt x="852" y="120"/>
                </a:lnTo>
                <a:lnTo>
                  <a:pt x="862" y="148"/>
                </a:lnTo>
                <a:lnTo>
                  <a:pt x="872" y="180"/>
                </a:lnTo>
                <a:lnTo>
                  <a:pt x="882" y="212"/>
                </a:lnTo>
                <a:lnTo>
                  <a:pt x="892" y="248"/>
                </a:lnTo>
                <a:lnTo>
                  <a:pt x="902" y="284"/>
                </a:lnTo>
                <a:lnTo>
                  <a:pt x="912" y="322"/>
                </a:lnTo>
                <a:lnTo>
                  <a:pt x="922" y="362"/>
                </a:lnTo>
                <a:lnTo>
                  <a:pt x="932" y="402"/>
                </a:lnTo>
                <a:lnTo>
                  <a:pt x="942" y="444"/>
                </a:lnTo>
                <a:lnTo>
                  <a:pt x="954" y="486"/>
                </a:lnTo>
                <a:lnTo>
                  <a:pt x="962" y="528"/>
                </a:lnTo>
                <a:lnTo>
                  <a:pt x="974" y="570"/>
                </a:lnTo>
                <a:lnTo>
                  <a:pt x="984" y="612"/>
                </a:lnTo>
                <a:lnTo>
                  <a:pt x="994" y="654"/>
                </a:lnTo>
                <a:lnTo>
                  <a:pt x="1004" y="696"/>
                </a:lnTo>
                <a:lnTo>
                  <a:pt x="1014" y="736"/>
                </a:lnTo>
                <a:lnTo>
                  <a:pt x="1024" y="776"/>
                </a:lnTo>
                <a:lnTo>
                  <a:pt x="1034" y="816"/>
                </a:lnTo>
                <a:lnTo>
                  <a:pt x="1044" y="854"/>
                </a:lnTo>
                <a:lnTo>
                  <a:pt x="1054" y="890"/>
                </a:lnTo>
                <a:lnTo>
                  <a:pt x="1064" y="926"/>
                </a:lnTo>
                <a:lnTo>
                  <a:pt x="1074" y="960"/>
                </a:lnTo>
                <a:lnTo>
                  <a:pt x="1084" y="994"/>
                </a:lnTo>
                <a:lnTo>
                  <a:pt x="1094" y="1024"/>
                </a:lnTo>
                <a:lnTo>
                  <a:pt x="1104" y="1054"/>
                </a:lnTo>
                <a:lnTo>
                  <a:pt x="1114" y="1082"/>
                </a:lnTo>
                <a:lnTo>
                  <a:pt x="1126" y="1110"/>
                </a:lnTo>
                <a:lnTo>
                  <a:pt x="1136" y="1134"/>
                </a:lnTo>
                <a:lnTo>
                  <a:pt x="1146" y="1158"/>
                </a:lnTo>
                <a:lnTo>
                  <a:pt x="1156" y="1180"/>
                </a:lnTo>
                <a:lnTo>
                  <a:pt x="1166" y="1202"/>
                </a:lnTo>
                <a:lnTo>
                  <a:pt x="1176" y="1220"/>
                </a:lnTo>
                <a:lnTo>
                  <a:pt x="1186" y="1238"/>
                </a:lnTo>
                <a:lnTo>
                  <a:pt x="1196" y="1254"/>
                </a:lnTo>
                <a:lnTo>
                  <a:pt x="1206" y="1270"/>
                </a:lnTo>
                <a:lnTo>
                  <a:pt x="1216" y="1284"/>
                </a:lnTo>
                <a:lnTo>
                  <a:pt x="1226" y="1296"/>
                </a:lnTo>
                <a:lnTo>
                  <a:pt x="1236" y="1308"/>
                </a:lnTo>
                <a:lnTo>
                  <a:pt x="1246" y="1318"/>
                </a:lnTo>
                <a:lnTo>
                  <a:pt x="1256" y="1328"/>
                </a:lnTo>
                <a:lnTo>
                  <a:pt x="1268" y="1338"/>
                </a:lnTo>
                <a:lnTo>
                  <a:pt x="1278" y="1344"/>
                </a:lnTo>
                <a:lnTo>
                  <a:pt x="1288" y="1352"/>
                </a:lnTo>
                <a:lnTo>
                  <a:pt x="1298" y="1358"/>
                </a:lnTo>
                <a:lnTo>
                  <a:pt x="1308" y="1364"/>
                </a:lnTo>
                <a:lnTo>
                  <a:pt x="1318" y="1370"/>
                </a:lnTo>
                <a:lnTo>
                  <a:pt x="1328" y="1374"/>
                </a:lnTo>
                <a:lnTo>
                  <a:pt x="1338" y="1378"/>
                </a:lnTo>
                <a:lnTo>
                  <a:pt x="1348" y="1382"/>
                </a:lnTo>
                <a:lnTo>
                  <a:pt x="1358" y="1384"/>
                </a:lnTo>
                <a:lnTo>
                  <a:pt x="1368" y="1388"/>
                </a:lnTo>
                <a:lnTo>
                  <a:pt x="1378" y="1390"/>
                </a:lnTo>
                <a:lnTo>
                  <a:pt x="1388" y="1392"/>
                </a:lnTo>
                <a:lnTo>
                  <a:pt x="1398" y="1394"/>
                </a:lnTo>
                <a:lnTo>
                  <a:pt x="1408" y="1396"/>
                </a:lnTo>
                <a:lnTo>
                  <a:pt x="1420" y="1396"/>
                </a:lnTo>
                <a:lnTo>
                  <a:pt x="1430" y="1398"/>
                </a:lnTo>
                <a:lnTo>
                  <a:pt x="1440" y="1398"/>
                </a:lnTo>
                <a:lnTo>
                  <a:pt x="1450" y="1400"/>
                </a:lnTo>
                <a:lnTo>
                  <a:pt x="1460" y="1400"/>
                </a:lnTo>
                <a:lnTo>
                  <a:pt x="1470" y="1402"/>
                </a:lnTo>
                <a:lnTo>
                  <a:pt x="1480" y="1402"/>
                </a:lnTo>
                <a:lnTo>
                  <a:pt x="1490" y="1402"/>
                </a:lnTo>
                <a:lnTo>
                  <a:pt x="1500" y="1402"/>
                </a:lnTo>
                <a:lnTo>
                  <a:pt x="1510" y="1404"/>
                </a:lnTo>
                <a:lnTo>
                  <a:pt x="1520" y="1404"/>
                </a:lnTo>
                <a:lnTo>
                  <a:pt x="1530" y="1404"/>
                </a:lnTo>
                <a:lnTo>
                  <a:pt x="1540" y="1404"/>
                </a:lnTo>
                <a:lnTo>
                  <a:pt x="1550" y="1404"/>
                </a:lnTo>
                <a:lnTo>
                  <a:pt x="1560" y="1404"/>
                </a:lnTo>
                <a:lnTo>
                  <a:pt x="1570" y="1404"/>
                </a:lnTo>
                <a:lnTo>
                  <a:pt x="1582" y="1404"/>
                </a:lnTo>
                <a:lnTo>
                  <a:pt x="1592" y="1404"/>
                </a:lnTo>
                <a:lnTo>
                  <a:pt x="1602" y="1404"/>
                </a:lnTo>
                <a:lnTo>
                  <a:pt x="1612" y="1404"/>
                </a:lnTo>
                <a:lnTo>
                  <a:pt x="1622" y="1404"/>
                </a:lnTo>
                <a:lnTo>
                  <a:pt x="1632" y="1404"/>
                </a:lnTo>
                <a:lnTo>
                  <a:pt x="1642" y="1404"/>
                </a:lnTo>
                <a:lnTo>
                  <a:pt x="1652" y="1404"/>
                </a:lnTo>
                <a:lnTo>
                  <a:pt x="1662" y="1404"/>
                </a:lnTo>
                <a:lnTo>
                  <a:pt x="1672" y="1404"/>
                </a:lnTo>
                <a:lnTo>
                  <a:pt x="1682" y="1404"/>
                </a:lnTo>
                <a:lnTo>
                  <a:pt x="1692" y="1404"/>
                </a:lnTo>
                <a:lnTo>
                  <a:pt x="1702" y="1404"/>
                </a:lnTo>
                <a:lnTo>
                  <a:pt x="1712" y="1404"/>
                </a:lnTo>
                <a:lnTo>
                  <a:pt x="1722" y="1404"/>
                </a:lnTo>
                <a:lnTo>
                  <a:pt x="1734" y="1404"/>
                </a:lnTo>
                <a:lnTo>
                  <a:pt x="1744" y="1404"/>
                </a:lnTo>
                <a:lnTo>
                  <a:pt x="1754" y="1404"/>
                </a:lnTo>
                <a:lnTo>
                  <a:pt x="1764" y="1404"/>
                </a:lnTo>
                <a:lnTo>
                  <a:pt x="1774" y="1404"/>
                </a:lnTo>
                <a:lnTo>
                  <a:pt x="0" y="1404"/>
                </a:lnTo>
                <a:close/>
              </a:path>
            </a:pathLst>
          </a:custGeom>
          <a:solidFill>
            <a:srgbClr val="CC0000"/>
          </a:solidFill>
          <a:ln w="0">
            <a:solidFill>
              <a:srgbClr val="323232"/>
            </a:solidFill>
            <a:prstDash val="solid"/>
            <a:round/>
            <a:headEnd/>
            <a:tailEnd/>
          </a:ln>
        </p:spPr>
        <p:txBody>
          <a:bodyPr/>
          <a:lstStyle/>
          <a:p>
            <a:endParaRPr lang="en-US" b="1"/>
          </a:p>
        </p:txBody>
      </p:sp>
      <p:sp>
        <p:nvSpPr>
          <p:cNvPr id="7" name="Freeform 5"/>
          <p:cNvSpPr>
            <a:spLocks/>
          </p:cNvSpPr>
          <p:nvPr/>
        </p:nvSpPr>
        <p:spPr bwMode="auto">
          <a:xfrm>
            <a:off x="5772979" y="2400990"/>
            <a:ext cx="2816225" cy="2228850"/>
          </a:xfrm>
          <a:custGeom>
            <a:avLst/>
            <a:gdLst>
              <a:gd name="T0" fmla="*/ 10 w 1774"/>
              <a:gd name="T1" fmla="*/ 1404 h 1404"/>
              <a:gd name="T2" fmla="*/ 42 w 1774"/>
              <a:gd name="T3" fmla="*/ 1404 h 1404"/>
              <a:gd name="T4" fmla="*/ 72 w 1774"/>
              <a:gd name="T5" fmla="*/ 1404 h 1404"/>
              <a:gd name="T6" fmla="*/ 102 w 1774"/>
              <a:gd name="T7" fmla="*/ 1404 h 1404"/>
              <a:gd name="T8" fmla="*/ 132 w 1774"/>
              <a:gd name="T9" fmla="*/ 1404 h 1404"/>
              <a:gd name="T10" fmla="*/ 162 w 1774"/>
              <a:gd name="T11" fmla="*/ 1404 h 1404"/>
              <a:gd name="T12" fmla="*/ 194 w 1774"/>
              <a:gd name="T13" fmla="*/ 1404 h 1404"/>
              <a:gd name="T14" fmla="*/ 224 w 1774"/>
              <a:gd name="T15" fmla="*/ 1404 h 1404"/>
              <a:gd name="T16" fmla="*/ 254 w 1774"/>
              <a:gd name="T17" fmla="*/ 1404 h 1404"/>
              <a:gd name="T18" fmla="*/ 284 w 1774"/>
              <a:gd name="T19" fmla="*/ 1404 h 1404"/>
              <a:gd name="T20" fmla="*/ 314 w 1774"/>
              <a:gd name="T21" fmla="*/ 1404 h 1404"/>
              <a:gd name="T22" fmla="*/ 346 w 1774"/>
              <a:gd name="T23" fmla="*/ 1402 h 1404"/>
              <a:gd name="T24" fmla="*/ 376 w 1774"/>
              <a:gd name="T25" fmla="*/ 1400 h 1404"/>
              <a:gd name="T26" fmla="*/ 406 w 1774"/>
              <a:gd name="T27" fmla="*/ 1398 h 1404"/>
              <a:gd name="T28" fmla="*/ 436 w 1774"/>
              <a:gd name="T29" fmla="*/ 1394 h 1404"/>
              <a:gd name="T30" fmla="*/ 466 w 1774"/>
              <a:gd name="T31" fmla="*/ 1388 h 1404"/>
              <a:gd name="T32" fmla="*/ 496 w 1774"/>
              <a:gd name="T33" fmla="*/ 1378 h 1404"/>
              <a:gd name="T34" fmla="*/ 528 w 1774"/>
              <a:gd name="T35" fmla="*/ 1364 h 1404"/>
              <a:gd name="T36" fmla="*/ 558 w 1774"/>
              <a:gd name="T37" fmla="*/ 1346 h 1404"/>
              <a:gd name="T38" fmla="*/ 588 w 1774"/>
              <a:gd name="T39" fmla="*/ 1320 h 1404"/>
              <a:gd name="T40" fmla="*/ 618 w 1774"/>
              <a:gd name="T41" fmla="*/ 1286 h 1404"/>
              <a:gd name="T42" fmla="*/ 648 w 1774"/>
              <a:gd name="T43" fmla="*/ 1240 h 1404"/>
              <a:gd name="T44" fmla="*/ 680 w 1774"/>
              <a:gd name="T45" fmla="*/ 1184 h 1404"/>
              <a:gd name="T46" fmla="*/ 710 w 1774"/>
              <a:gd name="T47" fmla="*/ 1114 h 1404"/>
              <a:gd name="T48" fmla="*/ 740 w 1774"/>
              <a:gd name="T49" fmla="*/ 1030 h 1404"/>
              <a:gd name="T50" fmla="*/ 770 w 1774"/>
              <a:gd name="T51" fmla="*/ 932 h 1404"/>
              <a:gd name="T52" fmla="*/ 800 w 1774"/>
              <a:gd name="T53" fmla="*/ 822 h 1404"/>
              <a:gd name="T54" fmla="*/ 832 w 1774"/>
              <a:gd name="T55" fmla="*/ 702 h 1404"/>
              <a:gd name="T56" fmla="*/ 862 w 1774"/>
              <a:gd name="T57" fmla="*/ 576 h 1404"/>
              <a:gd name="T58" fmla="*/ 892 w 1774"/>
              <a:gd name="T59" fmla="*/ 450 h 1404"/>
              <a:gd name="T60" fmla="*/ 922 w 1774"/>
              <a:gd name="T61" fmla="*/ 328 h 1404"/>
              <a:gd name="T62" fmla="*/ 954 w 1774"/>
              <a:gd name="T63" fmla="*/ 218 h 1404"/>
              <a:gd name="T64" fmla="*/ 984 w 1774"/>
              <a:gd name="T65" fmla="*/ 124 h 1404"/>
              <a:gd name="T66" fmla="*/ 1014 w 1774"/>
              <a:gd name="T67" fmla="*/ 54 h 1404"/>
              <a:gd name="T68" fmla="*/ 1044 w 1774"/>
              <a:gd name="T69" fmla="*/ 12 h 1404"/>
              <a:gd name="T70" fmla="*/ 1074 w 1774"/>
              <a:gd name="T71" fmla="*/ 0 h 1404"/>
              <a:gd name="T72" fmla="*/ 1104 w 1774"/>
              <a:gd name="T73" fmla="*/ 20 h 1404"/>
              <a:gd name="T74" fmla="*/ 1136 w 1774"/>
              <a:gd name="T75" fmla="*/ 68 h 1404"/>
              <a:gd name="T76" fmla="*/ 1166 w 1774"/>
              <a:gd name="T77" fmla="*/ 144 h 1404"/>
              <a:gd name="T78" fmla="*/ 1196 w 1774"/>
              <a:gd name="T79" fmla="*/ 242 h 1404"/>
              <a:gd name="T80" fmla="*/ 1226 w 1774"/>
              <a:gd name="T81" fmla="*/ 356 h 1404"/>
              <a:gd name="T82" fmla="*/ 1256 w 1774"/>
              <a:gd name="T83" fmla="*/ 478 h 1404"/>
              <a:gd name="T84" fmla="*/ 1288 w 1774"/>
              <a:gd name="T85" fmla="*/ 606 h 1404"/>
              <a:gd name="T86" fmla="*/ 1318 w 1774"/>
              <a:gd name="T87" fmla="*/ 730 h 1404"/>
              <a:gd name="T88" fmla="*/ 1348 w 1774"/>
              <a:gd name="T89" fmla="*/ 848 h 1404"/>
              <a:gd name="T90" fmla="*/ 1378 w 1774"/>
              <a:gd name="T91" fmla="*/ 956 h 1404"/>
              <a:gd name="T92" fmla="*/ 1408 w 1774"/>
              <a:gd name="T93" fmla="*/ 1050 h 1404"/>
              <a:gd name="T94" fmla="*/ 1440 w 1774"/>
              <a:gd name="T95" fmla="*/ 1132 h 1404"/>
              <a:gd name="T96" fmla="*/ 1470 w 1774"/>
              <a:gd name="T97" fmla="*/ 1198 h 1404"/>
              <a:gd name="T98" fmla="*/ 1500 w 1774"/>
              <a:gd name="T99" fmla="*/ 1252 h 1404"/>
              <a:gd name="T100" fmla="*/ 1530 w 1774"/>
              <a:gd name="T101" fmla="*/ 1294 h 1404"/>
              <a:gd name="T102" fmla="*/ 1560 w 1774"/>
              <a:gd name="T103" fmla="*/ 1328 h 1404"/>
              <a:gd name="T104" fmla="*/ 1592 w 1774"/>
              <a:gd name="T105" fmla="*/ 1352 h 1404"/>
              <a:gd name="T106" fmla="*/ 1622 w 1774"/>
              <a:gd name="T107" fmla="*/ 1368 h 1404"/>
              <a:gd name="T108" fmla="*/ 1652 w 1774"/>
              <a:gd name="T109" fmla="*/ 1380 h 1404"/>
              <a:gd name="T110" fmla="*/ 1682 w 1774"/>
              <a:gd name="T111" fmla="*/ 1390 h 1404"/>
              <a:gd name="T112" fmla="*/ 1712 w 1774"/>
              <a:gd name="T113" fmla="*/ 1396 h 1404"/>
              <a:gd name="T114" fmla="*/ 1744 w 1774"/>
              <a:gd name="T115" fmla="*/ 1398 h 1404"/>
              <a:gd name="T116" fmla="*/ 1774 w 1774"/>
              <a:gd name="T117" fmla="*/ 1402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74" h="1404">
                <a:moveTo>
                  <a:pt x="0" y="1404"/>
                </a:moveTo>
                <a:lnTo>
                  <a:pt x="0" y="1404"/>
                </a:lnTo>
                <a:lnTo>
                  <a:pt x="10" y="1404"/>
                </a:lnTo>
                <a:lnTo>
                  <a:pt x="20" y="1404"/>
                </a:lnTo>
                <a:lnTo>
                  <a:pt x="30" y="1404"/>
                </a:lnTo>
                <a:lnTo>
                  <a:pt x="42" y="1404"/>
                </a:lnTo>
                <a:lnTo>
                  <a:pt x="52" y="1404"/>
                </a:lnTo>
                <a:lnTo>
                  <a:pt x="62" y="1404"/>
                </a:lnTo>
                <a:lnTo>
                  <a:pt x="72" y="1404"/>
                </a:lnTo>
                <a:lnTo>
                  <a:pt x="82" y="1404"/>
                </a:lnTo>
                <a:lnTo>
                  <a:pt x="92" y="1404"/>
                </a:lnTo>
                <a:lnTo>
                  <a:pt x="102" y="1404"/>
                </a:lnTo>
                <a:lnTo>
                  <a:pt x="112" y="1404"/>
                </a:lnTo>
                <a:lnTo>
                  <a:pt x="122" y="1404"/>
                </a:lnTo>
                <a:lnTo>
                  <a:pt x="132" y="1404"/>
                </a:lnTo>
                <a:lnTo>
                  <a:pt x="142" y="1404"/>
                </a:lnTo>
                <a:lnTo>
                  <a:pt x="152" y="1404"/>
                </a:lnTo>
                <a:lnTo>
                  <a:pt x="162" y="1404"/>
                </a:lnTo>
                <a:lnTo>
                  <a:pt x="172" y="1404"/>
                </a:lnTo>
                <a:lnTo>
                  <a:pt x="182" y="1404"/>
                </a:lnTo>
                <a:lnTo>
                  <a:pt x="194" y="1404"/>
                </a:lnTo>
                <a:lnTo>
                  <a:pt x="204" y="1404"/>
                </a:lnTo>
                <a:lnTo>
                  <a:pt x="214" y="1404"/>
                </a:lnTo>
                <a:lnTo>
                  <a:pt x="224" y="1404"/>
                </a:lnTo>
                <a:lnTo>
                  <a:pt x="234" y="1404"/>
                </a:lnTo>
                <a:lnTo>
                  <a:pt x="244" y="1404"/>
                </a:lnTo>
                <a:lnTo>
                  <a:pt x="254" y="1404"/>
                </a:lnTo>
                <a:lnTo>
                  <a:pt x="264" y="1404"/>
                </a:lnTo>
                <a:lnTo>
                  <a:pt x="274" y="1404"/>
                </a:lnTo>
                <a:lnTo>
                  <a:pt x="284" y="1404"/>
                </a:lnTo>
                <a:lnTo>
                  <a:pt x="294" y="1404"/>
                </a:lnTo>
                <a:lnTo>
                  <a:pt x="304" y="1404"/>
                </a:lnTo>
                <a:lnTo>
                  <a:pt x="314" y="1404"/>
                </a:lnTo>
                <a:lnTo>
                  <a:pt x="324" y="1404"/>
                </a:lnTo>
                <a:lnTo>
                  <a:pt x="334" y="1402"/>
                </a:lnTo>
                <a:lnTo>
                  <a:pt x="346" y="1402"/>
                </a:lnTo>
                <a:lnTo>
                  <a:pt x="356" y="1402"/>
                </a:lnTo>
                <a:lnTo>
                  <a:pt x="366" y="1402"/>
                </a:lnTo>
                <a:lnTo>
                  <a:pt x="376" y="1400"/>
                </a:lnTo>
                <a:lnTo>
                  <a:pt x="386" y="1400"/>
                </a:lnTo>
                <a:lnTo>
                  <a:pt x="396" y="1400"/>
                </a:lnTo>
                <a:lnTo>
                  <a:pt x="406" y="1398"/>
                </a:lnTo>
                <a:lnTo>
                  <a:pt x="416" y="1396"/>
                </a:lnTo>
                <a:lnTo>
                  <a:pt x="426" y="1396"/>
                </a:lnTo>
                <a:lnTo>
                  <a:pt x="436" y="1394"/>
                </a:lnTo>
                <a:lnTo>
                  <a:pt x="446" y="1392"/>
                </a:lnTo>
                <a:lnTo>
                  <a:pt x="456" y="1390"/>
                </a:lnTo>
                <a:lnTo>
                  <a:pt x="466" y="1388"/>
                </a:lnTo>
                <a:lnTo>
                  <a:pt x="476" y="1384"/>
                </a:lnTo>
                <a:lnTo>
                  <a:pt x="486" y="1382"/>
                </a:lnTo>
                <a:lnTo>
                  <a:pt x="496" y="1378"/>
                </a:lnTo>
                <a:lnTo>
                  <a:pt x="508" y="1374"/>
                </a:lnTo>
                <a:lnTo>
                  <a:pt x="518" y="1370"/>
                </a:lnTo>
                <a:lnTo>
                  <a:pt x="528" y="1364"/>
                </a:lnTo>
                <a:lnTo>
                  <a:pt x="538" y="1360"/>
                </a:lnTo>
                <a:lnTo>
                  <a:pt x="548" y="1354"/>
                </a:lnTo>
                <a:lnTo>
                  <a:pt x="558" y="1346"/>
                </a:lnTo>
                <a:lnTo>
                  <a:pt x="568" y="1338"/>
                </a:lnTo>
                <a:lnTo>
                  <a:pt x="578" y="1330"/>
                </a:lnTo>
                <a:lnTo>
                  <a:pt x="588" y="1320"/>
                </a:lnTo>
                <a:lnTo>
                  <a:pt x="598" y="1310"/>
                </a:lnTo>
                <a:lnTo>
                  <a:pt x="608" y="1298"/>
                </a:lnTo>
                <a:lnTo>
                  <a:pt x="618" y="1286"/>
                </a:lnTo>
                <a:lnTo>
                  <a:pt x="628" y="1272"/>
                </a:lnTo>
                <a:lnTo>
                  <a:pt x="638" y="1256"/>
                </a:lnTo>
                <a:lnTo>
                  <a:pt x="648" y="1240"/>
                </a:lnTo>
                <a:lnTo>
                  <a:pt x="660" y="1222"/>
                </a:lnTo>
                <a:lnTo>
                  <a:pt x="670" y="1204"/>
                </a:lnTo>
                <a:lnTo>
                  <a:pt x="680" y="1184"/>
                </a:lnTo>
                <a:lnTo>
                  <a:pt x="690" y="1162"/>
                </a:lnTo>
                <a:lnTo>
                  <a:pt x="700" y="1138"/>
                </a:lnTo>
                <a:lnTo>
                  <a:pt x="710" y="1114"/>
                </a:lnTo>
                <a:lnTo>
                  <a:pt x="720" y="1086"/>
                </a:lnTo>
                <a:lnTo>
                  <a:pt x="730" y="1058"/>
                </a:lnTo>
                <a:lnTo>
                  <a:pt x="740" y="1030"/>
                </a:lnTo>
                <a:lnTo>
                  <a:pt x="750" y="998"/>
                </a:lnTo>
                <a:lnTo>
                  <a:pt x="760" y="966"/>
                </a:lnTo>
                <a:lnTo>
                  <a:pt x="770" y="932"/>
                </a:lnTo>
                <a:lnTo>
                  <a:pt x="780" y="896"/>
                </a:lnTo>
                <a:lnTo>
                  <a:pt x="790" y="860"/>
                </a:lnTo>
                <a:lnTo>
                  <a:pt x="800" y="822"/>
                </a:lnTo>
                <a:lnTo>
                  <a:pt x="812" y="782"/>
                </a:lnTo>
                <a:lnTo>
                  <a:pt x="822" y="742"/>
                </a:lnTo>
                <a:lnTo>
                  <a:pt x="832" y="702"/>
                </a:lnTo>
                <a:lnTo>
                  <a:pt x="842" y="660"/>
                </a:lnTo>
                <a:lnTo>
                  <a:pt x="852" y="618"/>
                </a:lnTo>
                <a:lnTo>
                  <a:pt x="862" y="576"/>
                </a:lnTo>
                <a:lnTo>
                  <a:pt x="872" y="534"/>
                </a:lnTo>
                <a:lnTo>
                  <a:pt x="882" y="492"/>
                </a:lnTo>
                <a:lnTo>
                  <a:pt x="892" y="450"/>
                </a:lnTo>
                <a:lnTo>
                  <a:pt x="902" y="408"/>
                </a:lnTo>
                <a:lnTo>
                  <a:pt x="912" y="368"/>
                </a:lnTo>
                <a:lnTo>
                  <a:pt x="922" y="328"/>
                </a:lnTo>
                <a:lnTo>
                  <a:pt x="932" y="290"/>
                </a:lnTo>
                <a:lnTo>
                  <a:pt x="942" y="252"/>
                </a:lnTo>
                <a:lnTo>
                  <a:pt x="954" y="218"/>
                </a:lnTo>
                <a:lnTo>
                  <a:pt x="962" y="184"/>
                </a:lnTo>
                <a:lnTo>
                  <a:pt x="974" y="152"/>
                </a:lnTo>
                <a:lnTo>
                  <a:pt x="984" y="124"/>
                </a:lnTo>
                <a:lnTo>
                  <a:pt x="994" y="98"/>
                </a:lnTo>
                <a:lnTo>
                  <a:pt x="1004" y="74"/>
                </a:lnTo>
                <a:lnTo>
                  <a:pt x="1014" y="54"/>
                </a:lnTo>
                <a:lnTo>
                  <a:pt x="1024" y="36"/>
                </a:lnTo>
                <a:lnTo>
                  <a:pt x="1034" y="22"/>
                </a:lnTo>
                <a:lnTo>
                  <a:pt x="1044" y="12"/>
                </a:lnTo>
                <a:lnTo>
                  <a:pt x="1054" y="4"/>
                </a:lnTo>
                <a:lnTo>
                  <a:pt x="1064" y="0"/>
                </a:lnTo>
                <a:lnTo>
                  <a:pt x="1074" y="0"/>
                </a:lnTo>
                <a:lnTo>
                  <a:pt x="1084" y="4"/>
                </a:lnTo>
                <a:lnTo>
                  <a:pt x="1094" y="10"/>
                </a:lnTo>
                <a:lnTo>
                  <a:pt x="1104" y="20"/>
                </a:lnTo>
                <a:lnTo>
                  <a:pt x="1114" y="32"/>
                </a:lnTo>
                <a:lnTo>
                  <a:pt x="1126" y="48"/>
                </a:lnTo>
                <a:lnTo>
                  <a:pt x="1136" y="68"/>
                </a:lnTo>
                <a:lnTo>
                  <a:pt x="1146" y="90"/>
                </a:lnTo>
                <a:lnTo>
                  <a:pt x="1156" y="116"/>
                </a:lnTo>
                <a:lnTo>
                  <a:pt x="1166" y="144"/>
                </a:lnTo>
                <a:lnTo>
                  <a:pt x="1176" y="174"/>
                </a:lnTo>
                <a:lnTo>
                  <a:pt x="1186" y="208"/>
                </a:lnTo>
                <a:lnTo>
                  <a:pt x="1196" y="242"/>
                </a:lnTo>
                <a:lnTo>
                  <a:pt x="1206" y="278"/>
                </a:lnTo>
                <a:lnTo>
                  <a:pt x="1216" y="316"/>
                </a:lnTo>
                <a:lnTo>
                  <a:pt x="1226" y="356"/>
                </a:lnTo>
                <a:lnTo>
                  <a:pt x="1236" y="396"/>
                </a:lnTo>
                <a:lnTo>
                  <a:pt x="1246" y="436"/>
                </a:lnTo>
                <a:lnTo>
                  <a:pt x="1256" y="478"/>
                </a:lnTo>
                <a:lnTo>
                  <a:pt x="1268" y="520"/>
                </a:lnTo>
                <a:lnTo>
                  <a:pt x="1278" y="564"/>
                </a:lnTo>
                <a:lnTo>
                  <a:pt x="1288" y="606"/>
                </a:lnTo>
                <a:lnTo>
                  <a:pt x="1298" y="648"/>
                </a:lnTo>
                <a:lnTo>
                  <a:pt x="1308" y="690"/>
                </a:lnTo>
                <a:lnTo>
                  <a:pt x="1318" y="730"/>
                </a:lnTo>
                <a:lnTo>
                  <a:pt x="1328" y="770"/>
                </a:lnTo>
                <a:lnTo>
                  <a:pt x="1338" y="810"/>
                </a:lnTo>
                <a:lnTo>
                  <a:pt x="1348" y="848"/>
                </a:lnTo>
                <a:lnTo>
                  <a:pt x="1358" y="886"/>
                </a:lnTo>
                <a:lnTo>
                  <a:pt x="1368" y="922"/>
                </a:lnTo>
                <a:lnTo>
                  <a:pt x="1378" y="956"/>
                </a:lnTo>
                <a:lnTo>
                  <a:pt x="1388" y="988"/>
                </a:lnTo>
                <a:lnTo>
                  <a:pt x="1398" y="1020"/>
                </a:lnTo>
                <a:lnTo>
                  <a:pt x="1408" y="1050"/>
                </a:lnTo>
                <a:lnTo>
                  <a:pt x="1420" y="1078"/>
                </a:lnTo>
                <a:lnTo>
                  <a:pt x="1430" y="1106"/>
                </a:lnTo>
                <a:lnTo>
                  <a:pt x="1440" y="1132"/>
                </a:lnTo>
                <a:lnTo>
                  <a:pt x="1450" y="1154"/>
                </a:lnTo>
                <a:lnTo>
                  <a:pt x="1460" y="1178"/>
                </a:lnTo>
                <a:lnTo>
                  <a:pt x="1470" y="1198"/>
                </a:lnTo>
                <a:lnTo>
                  <a:pt x="1480" y="1218"/>
                </a:lnTo>
                <a:lnTo>
                  <a:pt x="1490" y="1236"/>
                </a:lnTo>
                <a:lnTo>
                  <a:pt x="1500" y="1252"/>
                </a:lnTo>
                <a:lnTo>
                  <a:pt x="1510" y="1268"/>
                </a:lnTo>
                <a:lnTo>
                  <a:pt x="1520" y="1282"/>
                </a:lnTo>
                <a:lnTo>
                  <a:pt x="1530" y="1294"/>
                </a:lnTo>
                <a:lnTo>
                  <a:pt x="1540" y="1306"/>
                </a:lnTo>
                <a:lnTo>
                  <a:pt x="1550" y="1318"/>
                </a:lnTo>
                <a:lnTo>
                  <a:pt x="1560" y="1328"/>
                </a:lnTo>
                <a:lnTo>
                  <a:pt x="1570" y="1336"/>
                </a:lnTo>
                <a:lnTo>
                  <a:pt x="1582" y="1344"/>
                </a:lnTo>
                <a:lnTo>
                  <a:pt x="1592" y="1352"/>
                </a:lnTo>
                <a:lnTo>
                  <a:pt x="1602" y="1358"/>
                </a:lnTo>
                <a:lnTo>
                  <a:pt x="1612" y="1364"/>
                </a:lnTo>
                <a:lnTo>
                  <a:pt x="1622" y="1368"/>
                </a:lnTo>
                <a:lnTo>
                  <a:pt x="1632" y="1374"/>
                </a:lnTo>
                <a:lnTo>
                  <a:pt x="1642" y="1378"/>
                </a:lnTo>
                <a:lnTo>
                  <a:pt x="1652" y="1380"/>
                </a:lnTo>
                <a:lnTo>
                  <a:pt x="1662" y="1384"/>
                </a:lnTo>
                <a:lnTo>
                  <a:pt x="1672" y="1386"/>
                </a:lnTo>
                <a:lnTo>
                  <a:pt x="1682" y="1390"/>
                </a:lnTo>
                <a:lnTo>
                  <a:pt x="1692" y="1392"/>
                </a:lnTo>
                <a:lnTo>
                  <a:pt x="1702" y="1394"/>
                </a:lnTo>
                <a:lnTo>
                  <a:pt x="1712" y="1396"/>
                </a:lnTo>
                <a:lnTo>
                  <a:pt x="1722" y="1396"/>
                </a:lnTo>
                <a:lnTo>
                  <a:pt x="1734" y="1398"/>
                </a:lnTo>
                <a:lnTo>
                  <a:pt x="1744" y="1398"/>
                </a:lnTo>
                <a:lnTo>
                  <a:pt x="1754" y="1400"/>
                </a:lnTo>
                <a:lnTo>
                  <a:pt x="1764" y="1400"/>
                </a:lnTo>
                <a:lnTo>
                  <a:pt x="1774" y="1402"/>
                </a:lnTo>
                <a:lnTo>
                  <a:pt x="0" y="1404"/>
                </a:lnTo>
                <a:close/>
              </a:path>
            </a:pathLst>
          </a:custGeom>
          <a:solidFill>
            <a:srgbClr val="33CC33"/>
          </a:solidFill>
          <a:ln w="0">
            <a:solidFill>
              <a:srgbClr val="646464"/>
            </a:solidFill>
            <a:prstDash val="solid"/>
            <a:round/>
            <a:headEnd/>
            <a:tailEnd/>
          </a:ln>
        </p:spPr>
        <p:txBody>
          <a:bodyPr/>
          <a:lstStyle/>
          <a:p>
            <a:endParaRPr lang="en-US" b="1"/>
          </a:p>
        </p:txBody>
      </p:sp>
      <p:sp>
        <p:nvSpPr>
          <p:cNvPr id="8" name="Text Box 6"/>
          <p:cNvSpPr txBox="1">
            <a:spLocks noChangeArrowheads="1"/>
          </p:cNvSpPr>
          <p:nvPr/>
        </p:nvSpPr>
        <p:spPr bwMode="auto">
          <a:xfrm>
            <a:off x="3849209" y="1858409"/>
            <a:ext cx="22028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dirty="0"/>
              <a:t>Non-diseased</a:t>
            </a:r>
          </a:p>
        </p:txBody>
      </p:sp>
      <p:sp>
        <p:nvSpPr>
          <p:cNvPr id="9" name="Text Box 7"/>
          <p:cNvSpPr txBox="1">
            <a:spLocks noChangeArrowheads="1"/>
          </p:cNvSpPr>
          <p:nvPr/>
        </p:nvSpPr>
        <p:spPr bwMode="auto">
          <a:xfrm>
            <a:off x="6692972" y="1858409"/>
            <a:ext cx="1537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dirty="0"/>
              <a:t>Diseased</a:t>
            </a:r>
          </a:p>
        </p:txBody>
      </p:sp>
      <p:sp>
        <p:nvSpPr>
          <p:cNvPr id="10" name="Line 9"/>
          <p:cNvSpPr>
            <a:spLocks noChangeShapeType="1"/>
          </p:cNvSpPr>
          <p:nvPr/>
        </p:nvSpPr>
        <p:spPr bwMode="auto">
          <a:xfrm flipV="1">
            <a:off x="6214303" y="3318565"/>
            <a:ext cx="0" cy="1547813"/>
          </a:xfrm>
          <a:prstGeom prst="line">
            <a:avLst/>
          </a:prstGeom>
          <a:noFill/>
          <a:ln w="63500">
            <a:solidFill>
              <a:srgbClr val="00B0F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 name="Text Box 10"/>
          <p:cNvSpPr txBox="1">
            <a:spLocks noChangeArrowheads="1"/>
          </p:cNvSpPr>
          <p:nvPr/>
        </p:nvSpPr>
        <p:spPr bwMode="auto">
          <a:xfrm>
            <a:off x="5355845" y="2717051"/>
            <a:ext cx="1716916" cy="461665"/>
          </a:xfrm>
          <a:prstGeom prst="rect">
            <a:avLst/>
          </a:prstGeom>
          <a:noFill/>
          <a:ln>
            <a:noFill/>
          </a:ln>
          <a:effectLst/>
        </p:spPr>
        <p:txBody>
          <a:bodyPr wrap="square">
            <a:spAutoFit/>
          </a:bodyPr>
          <a:lstStyle/>
          <a:p>
            <a:pPr eaLnBrk="1" hangingPunct="1"/>
            <a:r>
              <a:rPr lang="en-US" altLang="en-US" b="1" dirty="0">
                <a:solidFill>
                  <a:srgbClr val="00B0F0"/>
                </a:solidFill>
              </a:rPr>
              <a:t>Threshold</a:t>
            </a:r>
          </a:p>
        </p:txBody>
      </p:sp>
      <p:sp>
        <p:nvSpPr>
          <p:cNvPr id="12" name="Line 11"/>
          <p:cNvSpPr>
            <a:spLocks noChangeShapeType="1"/>
          </p:cNvSpPr>
          <p:nvPr/>
        </p:nvSpPr>
        <p:spPr bwMode="auto">
          <a:xfrm>
            <a:off x="3693354" y="4623490"/>
            <a:ext cx="5286375"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1"/>
          </a:p>
        </p:txBody>
      </p:sp>
    </p:spTree>
    <p:extLst>
      <p:ext uri="{BB962C8B-B14F-4D97-AF65-F5344CB8AC3E}">
        <p14:creationId xmlns:p14="http://schemas.microsoft.com/office/powerpoint/2010/main" val="932324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Realistic Case</a:t>
            </a:r>
          </a:p>
        </p:txBody>
      </p:sp>
      <p:sp>
        <p:nvSpPr>
          <p:cNvPr id="4" name="Freeform 2"/>
          <p:cNvSpPr>
            <a:spLocks/>
          </p:cNvSpPr>
          <p:nvPr/>
        </p:nvSpPr>
        <p:spPr bwMode="auto">
          <a:xfrm>
            <a:off x="3355285" y="2400988"/>
            <a:ext cx="3216275" cy="2228850"/>
          </a:xfrm>
          <a:custGeom>
            <a:avLst/>
            <a:gdLst>
              <a:gd name="T0" fmla="*/ 30 w 2026"/>
              <a:gd name="T1" fmla="*/ 1404 h 1404"/>
              <a:gd name="T2" fmla="*/ 70 w 2026"/>
              <a:gd name="T3" fmla="*/ 1404 h 1404"/>
              <a:gd name="T4" fmla="*/ 112 w 2026"/>
              <a:gd name="T5" fmla="*/ 1404 h 1404"/>
              <a:gd name="T6" fmla="*/ 152 w 2026"/>
              <a:gd name="T7" fmla="*/ 1404 h 1404"/>
              <a:gd name="T8" fmla="*/ 192 w 2026"/>
              <a:gd name="T9" fmla="*/ 1404 h 1404"/>
              <a:gd name="T10" fmla="*/ 234 w 2026"/>
              <a:gd name="T11" fmla="*/ 1404 h 1404"/>
              <a:gd name="T12" fmla="*/ 274 w 2026"/>
              <a:gd name="T13" fmla="*/ 1404 h 1404"/>
              <a:gd name="T14" fmla="*/ 314 w 2026"/>
              <a:gd name="T15" fmla="*/ 1402 h 1404"/>
              <a:gd name="T16" fmla="*/ 356 w 2026"/>
              <a:gd name="T17" fmla="*/ 1398 h 1404"/>
              <a:gd name="T18" fmla="*/ 396 w 2026"/>
              <a:gd name="T19" fmla="*/ 1392 h 1404"/>
              <a:gd name="T20" fmla="*/ 438 w 2026"/>
              <a:gd name="T21" fmla="*/ 1380 h 1404"/>
              <a:gd name="T22" fmla="*/ 478 w 2026"/>
              <a:gd name="T23" fmla="*/ 1362 h 1404"/>
              <a:gd name="T24" fmla="*/ 518 w 2026"/>
              <a:gd name="T25" fmla="*/ 1334 h 1404"/>
              <a:gd name="T26" fmla="*/ 560 w 2026"/>
              <a:gd name="T27" fmla="*/ 1294 h 1404"/>
              <a:gd name="T28" fmla="*/ 600 w 2026"/>
              <a:gd name="T29" fmla="*/ 1232 h 1404"/>
              <a:gd name="T30" fmla="*/ 640 w 2026"/>
              <a:gd name="T31" fmla="*/ 1152 h 1404"/>
              <a:gd name="T32" fmla="*/ 682 w 2026"/>
              <a:gd name="T33" fmla="*/ 1044 h 1404"/>
              <a:gd name="T34" fmla="*/ 722 w 2026"/>
              <a:gd name="T35" fmla="*/ 914 h 1404"/>
              <a:gd name="T36" fmla="*/ 764 w 2026"/>
              <a:gd name="T37" fmla="*/ 762 h 1404"/>
              <a:gd name="T38" fmla="*/ 804 w 2026"/>
              <a:gd name="T39" fmla="*/ 596 h 1404"/>
              <a:gd name="T40" fmla="*/ 844 w 2026"/>
              <a:gd name="T41" fmla="*/ 426 h 1404"/>
              <a:gd name="T42" fmla="*/ 886 w 2026"/>
              <a:gd name="T43" fmla="*/ 268 h 1404"/>
              <a:gd name="T44" fmla="*/ 926 w 2026"/>
              <a:gd name="T45" fmla="*/ 136 h 1404"/>
              <a:gd name="T46" fmla="*/ 966 w 2026"/>
              <a:gd name="T47" fmla="*/ 44 h 1404"/>
              <a:gd name="T48" fmla="*/ 1008 w 2026"/>
              <a:gd name="T49" fmla="*/ 2 h 1404"/>
              <a:gd name="T50" fmla="*/ 1048 w 2026"/>
              <a:gd name="T51" fmla="*/ 16 h 1404"/>
              <a:gd name="T52" fmla="*/ 1088 w 2026"/>
              <a:gd name="T53" fmla="*/ 84 h 1404"/>
              <a:gd name="T54" fmla="*/ 1130 w 2026"/>
              <a:gd name="T55" fmla="*/ 198 h 1404"/>
              <a:gd name="T56" fmla="*/ 1170 w 2026"/>
              <a:gd name="T57" fmla="*/ 344 h 1404"/>
              <a:gd name="T58" fmla="*/ 1210 w 2026"/>
              <a:gd name="T59" fmla="*/ 510 h 1404"/>
              <a:gd name="T60" fmla="*/ 1252 w 2026"/>
              <a:gd name="T61" fmla="*/ 680 h 1404"/>
              <a:gd name="T62" fmla="*/ 1292 w 2026"/>
              <a:gd name="T63" fmla="*/ 840 h 1404"/>
              <a:gd name="T64" fmla="*/ 1334 w 2026"/>
              <a:gd name="T65" fmla="*/ 982 h 1404"/>
              <a:gd name="T66" fmla="*/ 1374 w 2026"/>
              <a:gd name="T67" fmla="*/ 1102 h 1404"/>
              <a:gd name="T68" fmla="*/ 1414 w 2026"/>
              <a:gd name="T69" fmla="*/ 1196 h 1404"/>
              <a:gd name="T70" fmla="*/ 1456 w 2026"/>
              <a:gd name="T71" fmla="*/ 1266 h 1404"/>
              <a:gd name="T72" fmla="*/ 1496 w 2026"/>
              <a:gd name="T73" fmla="*/ 1316 h 1404"/>
              <a:gd name="T74" fmla="*/ 1536 w 2026"/>
              <a:gd name="T75" fmla="*/ 1350 h 1404"/>
              <a:gd name="T76" fmla="*/ 1578 w 2026"/>
              <a:gd name="T77" fmla="*/ 1372 h 1404"/>
              <a:gd name="T78" fmla="*/ 1618 w 2026"/>
              <a:gd name="T79" fmla="*/ 1386 h 1404"/>
              <a:gd name="T80" fmla="*/ 1660 w 2026"/>
              <a:gd name="T81" fmla="*/ 1396 h 1404"/>
              <a:gd name="T82" fmla="*/ 1700 w 2026"/>
              <a:gd name="T83" fmla="*/ 1400 h 1404"/>
              <a:gd name="T84" fmla="*/ 1740 w 2026"/>
              <a:gd name="T85" fmla="*/ 1402 h 1404"/>
              <a:gd name="T86" fmla="*/ 1782 w 2026"/>
              <a:gd name="T87" fmla="*/ 1404 h 1404"/>
              <a:gd name="T88" fmla="*/ 1822 w 2026"/>
              <a:gd name="T89" fmla="*/ 1404 h 1404"/>
              <a:gd name="T90" fmla="*/ 1862 w 2026"/>
              <a:gd name="T91" fmla="*/ 1404 h 1404"/>
              <a:gd name="T92" fmla="*/ 1904 w 2026"/>
              <a:gd name="T93" fmla="*/ 1404 h 1404"/>
              <a:gd name="T94" fmla="*/ 1944 w 2026"/>
              <a:gd name="T95" fmla="*/ 1404 h 1404"/>
              <a:gd name="T96" fmla="*/ 1984 w 2026"/>
              <a:gd name="T97" fmla="*/ 1404 h 1404"/>
              <a:gd name="T98" fmla="*/ 2026 w 2026"/>
              <a:gd name="T99"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10" y="1404"/>
                </a:lnTo>
                <a:lnTo>
                  <a:pt x="20" y="1404"/>
                </a:lnTo>
                <a:lnTo>
                  <a:pt x="30" y="1404"/>
                </a:lnTo>
                <a:lnTo>
                  <a:pt x="40" y="1404"/>
                </a:lnTo>
                <a:lnTo>
                  <a:pt x="50" y="1404"/>
                </a:lnTo>
                <a:lnTo>
                  <a:pt x="60" y="1404"/>
                </a:lnTo>
                <a:lnTo>
                  <a:pt x="70" y="1404"/>
                </a:lnTo>
                <a:lnTo>
                  <a:pt x="80" y="1404"/>
                </a:lnTo>
                <a:lnTo>
                  <a:pt x="90" y="1404"/>
                </a:lnTo>
                <a:lnTo>
                  <a:pt x="102" y="1404"/>
                </a:lnTo>
                <a:lnTo>
                  <a:pt x="112" y="1404"/>
                </a:lnTo>
                <a:lnTo>
                  <a:pt x="122" y="1404"/>
                </a:lnTo>
                <a:lnTo>
                  <a:pt x="132" y="1404"/>
                </a:lnTo>
                <a:lnTo>
                  <a:pt x="142" y="1404"/>
                </a:lnTo>
                <a:lnTo>
                  <a:pt x="152" y="1404"/>
                </a:lnTo>
                <a:lnTo>
                  <a:pt x="162" y="1404"/>
                </a:lnTo>
                <a:lnTo>
                  <a:pt x="172" y="1404"/>
                </a:lnTo>
                <a:lnTo>
                  <a:pt x="182" y="1404"/>
                </a:lnTo>
                <a:lnTo>
                  <a:pt x="192" y="1404"/>
                </a:lnTo>
                <a:lnTo>
                  <a:pt x="202" y="1404"/>
                </a:lnTo>
                <a:lnTo>
                  <a:pt x="214" y="1404"/>
                </a:lnTo>
                <a:lnTo>
                  <a:pt x="224" y="1404"/>
                </a:lnTo>
                <a:lnTo>
                  <a:pt x="234" y="1404"/>
                </a:lnTo>
                <a:lnTo>
                  <a:pt x="244" y="1404"/>
                </a:lnTo>
                <a:lnTo>
                  <a:pt x="254" y="1404"/>
                </a:lnTo>
                <a:lnTo>
                  <a:pt x="264" y="1404"/>
                </a:lnTo>
                <a:lnTo>
                  <a:pt x="274" y="1404"/>
                </a:lnTo>
                <a:lnTo>
                  <a:pt x="284" y="1402"/>
                </a:lnTo>
                <a:lnTo>
                  <a:pt x="294" y="1402"/>
                </a:lnTo>
                <a:lnTo>
                  <a:pt x="304" y="1402"/>
                </a:lnTo>
                <a:lnTo>
                  <a:pt x="314" y="1402"/>
                </a:lnTo>
                <a:lnTo>
                  <a:pt x="326" y="1400"/>
                </a:lnTo>
                <a:lnTo>
                  <a:pt x="336" y="1400"/>
                </a:lnTo>
                <a:lnTo>
                  <a:pt x="346" y="1398"/>
                </a:lnTo>
                <a:lnTo>
                  <a:pt x="356" y="1398"/>
                </a:lnTo>
                <a:lnTo>
                  <a:pt x="366" y="1396"/>
                </a:lnTo>
                <a:lnTo>
                  <a:pt x="376" y="1396"/>
                </a:lnTo>
                <a:lnTo>
                  <a:pt x="386" y="1394"/>
                </a:lnTo>
                <a:lnTo>
                  <a:pt x="396" y="1392"/>
                </a:lnTo>
                <a:lnTo>
                  <a:pt x="406" y="1390"/>
                </a:lnTo>
                <a:lnTo>
                  <a:pt x="416" y="1386"/>
                </a:lnTo>
                <a:lnTo>
                  <a:pt x="426" y="1384"/>
                </a:lnTo>
                <a:lnTo>
                  <a:pt x="438" y="1380"/>
                </a:lnTo>
                <a:lnTo>
                  <a:pt x="448" y="1376"/>
                </a:lnTo>
                <a:lnTo>
                  <a:pt x="458" y="1372"/>
                </a:lnTo>
                <a:lnTo>
                  <a:pt x="468" y="1368"/>
                </a:lnTo>
                <a:lnTo>
                  <a:pt x="478" y="1362"/>
                </a:lnTo>
                <a:lnTo>
                  <a:pt x="488" y="1356"/>
                </a:lnTo>
                <a:lnTo>
                  <a:pt x="498" y="1350"/>
                </a:lnTo>
                <a:lnTo>
                  <a:pt x="508" y="1344"/>
                </a:lnTo>
                <a:lnTo>
                  <a:pt x="518" y="1334"/>
                </a:lnTo>
                <a:lnTo>
                  <a:pt x="528" y="1326"/>
                </a:lnTo>
                <a:lnTo>
                  <a:pt x="538" y="1316"/>
                </a:lnTo>
                <a:lnTo>
                  <a:pt x="550" y="1306"/>
                </a:lnTo>
                <a:lnTo>
                  <a:pt x="560" y="1294"/>
                </a:lnTo>
                <a:lnTo>
                  <a:pt x="570" y="1280"/>
                </a:lnTo>
                <a:lnTo>
                  <a:pt x="580" y="1266"/>
                </a:lnTo>
                <a:lnTo>
                  <a:pt x="590" y="1250"/>
                </a:lnTo>
                <a:lnTo>
                  <a:pt x="600" y="1232"/>
                </a:lnTo>
                <a:lnTo>
                  <a:pt x="610" y="1214"/>
                </a:lnTo>
                <a:lnTo>
                  <a:pt x="620" y="1196"/>
                </a:lnTo>
                <a:lnTo>
                  <a:pt x="630" y="1174"/>
                </a:lnTo>
                <a:lnTo>
                  <a:pt x="640" y="1152"/>
                </a:lnTo>
                <a:lnTo>
                  <a:pt x="652" y="1126"/>
                </a:lnTo>
                <a:lnTo>
                  <a:pt x="662" y="1102"/>
                </a:lnTo>
                <a:lnTo>
                  <a:pt x="672" y="1074"/>
                </a:lnTo>
                <a:lnTo>
                  <a:pt x="682" y="1044"/>
                </a:lnTo>
                <a:lnTo>
                  <a:pt x="692" y="1014"/>
                </a:lnTo>
                <a:lnTo>
                  <a:pt x="702" y="982"/>
                </a:lnTo>
                <a:lnTo>
                  <a:pt x="712" y="948"/>
                </a:lnTo>
                <a:lnTo>
                  <a:pt x="722" y="914"/>
                </a:lnTo>
                <a:lnTo>
                  <a:pt x="732" y="878"/>
                </a:lnTo>
                <a:lnTo>
                  <a:pt x="742" y="840"/>
                </a:lnTo>
                <a:lnTo>
                  <a:pt x="752" y="802"/>
                </a:lnTo>
                <a:lnTo>
                  <a:pt x="764" y="762"/>
                </a:lnTo>
                <a:lnTo>
                  <a:pt x="774" y="722"/>
                </a:lnTo>
                <a:lnTo>
                  <a:pt x="784" y="680"/>
                </a:lnTo>
                <a:lnTo>
                  <a:pt x="794" y="638"/>
                </a:lnTo>
                <a:lnTo>
                  <a:pt x="804" y="596"/>
                </a:lnTo>
                <a:lnTo>
                  <a:pt x="814" y="552"/>
                </a:lnTo>
                <a:lnTo>
                  <a:pt x="824" y="510"/>
                </a:lnTo>
                <a:lnTo>
                  <a:pt x="834" y="468"/>
                </a:lnTo>
                <a:lnTo>
                  <a:pt x="844" y="426"/>
                </a:lnTo>
                <a:lnTo>
                  <a:pt x="854" y="384"/>
                </a:lnTo>
                <a:lnTo>
                  <a:pt x="864" y="344"/>
                </a:lnTo>
                <a:lnTo>
                  <a:pt x="874" y="306"/>
                </a:lnTo>
                <a:lnTo>
                  <a:pt x="886" y="268"/>
                </a:lnTo>
                <a:lnTo>
                  <a:pt x="896" y="232"/>
                </a:lnTo>
                <a:lnTo>
                  <a:pt x="906" y="198"/>
                </a:lnTo>
                <a:lnTo>
                  <a:pt x="916" y="166"/>
                </a:lnTo>
                <a:lnTo>
                  <a:pt x="926" y="136"/>
                </a:lnTo>
                <a:lnTo>
                  <a:pt x="936" y="108"/>
                </a:lnTo>
                <a:lnTo>
                  <a:pt x="946" y="84"/>
                </a:lnTo>
                <a:lnTo>
                  <a:pt x="956" y="62"/>
                </a:lnTo>
                <a:lnTo>
                  <a:pt x="966" y="44"/>
                </a:lnTo>
                <a:lnTo>
                  <a:pt x="976" y="28"/>
                </a:lnTo>
                <a:lnTo>
                  <a:pt x="986" y="16"/>
                </a:lnTo>
                <a:lnTo>
                  <a:pt x="998" y="8"/>
                </a:lnTo>
                <a:lnTo>
                  <a:pt x="1008" y="2"/>
                </a:lnTo>
                <a:lnTo>
                  <a:pt x="1018" y="0"/>
                </a:lnTo>
                <a:lnTo>
                  <a:pt x="1028" y="2"/>
                </a:lnTo>
                <a:lnTo>
                  <a:pt x="1038" y="8"/>
                </a:lnTo>
                <a:lnTo>
                  <a:pt x="1048" y="16"/>
                </a:lnTo>
                <a:lnTo>
                  <a:pt x="1058" y="28"/>
                </a:lnTo>
                <a:lnTo>
                  <a:pt x="1068" y="44"/>
                </a:lnTo>
                <a:lnTo>
                  <a:pt x="1078" y="62"/>
                </a:lnTo>
                <a:lnTo>
                  <a:pt x="1088" y="84"/>
                </a:lnTo>
                <a:lnTo>
                  <a:pt x="1098" y="108"/>
                </a:lnTo>
                <a:lnTo>
                  <a:pt x="1110" y="136"/>
                </a:lnTo>
                <a:lnTo>
                  <a:pt x="1120" y="166"/>
                </a:lnTo>
                <a:lnTo>
                  <a:pt x="1130" y="198"/>
                </a:lnTo>
                <a:lnTo>
                  <a:pt x="1140" y="232"/>
                </a:lnTo>
                <a:lnTo>
                  <a:pt x="1150" y="268"/>
                </a:lnTo>
                <a:lnTo>
                  <a:pt x="1160" y="306"/>
                </a:lnTo>
                <a:lnTo>
                  <a:pt x="1170" y="344"/>
                </a:lnTo>
                <a:lnTo>
                  <a:pt x="1180" y="384"/>
                </a:lnTo>
                <a:lnTo>
                  <a:pt x="1190" y="426"/>
                </a:lnTo>
                <a:lnTo>
                  <a:pt x="1200" y="468"/>
                </a:lnTo>
                <a:lnTo>
                  <a:pt x="1210" y="510"/>
                </a:lnTo>
                <a:lnTo>
                  <a:pt x="1222" y="552"/>
                </a:lnTo>
                <a:lnTo>
                  <a:pt x="1232" y="596"/>
                </a:lnTo>
                <a:lnTo>
                  <a:pt x="1242" y="638"/>
                </a:lnTo>
                <a:lnTo>
                  <a:pt x="1252" y="680"/>
                </a:lnTo>
                <a:lnTo>
                  <a:pt x="1262" y="722"/>
                </a:lnTo>
                <a:lnTo>
                  <a:pt x="1272" y="762"/>
                </a:lnTo>
                <a:lnTo>
                  <a:pt x="1282" y="802"/>
                </a:lnTo>
                <a:lnTo>
                  <a:pt x="1292" y="840"/>
                </a:lnTo>
                <a:lnTo>
                  <a:pt x="1302" y="878"/>
                </a:lnTo>
                <a:lnTo>
                  <a:pt x="1312" y="914"/>
                </a:lnTo>
                <a:lnTo>
                  <a:pt x="1322" y="948"/>
                </a:lnTo>
                <a:lnTo>
                  <a:pt x="1334" y="982"/>
                </a:lnTo>
                <a:lnTo>
                  <a:pt x="1344" y="1014"/>
                </a:lnTo>
                <a:lnTo>
                  <a:pt x="1354" y="1044"/>
                </a:lnTo>
                <a:lnTo>
                  <a:pt x="1364" y="1074"/>
                </a:lnTo>
                <a:lnTo>
                  <a:pt x="1374" y="1102"/>
                </a:lnTo>
                <a:lnTo>
                  <a:pt x="1384" y="1126"/>
                </a:lnTo>
                <a:lnTo>
                  <a:pt x="1394" y="1152"/>
                </a:lnTo>
                <a:lnTo>
                  <a:pt x="1404" y="1174"/>
                </a:lnTo>
                <a:lnTo>
                  <a:pt x="1414" y="1196"/>
                </a:lnTo>
                <a:lnTo>
                  <a:pt x="1424" y="1214"/>
                </a:lnTo>
                <a:lnTo>
                  <a:pt x="1434" y="1232"/>
                </a:lnTo>
                <a:lnTo>
                  <a:pt x="1446" y="1250"/>
                </a:lnTo>
                <a:lnTo>
                  <a:pt x="1456" y="1266"/>
                </a:lnTo>
                <a:lnTo>
                  <a:pt x="1466" y="1280"/>
                </a:lnTo>
                <a:lnTo>
                  <a:pt x="1476" y="1294"/>
                </a:lnTo>
                <a:lnTo>
                  <a:pt x="1486" y="1306"/>
                </a:lnTo>
                <a:lnTo>
                  <a:pt x="1496" y="1316"/>
                </a:lnTo>
                <a:lnTo>
                  <a:pt x="1506" y="1326"/>
                </a:lnTo>
                <a:lnTo>
                  <a:pt x="1516" y="1334"/>
                </a:lnTo>
                <a:lnTo>
                  <a:pt x="1526" y="1344"/>
                </a:lnTo>
                <a:lnTo>
                  <a:pt x="1536" y="1350"/>
                </a:lnTo>
                <a:lnTo>
                  <a:pt x="1546" y="1356"/>
                </a:lnTo>
                <a:lnTo>
                  <a:pt x="1558" y="1362"/>
                </a:lnTo>
                <a:lnTo>
                  <a:pt x="1568" y="1368"/>
                </a:lnTo>
                <a:lnTo>
                  <a:pt x="1578" y="1372"/>
                </a:lnTo>
                <a:lnTo>
                  <a:pt x="1588" y="1376"/>
                </a:lnTo>
                <a:lnTo>
                  <a:pt x="1598" y="1380"/>
                </a:lnTo>
                <a:lnTo>
                  <a:pt x="1608" y="1384"/>
                </a:lnTo>
                <a:lnTo>
                  <a:pt x="1618" y="1386"/>
                </a:lnTo>
                <a:lnTo>
                  <a:pt x="1628" y="1390"/>
                </a:lnTo>
                <a:lnTo>
                  <a:pt x="1638" y="1392"/>
                </a:lnTo>
                <a:lnTo>
                  <a:pt x="1648" y="1394"/>
                </a:lnTo>
                <a:lnTo>
                  <a:pt x="1660" y="1396"/>
                </a:lnTo>
                <a:lnTo>
                  <a:pt x="1670" y="1396"/>
                </a:lnTo>
                <a:lnTo>
                  <a:pt x="1680" y="1398"/>
                </a:lnTo>
                <a:lnTo>
                  <a:pt x="1690" y="1398"/>
                </a:lnTo>
                <a:lnTo>
                  <a:pt x="1700" y="1400"/>
                </a:lnTo>
                <a:lnTo>
                  <a:pt x="1710" y="1400"/>
                </a:lnTo>
                <a:lnTo>
                  <a:pt x="1720" y="1402"/>
                </a:lnTo>
                <a:lnTo>
                  <a:pt x="1730" y="1402"/>
                </a:lnTo>
                <a:lnTo>
                  <a:pt x="1740" y="1402"/>
                </a:lnTo>
                <a:lnTo>
                  <a:pt x="1750" y="1402"/>
                </a:lnTo>
                <a:lnTo>
                  <a:pt x="1760" y="1404"/>
                </a:lnTo>
                <a:lnTo>
                  <a:pt x="1772" y="1404"/>
                </a:lnTo>
                <a:lnTo>
                  <a:pt x="1782" y="1404"/>
                </a:lnTo>
                <a:lnTo>
                  <a:pt x="1792" y="1404"/>
                </a:lnTo>
                <a:lnTo>
                  <a:pt x="1802" y="1404"/>
                </a:lnTo>
                <a:lnTo>
                  <a:pt x="1812" y="1404"/>
                </a:lnTo>
                <a:lnTo>
                  <a:pt x="1822" y="1404"/>
                </a:lnTo>
                <a:lnTo>
                  <a:pt x="1832" y="1404"/>
                </a:lnTo>
                <a:lnTo>
                  <a:pt x="1842" y="1404"/>
                </a:lnTo>
                <a:lnTo>
                  <a:pt x="1852" y="1404"/>
                </a:lnTo>
                <a:lnTo>
                  <a:pt x="1862" y="1404"/>
                </a:lnTo>
                <a:lnTo>
                  <a:pt x="1872" y="1404"/>
                </a:lnTo>
                <a:lnTo>
                  <a:pt x="1884" y="1404"/>
                </a:lnTo>
                <a:lnTo>
                  <a:pt x="1894" y="1404"/>
                </a:lnTo>
                <a:lnTo>
                  <a:pt x="1904" y="1404"/>
                </a:lnTo>
                <a:lnTo>
                  <a:pt x="1914" y="1404"/>
                </a:lnTo>
                <a:lnTo>
                  <a:pt x="1924" y="1404"/>
                </a:lnTo>
                <a:lnTo>
                  <a:pt x="1934" y="1404"/>
                </a:lnTo>
                <a:lnTo>
                  <a:pt x="1944" y="1404"/>
                </a:lnTo>
                <a:lnTo>
                  <a:pt x="1954" y="1404"/>
                </a:lnTo>
                <a:lnTo>
                  <a:pt x="1964" y="1404"/>
                </a:lnTo>
                <a:lnTo>
                  <a:pt x="1974" y="1404"/>
                </a:lnTo>
                <a:lnTo>
                  <a:pt x="1984" y="1404"/>
                </a:lnTo>
                <a:lnTo>
                  <a:pt x="1994" y="1404"/>
                </a:lnTo>
                <a:lnTo>
                  <a:pt x="2006" y="1404"/>
                </a:lnTo>
                <a:lnTo>
                  <a:pt x="2016" y="1404"/>
                </a:lnTo>
                <a:lnTo>
                  <a:pt x="2026" y="1404"/>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 name="Freeform 3"/>
          <p:cNvSpPr>
            <a:spLocks/>
          </p:cNvSpPr>
          <p:nvPr/>
        </p:nvSpPr>
        <p:spPr bwMode="auto">
          <a:xfrm>
            <a:off x="3355285" y="2400988"/>
            <a:ext cx="3216275" cy="2228850"/>
          </a:xfrm>
          <a:custGeom>
            <a:avLst/>
            <a:gdLst>
              <a:gd name="T0" fmla="*/ 30 w 2026"/>
              <a:gd name="T1" fmla="*/ 1404 h 1404"/>
              <a:gd name="T2" fmla="*/ 70 w 2026"/>
              <a:gd name="T3" fmla="*/ 1404 h 1404"/>
              <a:gd name="T4" fmla="*/ 112 w 2026"/>
              <a:gd name="T5" fmla="*/ 1404 h 1404"/>
              <a:gd name="T6" fmla="*/ 152 w 2026"/>
              <a:gd name="T7" fmla="*/ 1404 h 1404"/>
              <a:gd name="T8" fmla="*/ 192 w 2026"/>
              <a:gd name="T9" fmla="*/ 1404 h 1404"/>
              <a:gd name="T10" fmla="*/ 234 w 2026"/>
              <a:gd name="T11" fmla="*/ 1404 h 1404"/>
              <a:gd name="T12" fmla="*/ 274 w 2026"/>
              <a:gd name="T13" fmla="*/ 1404 h 1404"/>
              <a:gd name="T14" fmla="*/ 314 w 2026"/>
              <a:gd name="T15" fmla="*/ 1404 h 1404"/>
              <a:gd name="T16" fmla="*/ 356 w 2026"/>
              <a:gd name="T17" fmla="*/ 1404 h 1404"/>
              <a:gd name="T18" fmla="*/ 396 w 2026"/>
              <a:gd name="T19" fmla="*/ 1404 h 1404"/>
              <a:gd name="T20" fmla="*/ 438 w 2026"/>
              <a:gd name="T21" fmla="*/ 1404 h 1404"/>
              <a:gd name="T22" fmla="*/ 478 w 2026"/>
              <a:gd name="T23" fmla="*/ 1404 h 1404"/>
              <a:gd name="T24" fmla="*/ 518 w 2026"/>
              <a:gd name="T25" fmla="*/ 1404 h 1404"/>
              <a:gd name="T26" fmla="*/ 560 w 2026"/>
              <a:gd name="T27" fmla="*/ 1404 h 1404"/>
              <a:gd name="T28" fmla="*/ 600 w 2026"/>
              <a:gd name="T29" fmla="*/ 1402 h 1404"/>
              <a:gd name="T30" fmla="*/ 640 w 2026"/>
              <a:gd name="T31" fmla="*/ 1400 h 1404"/>
              <a:gd name="T32" fmla="*/ 682 w 2026"/>
              <a:gd name="T33" fmla="*/ 1396 h 1404"/>
              <a:gd name="T34" fmla="*/ 722 w 2026"/>
              <a:gd name="T35" fmla="*/ 1386 h 1404"/>
              <a:gd name="T36" fmla="*/ 764 w 2026"/>
              <a:gd name="T37" fmla="*/ 1372 h 1404"/>
              <a:gd name="T38" fmla="*/ 804 w 2026"/>
              <a:gd name="T39" fmla="*/ 1350 h 1404"/>
              <a:gd name="T40" fmla="*/ 844 w 2026"/>
              <a:gd name="T41" fmla="*/ 1316 h 1404"/>
              <a:gd name="T42" fmla="*/ 886 w 2026"/>
              <a:gd name="T43" fmla="*/ 1266 h 1404"/>
              <a:gd name="T44" fmla="*/ 926 w 2026"/>
              <a:gd name="T45" fmla="*/ 1196 h 1404"/>
              <a:gd name="T46" fmla="*/ 966 w 2026"/>
              <a:gd name="T47" fmla="*/ 1100 h 1404"/>
              <a:gd name="T48" fmla="*/ 1008 w 2026"/>
              <a:gd name="T49" fmla="*/ 982 h 1404"/>
              <a:gd name="T50" fmla="*/ 1048 w 2026"/>
              <a:gd name="T51" fmla="*/ 840 h 1404"/>
              <a:gd name="T52" fmla="*/ 1088 w 2026"/>
              <a:gd name="T53" fmla="*/ 680 h 1404"/>
              <a:gd name="T54" fmla="*/ 1130 w 2026"/>
              <a:gd name="T55" fmla="*/ 510 h 1404"/>
              <a:gd name="T56" fmla="*/ 1170 w 2026"/>
              <a:gd name="T57" fmla="*/ 344 h 1404"/>
              <a:gd name="T58" fmla="*/ 1210 w 2026"/>
              <a:gd name="T59" fmla="*/ 198 h 1404"/>
              <a:gd name="T60" fmla="*/ 1252 w 2026"/>
              <a:gd name="T61" fmla="*/ 84 h 1404"/>
              <a:gd name="T62" fmla="*/ 1292 w 2026"/>
              <a:gd name="T63" fmla="*/ 16 h 1404"/>
              <a:gd name="T64" fmla="*/ 1334 w 2026"/>
              <a:gd name="T65" fmla="*/ 2 h 1404"/>
              <a:gd name="T66" fmla="*/ 1374 w 2026"/>
              <a:gd name="T67" fmla="*/ 44 h 1404"/>
              <a:gd name="T68" fmla="*/ 1414 w 2026"/>
              <a:gd name="T69" fmla="*/ 136 h 1404"/>
              <a:gd name="T70" fmla="*/ 1456 w 2026"/>
              <a:gd name="T71" fmla="*/ 268 h 1404"/>
              <a:gd name="T72" fmla="*/ 1496 w 2026"/>
              <a:gd name="T73" fmla="*/ 426 h 1404"/>
              <a:gd name="T74" fmla="*/ 1536 w 2026"/>
              <a:gd name="T75" fmla="*/ 596 h 1404"/>
              <a:gd name="T76" fmla="*/ 1578 w 2026"/>
              <a:gd name="T77" fmla="*/ 762 h 1404"/>
              <a:gd name="T78" fmla="*/ 1618 w 2026"/>
              <a:gd name="T79" fmla="*/ 914 h 1404"/>
              <a:gd name="T80" fmla="*/ 1660 w 2026"/>
              <a:gd name="T81" fmla="*/ 1044 h 1404"/>
              <a:gd name="T82" fmla="*/ 1700 w 2026"/>
              <a:gd name="T83" fmla="*/ 1152 h 1404"/>
              <a:gd name="T84" fmla="*/ 1740 w 2026"/>
              <a:gd name="T85" fmla="*/ 1232 h 1404"/>
              <a:gd name="T86" fmla="*/ 1782 w 2026"/>
              <a:gd name="T87" fmla="*/ 1294 h 1404"/>
              <a:gd name="T88" fmla="*/ 1822 w 2026"/>
              <a:gd name="T89" fmla="*/ 1334 h 1404"/>
              <a:gd name="T90" fmla="*/ 1862 w 2026"/>
              <a:gd name="T91" fmla="*/ 1362 h 1404"/>
              <a:gd name="T92" fmla="*/ 1904 w 2026"/>
              <a:gd name="T93" fmla="*/ 1380 h 1404"/>
              <a:gd name="T94" fmla="*/ 1944 w 2026"/>
              <a:gd name="T95" fmla="*/ 1392 h 1404"/>
              <a:gd name="T96" fmla="*/ 1984 w 2026"/>
              <a:gd name="T97" fmla="*/ 1398 h 1404"/>
              <a:gd name="T98" fmla="*/ 2026 w 2026"/>
              <a:gd name="T99" fmla="*/ 1402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10" y="1404"/>
                </a:lnTo>
                <a:lnTo>
                  <a:pt x="20" y="1404"/>
                </a:lnTo>
                <a:lnTo>
                  <a:pt x="30" y="1404"/>
                </a:lnTo>
                <a:lnTo>
                  <a:pt x="40" y="1404"/>
                </a:lnTo>
                <a:lnTo>
                  <a:pt x="50" y="1404"/>
                </a:lnTo>
                <a:lnTo>
                  <a:pt x="60" y="1404"/>
                </a:lnTo>
                <a:lnTo>
                  <a:pt x="70" y="1404"/>
                </a:lnTo>
                <a:lnTo>
                  <a:pt x="80" y="1404"/>
                </a:lnTo>
                <a:lnTo>
                  <a:pt x="90" y="1404"/>
                </a:lnTo>
                <a:lnTo>
                  <a:pt x="102" y="1404"/>
                </a:lnTo>
                <a:lnTo>
                  <a:pt x="112" y="1404"/>
                </a:lnTo>
                <a:lnTo>
                  <a:pt x="122" y="1404"/>
                </a:lnTo>
                <a:lnTo>
                  <a:pt x="132" y="1404"/>
                </a:lnTo>
                <a:lnTo>
                  <a:pt x="142" y="1404"/>
                </a:lnTo>
                <a:lnTo>
                  <a:pt x="152" y="1404"/>
                </a:lnTo>
                <a:lnTo>
                  <a:pt x="162" y="1404"/>
                </a:lnTo>
                <a:lnTo>
                  <a:pt x="172" y="1404"/>
                </a:lnTo>
                <a:lnTo>
                  <a:pt x="182" y="1404"/>
                </a:lnTo>
                <a:lnTo>
                  <a:pt x="192" y="1404"/>
                </a:lnTo>
                <a:lnTo>
                  <a:pt x="202" y="1404"/>
                </a:lnTo>
                <a:lnTo>
                  <a:pt x="214" y="1404"/>
                </a:lnTo>
                <a:lnTo>
                  <a:pt x="224" y="1404"/>
                </a:lnTo>
                <a:lnTo>
                  <a:pt x="234" y="1404"/>
                </a:lnTo>
                <a:lnTo>
                  <a:pt x="244" y="1404"/>
                </a:lnTo>
                <a:lnTo>
                  <a:pt x="254" y="1404"/>
                </a:lnTo>
                <a:lnTo>
                  <a:pt x="264" y="1404"/>
                </a:lnTo>
                <a:lnTo>
                  <a:pt x="274" y="1404"/>
                </a:lnTo>
                <a:lnTo>
                  <a:pt x="284" y="1404"/>
                </a:lnTo>
                <a:lnTo>
                  <a:pt x="294" y="1404"/>
                </a:lnTo>
                <a:lnTo>
                  <a:pt x="304" y="1404"/>
                </a:lnTo>
                <a:lnTo>
                  <a:pt x="314" y="1404"/>
                </a:lnTo>
                <a:lnTo>
                  <a:pt x="326" y="1404"/>
                </a:lnTo>
                <a:lnTo>
                  <a:pt x="336" y="1404"/>
                </a:lnTo>
                <a:lnTo>
                  <a:pt x="346" y="1404"/>
                </a:lnTo>
                <a:lnTo>
                  <a:pt x="356" y="1404"/>
                </a:lnTo>
                <a:lnTo>
                  <a:pt x="366" y="1404"/>
                </a:lnTo>
                <a:lnTo>
                  <a:pt x="376" y="1404"/>
                </a:lnTo>
                <a:lnTo>
                  <a:pt x="386" y="1404"/>
                </a:lnTo>
                <a:lnTo>
                  <a:pt x="396" y="1404"/>
                </a:lnTo>
                <a:lnTo>
                  <a:pt x="406" y="1404"/>
                </a:lnTo>
                <a:lnTo>
                  <a:pt x="416" y="1404"/>
                </a:lnTo>
                <a:lnTo>
                  <a:pt x="426" y="1404"/>
                </a:lnTo>
                <a:lnTo>
                  <a:pt x="438" y="1404"/>
                </a:lnTo>
                <a:lnTo>
                  <a:pt x="448" y="1404"/>
                </a:lnTo>
                <a:lnTo>
                  <a:pt x="458" y="1404"/>
                </a:lnTo>
                <a:lnTo>
                  <a:pt x="468" y="1404"/>
                </a:lnTo>
                <a:lnTo>
                  <a:pt x="478" y="1404"/>
                </a:lnTo>
                <a:lnTo>
                  <a:pt x="488" y="1404"/>
                </a:lnTo>
                <a:lnTo>
                  <a:pt x="498" y="1404"/>
                </a:lnTo>
                <a:lnTo>
                  <a:pt x="508" y="1404"/>
                </a:lnTo>
                <a:lnTo>
                  <a:pt x="518" y="1404"/>
                </a:lnTo>
                <a:lnTo>
                  <a:pt x="528" y="1404"/>
                </a:lnTo>
                <a:lnTo>
                  <a:pt x="538" y="1404"/>
                </a:lnTo>
                <a:lnTo>
                  <a:pt x="550" y="1404"/>
                </a:lnTo>
                <a:lnTo>
                  <a:pt x="560" y="1404"/>
                </a:lnTo>
                <a:lnTo>
                  <a:pt x="570" y="1404"/>
                </a:lnTo>
                <a:lnTo>
                  <a:pt x="580" y="1404"/>
                </a:lnTo>
                <a:lnTo>
                  <a:pt x="590" y="1402"/>
                </a:lnTo>
                <a:lnTo>
                  <a:pt x="600" y="1402"/>
                </a:lnTo>
                <a:lnTo>
                  <a:pt x="610" y="1402"/>
                </a:lnTo>
                <a:lnTo>
                  <a:pt x="620" y="1402"/>
                </a:lnTo>
                <a:lnTo>
                  <a:pt x="630" y="1400"/>
                </a:lnTo>
                <a:lnTo>
                  <a:pt x="640" y="1400"/>
                </a:lnTo>
                <a:lnTo>
                  <a:pt x="652" y="1398"/>
                </a:lnTo>
                <a:lnTo>
                  <a:pt x="662" y="1398"/>
                </a:lnTo>
                <a:lnTo>
                  <a:pt x="672" y="1396"/>
                </a:lnTo>
                <a:lnTo>
                  <a:pt x="682" y="1396"/>
                </a:lnTo>
                <a:lnTo>
                  <a:pt x="692" y="1394"/>
                </a:lnTo>
                <a:lnTo>
                  <a:pt x="702" y="1392"/>
                </a:lnTo>
                <a:lnTo>
                  <a:pt x="712" y="1390"/>
                </a:lnTo>
                <a:lnTo>
                  <a:pt x="722" y="1386"/>
                </a:lnTo>
                <a:lnTo>
                  <a:pt x="732" y="1384"/>
                </a:lnTo>
                <a:lnTo>
                  <a:pt x="742" y="1380"/>
                </a:lnTo>
                <a:lnTo>
                  <a:pt x="752" y="1376"/>
                </a:lnTo>
                <a:lnTo>
                  <a:pt x="764" y="1372"/>
                </a:lnTo>
                <a:lnTo>
                  <a:pt x="774" y="1368"/>
                </a:lnTo>
                <a:lnTo>
                  <a:pt x="784" y="1362"/>
                </a:lnTo>
                <a:lnTo>
                  <a:pt x="794" y="1356"/>
                </a:lnTo>
                <a:lnTo>
                  <a:pt x="804" y="1350"/>
                </a:lnTo>
                <a:lnTo>
                  <a:pt x="814" y="1344"/>
                </a:lnTo>
                <a:lnTo>
                  <a:pt x="824" y="1334"/>
                </a:lnTo>
                <a:lnTo>
                  <a:pt x="834" y="1326"/>
                </a:lnTo>
                <a:lnTo>
                  <a:pt x="844" y="1316"/>
                </a:lnTo>
                <a:lnTo>
                  <a:pt x="854" y="1306"/>
                </a:lnTo>
                <a:lnTo>
                  <a:pt x="864" y="1294"/>
                </a:lnTo>
                <a:lnTo>
                  <a:pt x="874" y="1280"/>
                </a:lnTo>
                <a:lnTo>
                  <a:pt x="886" y="1266"/>
                </a:lnTo>
                <a:lnTo>
                  <a:pt x="896" y="1250"/>
                </a:lnTo>
                <a:lnTo>
                  <a:pt x="906" y="1232"/>
                </a:lnTo>
                <a:lnTo>
                  <a:pt x="916" y="1214"/>
                </a:lnTo>
                <a:lnTo>
                  <a:pt x="926" y="1196"/>
                </a:lnTo>
                <a:lnTo>
                  <a:pt x="936" y="1174"/>
                </a:lnTo>
                <a:lnTo>
                  <a:pt x="946" y="1152"/>
                </a:lnTo>
                <a:lnTo>
                  <a:pt x="956" y="1126"/>
                </a:lnTo>
                <a:lnTo>
                  <a:pt x="966" y="1100"/>
                </a:lnTo>
                <a:lnTo>
                  <a:pt x="976" y="1074"/>
                </a:lnTo>
                <a:lnTo>
                  <a:pt x="986" y="1044"/>
                </a:lnTo>
                <a:lnTo>
                  <a:pt x="998" y="1014"/>
                </a:lnTo>
                <a:lnTo>
                  <a:pt x="1008" y="982"/>
                </a:lnTo>
                <a:lnTo>
                  <a:pt x="1018" y="948"/>
                </a:lnTo>
                <a:lnTo>
                  <a:pt x="1028" y="914"/>
                </a:lnTo>
                <a:lnTo>
                  <a:pt x="1038" y="878"/>
                </a:lnTo>
                <a:lnTo>
                  <a:pt x="1048" y="840"/>
                </a:lnTo>
                <a:lnTo>
                  <a:pt x="1058" y="802"/>
                </a:lnTo>
                <a:lnTo>
                  <a:pt x="1068" y="762"/>
                </a:lnTo>
                <a:lnTo>
                  <a:pt x="1078" y="720"/>
                </a:lnTo>
                <a:lnTo>
                  <a:pt x="1088" y="680"/>
                </a:lnTo>
                <a:lnTo>
                  <a:pt x="1098" y="638"/>
                </a:lnTo>
                <a:lnTo>
                  <a:pt x="1110" y="596"/>
                </a:lnTo>
                <a:lnTo>
                  <a:pt x="1120" y="552"/>
                </a:lnTo>
                <a:lnTo>
                  <a:pt x="1130" y="510"/>
                </a:lnTo>
                <a:lnTo>
                  <a:pt x="1140" y="468"/>
                </a:lnTo>
                <a:lnTo>
                  <a:pt x="1150" y="426"/>
                </a:lnTo>
                <a:lnTo>
                  <a:pt x="1160" y="384"/>
                </a:lnTo>
                <a:lnTo>
                  <a:pt x="1170" y="344"/>
                </a:lnTo>
                <a:lnTo>
                  <a:pt x="1180" y="306"/>
                </a:lnTo>
                <a:lnTo>
                  <a:pt x="1190" y="268"/>
                </a:lnTo>
                <a:lnTo>
                  <a:pt x="1200" y="232"/>
                </a:lnTo>
                <a:lnTo>
                  <a:pt x="1210" y="198"/>
                </a:lnTo>
                <a:lnTo>
                  <a:pt x="1222" y="166"/>
                </a:lnTo>
                <a:lnTo>
                  <a:pt x="1232" y="136"/>
                </a:lnTo>
                <a:lnTo>
                  <a:pt x="1242" y="108"/>
                </a:lnTo>
                <a:lnTo>
                  <a:pt x="1252" y="84"/>
                </a:lnTo>
                <a:lnTo>
                  <a:pt x="1262" y="62"/>
                </a:lnTo>
                <a:lnTo>
                  <a:pt x="1272" y="44"/>
                </a:lnTo>
                <a:lnTo>
                  <a:pt x="1282" y="28"/>
                </a:lnTo>
                <a:lnTo>
                  <a:pt x="1292" y="16"/>
                </a:lnTo>
                <a:lnTo>
                  <a:pt x="1302" y="8"/>
                </a:lnTo>
                <a:lnTo>
                  <a:pt x="1312" y="2"/>
                </a:lnTo>
                <a:lnTo>
                  <a:pt x="1322" y="0"/>
                </a:lnTo>
                <a:lnTo>
                  <a:pt x="1334" y="2"/>
                </a:lnTo>
                <a:lnTo>
                  <a:pt x="1344" y="8"/>
                </a:lnTo>
                <a:lnTo>
                  <a:pt x="1354" y="16"/>
                </a:lnTo>
                <a:lnTo>
                  <a:pt x="1364" y="28"/>
                </a:lnTo>
                <a:lnTo>
                  <a:pt x="1374" y="44"/>
                </a:lnTo>
                <a:lnTo>
                  <a:pt x="1384" y="62"/>
                </a:lnTo>
                <a:lnTo>
                  <a:pt x="1394" y="84"/>
                </a:lnTo>
                <a:lnTo>
                  <a:pt x="1404" y="108"/>
                </a:lnTo>
                <a:lnTo>
                  <a:pt x="1414" y="136"/>
                </a:lnTo>
                <a:lnTo>
                  <a:pt x="1424" y="166"/>
                </a:lnTo>
                <a:lnTo>
                  <a:pt x="1434" y="198"/>
                </a:lnTo>
                <a:lnTo>
                  <a:pt x="1446" y="232"/>
                </a:lnTo>
                <a:lnTo>
                  <a:pt x="1456" y="268"/>
                </a:lnTo>
                <a:lnTo>
                  <a:pt x="1466" y="306"/>
                </a:lnTo>
                <a:lnTo>
                  <a:pt x="1476" y="344"/>
                </a:lnTo>
                <a:lnTo>
                  <a:pt x="1486" y="384"/>
                </a:lnTo>
                <a:lnTo>
                  <a:pt x="1496" y="426"/>
                </a:lnTo>
                <a:lnTo>
                  <a:pt x="1506" y="468"/>
                </a:lnTo>
                <a:lnTo>
                  <a:pt x="1516" y="510"/>
                </a:lnTo>
                <a:lnTo>
                  <a:pt x="1526" y="552"/>
                </a:lnTo>
                <a:lnTo>
                  <a:pt x="1536" y="596"/>
                </a:lnTo>
                <a:lnTo>
                  <a:pt x="1546" y="638"/>
                </a:lnTo>
                <a:lnTo>
                  <a:pt x="1558" y="680"/>
                </a:lnTo>
                <a:lnTo>
                  <a:pt x="1568" y="720"/>
                </a:lnTo>
                <a:lnTo>
                  <a:pt x="1578" y="762"/>
                </a:lnTo>
                <a:lnTo>
                  <a:pt x="1588" y="802"/>
                </a:lnTo>
                <a:lnTo>
                  <a:pt x="1598" y="840"/>
                </a:lnTo>
                <a:lnTo>
                  <a:pt x="1608" y="878"/>
                </a:lnTo>
                <a:lnTo>
                  <a:pt x="1618" y="914"/>
                </a:lnTo>
                <a:lnTo>
                  <a:pt x="1628" y="948"/>
                </a:lnTo>
                <a:lnTo>
                  <a:pt x="1638" y="982"/>
                </a:lnTo>
                <a:lnTo>
                  <a:pt x="1648" y="1014"/>
                </a:lnTo>
                <a:lnTo>
                  <a:pt x="1660" y="1044"/>
                </a:lnTo>
                <a:lnTo>
                  <a:pt x="1670" y="1074"/>
                </a:lnTo>
                <a:lnTo>
                  <a:pt x="1680" y="1100"/>
                </a:lnTo>
                <a:lnTo>
                  <a:pt x="1690" y="1126"/>
                </a:lnTo>
                <a:lnTo>
                  <a:pt x="1700" y="1152"/>
                </a:lnTo>
                <a:lnTo>
                  <a:pt x="1710" y="1174"/>
                </a:lnTo>
                <a:lnTo>
                  <a:pt x="1720" y="1196"/>
                </a:lnTo>
                <a:lnTo>
                  <a:pt x="1730" y="1214"/>
                </a:lnTo>
                <a:lnTo>
                  <a:pt x="1740" y="1232"/>
                </a:lnTo>
                <a:lnTo>
                  <a:pt x="1750" y="1250"/>
                </a:lnTo>
                <a:lnTo>
                  <a:pt x="1760" y="1266"/>
                </a:lnTo>
                <a:lnTo>
                  <a:pt x="1772" y="1280"/>
                </a:lnTo>
                <a:lnTo>
                  <a:pt x="1782" y="1294"/>
                </a:lnTo>
                <a:lnTo>
                  <a:pt x="1792" y="1306"/>
                </a:lnTo>
                <a:lnTo>
                  <a:pt x="1802" y="1316"/>
                </a:lnTo>
                <a:lnTo>
                  <a:pt x="1812" y="1326"/>
                </a:lnTo>
                <a:lnTo>
                  <a:pt x="1822" y="1334"/>
                </a:lnTo>
                <a:lnTo>
                  <a:pt x="1832" y="1344"/>
                </a:lnTo>
                <a:lnTo>
                  <a:pt x="1842" y="1350"/>
                </a:lnTo>
                <a:lnTo>
                  <a:pt x="1852" y="1356"/>
                </a:lnTo>
                <a:lnTo>
                  <a:pt x="1862" y="1362"/>
                </a:lnTo>
                <a:lnTo>
                  <a:pt x="1872" y="1368"/>
                </a:lnTo>
                <a:lnTo>
                  <a:pt x="1884" y="1372"/>
                </a:lnTo>
                <a:lnTo>
                  <a:pt x="1894" y="1376"/>
                </a:lnTo>
                <a:lnTo>
                  <a:pt x="1904" y="1380"/>
                </a:lnTo>
                <a:lnTo>
                  <a:pt x="1914" y="1384"/>
                </a:lnTo>
                <a:lnTo>
                  <a:pt x="1924" y="1386"/>
                </a:lnTo>
                <a:lnTo>
                  <a:pt x="1934" y="1390"/>
                </a:lnTo>
                <a:lnTo>
                  <a:pt x="1944" y="1392"/>
                </a:lnTo>
                <a:lnTo>
                  <a:pt x="1954" y="1394"/>
                </a:lnTo>
                <a:lnTo>
                  <a:pt x="1964" y="1396"/>
                </a:lnTo>
                <a:lnTo>
                  <a:pt x="1974" y="1396"/>
                </a:lnTo>
                <a:lnTo>
                  <a:pt x="1984" y="1398"/>
                </a:lnTo>
                <a:lnTo>
                  <a:pt x="1994" y="1398"/>
                </a:lnTo>
                <a:lnTo>
                  <a:pt x="2006" y="1400"/>
                </a:lnTo>
                <a:lnTo>
                  <a:pt x="2016" y="1400"/>
                </a:lnTo>
                <a:lnTo>
                  <a:pt x="2026" y="1402"/>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 name="Freeform 4"/>
          <p:cNvSpPr>
            <a:spLocks/>
          </p:cNvSpPr>
          <p:nvPr/>
        </p:nvSpPr>
        <p:spPr bwMode="auto">
          <a:xfrm>
            <a:off x="3355285" y="2400988"/>
            <a:ext cx="3216275" cy="2228850"/>
          </a:xfrm>
          <a:custGeom>
            <a:avLst/>
            <a:gdLst>
              <a:gd name="T0" fmla="*/ 20 w 2026"/>
              <a:gd name="T1" fmla="*/ 1404 h 1404"/>
              <a:gd name="T2" fmla="*/ 60 w 2026"/>
              <a:gd name="T3" fmla="*/ 1404 h 1404"/>
              <a:gd name="T4" fmla="*/ 102 w 2026"/>
              <a:gd name="T5" fmla="*/ 1404 h 1404"/>
              <a:gd name="T6" fmla="*/ 142 w 2026"/>
              <a:gd name="T7" fmla="*/ 1404 h 1404"/>
              <a:gd name="T8" fmla="*/ 182 w 2026"/>
              <a:gd name="T9" fmla="*/ 1404 h 1404"/>
              <a:gd name="T10" fmla="*/ 224 w 2026"/>
              <a:gd name="T11" fmla="*/ 1404 h 1404"/>
              <a:gd name="T12" fmla="*/ 264 w 2026"/>
              <a:gd name="T13" fmla="*/ 1404 h 1404"/>
              <a:gd name="T14" fmla="*/ 304 w 2026"/>
              <a:gd name="T15" fmla="*/ 1402 h 1404"/>
              <a:gd name="T16" fmla="*/ 346 w 2026"/>
              <a:gd name="T17" fmla="*/ 1398 h 1404"/>
              <a:gd name="T18" fmla="*/ 386 w 2026"/>
              <a:gd name="T19" fmla="*/ 1394 h 1404"/>
              <a:gd name="T20" fmla="*/ 426 w 2026"/>
              <a:gd name="T21" fmla="*/ 1384 h 1404"/>
              <a:gd name="T22" fmla="*/ 468 w 2026"/>
              <a:gd name="T23" fmla="*/ 1368 h 1404"/>
              <a:gd name="T24" fmla="*/ 508 w 2026"/>
              <a:gd name="T25" fmla="*/ 1344 h 1404"/>
              <a:gd name="T26" fmla="*/ 550 w 2026"/>
              <a:gd name="T27" fmla="*/ 1306 h 1404"/>
              <a:gd name="T28" fmla="*/ 590 w 2026"/>
              <a:gd name="T29" fmla="*/ 1250 h 1404"/>
              <a:gd name="T30" fmla="*/ 630 w 2026"/>
              <a:gd name="T31" fmla="*/ 1174 h 1404"/>
              <a:gd name="T32" fmla="*/ 672 w 2026"/>
              <a:gd name="T33" fmla="*/ 1074 h 1404"/>
              <a:gd name="T34" fmla="*/ 712 w 2026"/>
              <a:gd name="T35" fmla="*/ 948 h 1404"/>
              <a:gd name="T36" fmla="*/ 752 w 2026"/>
              <a:gd name="T37" fmla="*/ 802 h 1404"/>
              <a:gd name="T38" fmla="*/ 794 w 2026"/>
              <a:gd name="T39" fmla="*/ 638 h 1404"/>
              <a:gd name="T40" fmla="*/ 834 w 2026"/>
              <a:gd name="T41" fmla="*/ 468 h 1404"/>
              <a:gd name="T42" fmla="*/ 874 w 2026"/>
              <a:gd name="T43" fmla="*/ 306 h 1404"/>
              <a:gd name="T44" fmla="*/ 916 w 2026"/>
              <a:gd name="T45" fmla="*/ 166 h 1404"/>
              <a:gd name="T46" fmla="*/ 956 w 2026"/>
              <a:gd name="T47" fmla="*/ 62 h 1404"/>
              <a:gd name="T48" fmla="*/ 998 w 2026"/>
              <a:gd name="T49" fmla="*/ 8 h 1404"/>
              <a:gd name="T50" fmla="*/ 1038 w 2026"/>
              <a:gd name="T51" fmla="*/ 8 h 1404"/>
              <a:gd name="T52" fmla="*/ 1078 w 2026"/>
              <a:gd name="T53" fmla="*/ 62 h 1404"/>
              <a:gd name="T54" fmla="*/ 1120 w 2026"/>
              <a:gd name="T55" fmla="*/ 166 h 1404"/>
              <a:gd name="T56" fmla="*/ 1160 w 2026"/>
              <a:gd name="T57" fmla="*/ 306 h 1404"/>
              <a:gd name="T58" fmla="*/ 1200 w 2026"/>
              <a:gd name="T59" fmla="*/ 468 h 1404"/>
              <a:gd name="T60" fmla="*/ 1242 w 2026"/>
              <a:gd name="T61" fmla="*/ 638 h 1404"/>
              <a:gd name="T62" fmla="*/ 1282 w 2026"/>
              <a:gd name="T63" fmla="*/ 802 h 1404"/>
              <a:gd name="T64" fmla="*/ 1322 w 2026"/>
              <a:gd name="T65" fmla="*/ 948 h 1404"/>
              <a:gd name="T66" fmla="*/ 1364 w 2026"/>
              <a:gd name="T67" fmla="*/ 1074 h 1404"/>
              <a:gd name="T68" fmla="*/ 1404 w 2026"/>
              <a:gd name="T69" fmla="*/ 1174 h 1404"/>
              <a:gd name="T70" fmla="*/ 1446 w 2026"/>
              <a:gd name="T71" fmla="*/ 1250 h 1404"/>
              <a:gd name="T72" fmla="*/ 1486 w 2026"/>
              <a:gd name="T73" fmla="*/ 1306 h 1404"/>
              <a:gd name="T74" fmla="*/ 1526 w 2026"/>
              <a:gd name="T75" fmla="*/ 1344 h 1404"/>
              <a:gd name="T76" fmla="*/ 1568 w 2026"/>
              <a:gd name="T77" fmla="*/ 1368 h 1404"/>
              <a:gd name="T78" fmla="*/ 1608 w 2026"/>
              <a:gd name="T79" fmla="*/ 1384 h 1404"/>
              <a:gd name="T80" fmla="*/ 1648 w 2026"/>
              <a:gd name="T81" fmla="*/ 1394 h 1404"/>
              <a:gd name="T82" fmla="*/ 1690 w 2026"/>
              <a:gd name="T83" fmla="*/ 1398 h 1404"/>
              <a:gd name="T84" fmla="*/ 1730 w 2026"/>
              <a:gd name="T85" fmla="*/ 1402 h 1404"/>
              <a:gd name="T86" fmla="*/ 1772 w 2026"/>
              <a:gd name="T87" fmla="*/ 1404 h 1404"/>
              <a:gd name="T88" fmla="*/ 1812 w 2026"/>
              <a:gd name="T89" fmla="*/ 1404 h 1404"/>
              <a:gd name="T90" fmla="*/ 1852 w 2026"/>
              <a:gd name="T91" fmla="*/ 1404 h 1404"/>
              <a:gd name="T92" fmla="*/ 1894 w 2026"/>
              <a:gd name="T93" fmla="*/ 1404 h 1404"/>
              <a:gd name="T94" fmla="*/ 1934 w 2026"/>
              <a:gd name="T95" fmla="*/ 1404 h 1404"/>
              <a:gd name="T96" fmla="*/ 1974 w 2026"/>
              <a:gd name="T97" fmla="*/ 1404 h 1404"/>
              <a:gd name="T98" fmla="*/ 2016 w 2026"/>
              <a:gd name="T99"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0" y="1404"/>
                </a:lnTo>
                <a:lnTo>
                  <a:pt x="10" y="1404"/>
                </a:lnTo>
                <a:lnTo>
                  <a:pt x="20" y="1404"/>
                </a:lnTo>
                <a:lnTo>
                  <a:pt x="30" y="1404"/>
                </a:lnTo>
                <a:lnTo>
                  <a:pt x="40" y="1404"/>
                </a:lnTo>
                <a:lnTo>
                  <a:pt x="50" y="1404"/>
                </a:lnTo>
                <a:lnTo>
                  <a:pt x="60" y="1404"/>
                </a:lnTo>
                <a:lnTo>
                  <a:pt x="70" y="1404"/>
                </a:lnTo>
                <a:lnTo>
                  <a:pt x="80" y="1404"/>
                </a:lnTo>
                <a:lnTo>
                  <a:pt x="90" y="1404"/>
                </a:lnTo>
                <a:lnTo>
                  <a:pt x="102" y="1404"/>
                </a:lnTo>
                <a:lnTo>
                  <a:pt x="112" y="1404"/>
                </a:lnTo>
                <a:lnTo>
                  <a:pt x="122" y="1404"/>
                </a:lnTo>
                <a:lnTo>
                  <a:pt x="132" y="1404"/>
                </a:lnTo>
                <a:lnTo>
                  <a:pt x="142" y="1404"/>
                </a:lnTo>
                <a:lnTo>
                  <a:pt x="152" y="1404"/>
                </a:lnTo>
                <a:lnTo>
                  <a:pt x="162" y="1404"/>
                </a:lnTo>
                <a:lnTo>
                  <a:pt x="172" y="1404"/>
                </a:lnTo>
                <a:lnTo>
                  <a:pt x="182" y="1404"/>
                </a:lnTo>
                <a:lnTo>
                  <a:pt x="192" y="1404"/>
                </a:lnTo>
                <a:lnTo>
                  <a:pt x="202" y="1404"/>
                </a:lnTo>
                <a:lnTo>
                  <a:pt x="214" y="1404"/>
                </a:lnTo>
                <a:lnTo>
                  <a:pt x="224" y="1404"/>
                </a:lnTo>
                <a:lnTo>
                  <a:pt x="234" y="1404"/>
                </a:lnTo>
                <a:lnTo>
                  <a:pt x="244" y="1404"/>
                </a:lnTo>
                <a:lnTo>
                  <a:pt x="254" y="1404"/>
                </a:lnTo>
                <a:lnTo>
                  <a:pt x="264" y="1404"/>
                </a:lnTo>
                <a:lnTo>
                  <a:pt x="274" y="1404"/>
                </a:lnTo>
                <a:lnTo>
                  <a:pt x="284" y="1402"/>
                </a:lnTo>
                <a:lnTo>
                  <a:pt x="294" y="1402"/>
                </a:lnTo>
                <a:lnTo>
                  <a:pt x="304" y="1402"/>
                </a:lnTo>
                <a:lnTo>
                  <a:pt x="314" y="1402"/>
                </a:lnTo>
                <a:lnTo>
                  <a:pt x="326" y="1400"/>
                </a:lnTo>
                <a:lnTo>
                  <a:pt x="336" y="1400"/>
                </a:lnTo>
                <a:lnTo>
                  <a:pt x="346" y="1398"/>
                </a:lnTo>
                <a:lnTo>
                  <a:pt x="356" y="1398"/>
                </a:lnTo>
                <a:lnTo>
                  <a:pt x="366" y="1396"/>
                </a:lnTo>
                <a:lnTo>
                  <a:pt x="376" y="1396"/>
                </a:lnTo>
                <a:lnTo>
                  <a:pt x="386" y="1394"/>
                </a:lnTo>
                <a:lnTo>
                  <a:pt x="396" y="1392"/>
                </a:lnTo>
                <a:lnTo>
                  <a:pt x="406" y="1390"/>
                </a:lnTo>
                <a:lnTo>
                  <a:pt x="416" y="1386"/>
                </a:lnTo>
                <a:lnTo>
                  <a:pt x="426" y="1384"/>
                </a:lnTo>
                <a:lnTo>
                  <a:pt x="438" y="1380"/>
                </a:lnTo>
                <a:lnTo>
                  <a:pt x="448" y="1376"/>
                </a:lnTo>
                <a:lnTo>
                  <a:pt x="458" y="1372"/>
                </a:lnTo>
                <a:lnTo>
                  <a:pt x="468" y="1368"/>
                </a:lnTo>
                <a:lnTo>
                  <a:pt x="478" y="1362"/>
                </a:lnTo>
                <a:lnTo>
                  <a:pt x="488" y="1356"/>
                </a:lnTo>
                <a:lnTo>
                  <a:pt x="498" y="1350"/>
                </a:lnTo>
                <a:lnTo>
                  <a:pt x="508" y="1344"/>
                </a:lnTo>
                <a:lnTo>
                  <a:pt x="518" y="1334"/>
                </a:lnTo>
                <a:lnTo>
                  <a:pt x="528" y="1326"/>
                </a:lnTo>
                <a:lnTo>
                  <a:pt x="538" y="1316"/>
                </a:lnTo>
                <a:lnTo>
                  <a:pt x="550" y="1306"/>
                </a:lnTo>
                <a:lnTo>
                  <a:pt x="560" y="1294"/>
                </a:lnTo>
                <a:lnTo>
                  <a:pt x="570" y="1280"/>
                </a:lnTo>
                <a:lnTo>
                  <a:pt x="580" y="1266"/>
                </a:lnTo>
                <a:lnTo>
                  <a:pt x="590" y="1250"/>
                </a:lnTo>
                <a:lnTo>
                  <a:pt x="600" y="1232"/>
                </a:lnTo>
                <a:lnTo>
                  <a:pt x="610" y="1214"/>
                </a:lnTo>
                <a:lnTo>
                  <a:pt x="620" y="1196"/>
                </a:lnTo>
                <a:lnTo>
                  <a:pt x="630" y="1174"/>
                </a:lnTo>
                <a:lnTo>
                  <a:pt x="640" y="1152"/>
                </a:lnTo>
                <a:lnTo>
                  <a:pt x="652" y="1126"/>
                </a:lnTo>
                <a:lnTo>
                  <a:pt x="662" y="1102"/>
                </a:lnTo>
                <a:lnTo>
                  <a:pt x="672" y="1074"/>
                </a:lnTo>
                <a:lnTo>
                  <a:pt x="682" y="1044"/>
                </a:lnTo>
                <a:lnTo>
                  <a:pt x="692" y="1014"/>
                </a:lnTo>
                <a:lnTo>
                  <a:pt x="702" y="982"/>
                </a:lnTo>
                <a:lnTo>
                  <a:pt x="712" y="948"/>
                </a:lnTo>
                <a:lnTo>
                  <a:pt x="722" y="914"/>
                </a:lnTo>
                <a:lnTo>
                  <a:pt x="732" y="878"/>
                </a:lnTo>
                <a:lnTo>
                  <a:pt x="742" y="840"/>
                </a:lnTo>
                <a:lnTo>
                  <a:pt x="752" y="802"/>
                </a:lnTo>
                <a:lnTo>
                  <a:pt x="764" y="762"/>
                </a:lnTo>
                <a:lnTo>
                  <a:pt x="774" y="722"/>
                </a:lnTo>
                <a:lnTo>
                  <a:pt x="784" y="680"/>
                </a:lnTo>
                <a:lnTo>
                  <a:pt x="794" y="638"/>
                </a:lnTo>
                <a:lnTo>
                  <a:pt x="804" y="596"/>
                </a:lnTo>
                <a:lnTo>
                  <a:pt x="814" y="552"/>
                </a:lnTo>
                <a:lnTo>
                  <a:pt x="824" y="510"/>
                </a:lnTo>
                <a:lnTo>
                  <a:pt x="834" y="468"/>
                </a:lnTo>
                <a:lnTo>
                  <a:pt x="844" y="426"/>
                </a:lnTo>
                <a:lnTo>
                  <a:pt x="854" y="384"/>
                </a:lnTo>
                <a:lnTo>
                  <a:pt x="864" y="344"/>
                </a:lnTo>
                <a:lnTo>
                  <a:pt x="874" y="306"/>
                </a:lnTo>
                <a:lnTo>
                  <a:pt x="886" y="268"/>
                </a:lnTo>
                <a:lnTo>
                  <a:pt x="896" y="232"/>
                </a:lnTo>
                <a:lnTo>
                  <a:pt x="906" y="198"/>
                </a:lnTo>
                <a:lnTo>
                  <a:pt x="916" y="166"/>
                </a:lnTo>
                <a:lnTo>
                  <a:pt x="926" y="136"/>
                </a:lnTo>
                <a:lnTo>
                  <a:pt x="936" y="108"/>
                </a:lnTo>
                <a:lnTo>
                  <a:pt x="946" y="84"/>
                </a:lnTo>
                <a:lnTo>
                  <a:pt x="956" y="62"/>
                </a:lnTo>
                <a:lnTo>
                  <a:pt x="966" y="44"/>
                </a:lnTo>
                <a:lnTo>
                  <a:pt x="976" y="28"/>
                </a:lnTo>
                <a:lnTo>
                  <a:pt x="986" y="16"/>
                </a:lnTo>
                <a:lnTo>
                  <a:pt x="998" y="8"/>
                </a:lnTo>
                <a:lnTo>
                  <a:pt x="1008" y="2"/>
                </a:lnTo>
                <a:lnTo>
                  <a:pt x="1018" y="0"/>
                </a:lnTo>
                <a:lnTo>
                  <a:pt x="1028" y="2"/>
                </a:lnTo>
                <a:lnTo>
                  <a:pt x="1038" y="8"/>
                </a:lnTo>
                <a:lnTo>
                  <a:pt x="1048" y="16"/>
                </a:lnTo>
                <a:lnTo>
                  <a:pt x="1058" y="28"/>
                </a:lnTo>
                <a:lnTo>
                  <a:pt x="1068" y="44"/>
                </a:lnTo>
                <a:lnTo>
                  <a:pt x="1078" y="62"/>
                </a:lnTo>
                <a:lnTo>
                  <a:pt x="1088" y="84"/>
                </a:lnTo>
                <a:lnTo>
                  <a:pt x="1098" y="108"/>
                </a:lnTo>
                <a:lnTo>
                  <a:pt x="1110" y="136"/>
                </a:lnTo>
                <a:lnTo>
                  <a:pt x="1120" y="166"/>
                </a:lnTo>
                <a:lnTo>
                  <a:pt x="1130" y="198"/>
                </a:lnTo>
                <a:lnTo>
                  <a:pt x="1140" y="232"/>
                </a:lnTo>
                <a:lnTo>
                  <a:pt x="1150" y="268"/>
                </a:lnTo>
                <a:lnTo>
                  <a:pt x="1160" y="306"/>
                </a:lnTo>
                <a:lnTo>
                  <a:pt x="1170" y="344"/>
                </a:lnTo>
                <a:lnTo>
                  <a:pt x="1180" y="384"/>
                </a:lnTo>
                <a:lnTo>
                  <a:pt x="1190" y="426"/>
                </a:lnTo>
                <a:lnTo>
                  <a:pt x="1200" y="468"/>
                </a:lnTo>
                <a:lnTo>
                  <a:pt x="1210" y="510"/>
                </a:lnTo>
                <a:lnTo>
                  <a:pt x="1222" y="552"/>
                </a:lnTo>
                <a:lnTo>
                  <a:pt x="1232" y="596"/>
                </a:lnTo>
                <a:lnTo>
                  <a:pt x="1242" y="638"/>
                </a:lnTo>
                <a:lnTo>
                  <a:pt x="1252" y="680"/>
                </a:lnTo>
                <a:lnTo>
                  <a:pt x="1262" y="722"/>
                </a:lnTo>
                <a:lnTo>
                  <a:pt x="1272" y="762"/>
                </a:lnTo>
                <a:lnTo>
                  <a:pt x="1282" y="802"/>
                </a:lnTo>
                <a:lnTo>
                  <a:pt x="1292" y="840"/>
                </a:lnTo>
                <a:lnTo>
                  <a:pt x="1302" y="878"/>
                </a:lnTo>
                <a:lnTo>
                  <a:pt x="1312" y="914"/>
                </a:lnTo>
                <a:lnTo>
                  <a:pt x="1322" y="948"/>
                </a:lnTo>
                <a:lnTo>
                  <a:pt x="1334" y="982"/>
                </a:lnTo>
                <a:lnTo>
                  <a:pt x="1344" y="1014"/>
                </a:lnTo>
                <a:lnTo>
                  <a:pt x="1354" y="1044"/>
                </a:lnTo>
                <a:lnTo>
                  <a:pt x="1364" y="1074"/>
                </a:lnTo>
                <a:lnTo>
                  <a:pt x="1374" y="1102"/>
                </a:lnTo>
                <a:lnTo>
                  <a:pt x="1384" y="1126"/>
                </a:lnTo>
                <a:lnTo>
                  <a:pt x="1394" y="1152"/>
                </a:lnTo>
                <a:lnTo>
                  <a:pt x="1404" y="1174"/>
                </a:lnTo>
                <a:lnTo>
                  <a:pt x="1414" y="1196"/>
                </a:lnTo>
                <a:lnTo>
                  <a:pt x="1424" y="1214"/>
                </a:lnTo>
                <a:lnTo>
                  <a:pt x="1434" y="1232"/>
                </a:lnTo>
                <a:lnTo>
                  <a:pt x="1446" y="1250"/>
                </a:lnTo>
                <a:lnTo>
                  <a:pt x="1456" y="1266"/>
                </a:lnTo>
                <a:lnTo>
                  <a:pt x="1466" y="1280"/>
                </a:lnTo>
                <a:lnTo>
                  <a:pt x="1476" y="1294"/>
                </a:lnTo>
                <a:lnTo>
                  <a:pt x="1486" y="1306"/>
                </a:lnTo>
                <a:lnTo>
                  <a:pt x="1496" y="1316"/>
                </a:lnTo>
                <a:lnTo>
                  <a:pt x="1506" y="1326"/>
                </a:lnTo>
                <a:lnTo>
                  <a:pt x="1516" y="1334"/>
                </a:lnTo>
                <a:lnTo>
                  <a:pt x="1526" y="1344"/>
                </a:lnTo>
                <a:lnTo>
                  <a:pt x="1536" y="1350"/>
                </a:lnTo>
                <a:lnTo>
                  <a:pt x="1546" y="1356"/>
                </a:lnTo>
                <a:lnTo>
                  <a:pt x="1558" y="1362"/>
                </a:lnTo>
                <a:lnTo>
                  <a:pt x="1568" y="1368"/>
                </a:lnTo>
                <a:lnTo>
                  <a:pt x="1578" y="1372"/>
                </a:lnTo>
                <a:lnTo>
                  <a:pt x="1588" y="1376"/>
                </a:lnTo>
                <a:lnTo>
                  <a:pt x="1598" y="1380"/>
                </a:lnTo>
                <a:lnTo>
                  <a:pt x="1608" y="1384"/>
                </a:lnTo>
                <a:lnTo>
                  <a:pt x="1618" y="1386"/>
                </a:lnTo>
                <a:lnTo>
                  <a:pt x="1628" y="1390"/>
                </a:lnTo>
                <a:lnTo>
                  <a:pt x="1638" y="1392"/>
                </a:lnTo>
                <a:lnTo>
                  <a:pt x="1648" y="1394"/>
                </a:lnTo>
                <a:lnTo>
                  <a:pt x="1660" y="1396"/>
                </a:lnTo>
                <a:lnTo>
                  <a:pt x="1670" y="1396"/>
                </a:lnTo>
                <a:lnTo>
                  <a:pt x="1680" y="1398"/>
                </a:lnTo>
                <a:lnTo>
                  <a:pt x="1690" y="1398"/>
                </a:lnTo>
                <a:lnTo>
                  <a:pt x="1700" y="1400"/>
                </a:lnTo>
                <a:lnTo>
                  <a:pt x="1710" y="1400"/>
                </a:lnTo>
                <a:lnTo>
                  <a:pt x="1720" y="1402"/>
                </a:lnTo>
                <a:lnTo>
                  <a:pt x="1730" y="1402"/>
                </a:lnTo>
                <a:lnTo>
                  <a:pt x="1740" y="1402"/>
                </a:lnTo>
                <a:lnTo>
                  <a:pt x="1750" y="1402"/>
                </a:lnTo>
                <a:lnTo>
                  <a:pt x="1760" y="1404"/>
                </a:lnTo>
                <a:lnTo>
                  <a:pt x="1772" y="1404"/>
                </a:lnTo>
                <a:lnTo>
                  <a:pt x="1782" y="1404"/>
                </a:lnTo>
                <a:lnTo>
                  <a:pt x="1792" y="1404"/>
                </a:lnTo>
                <a:lnTo>
                  <a:pt x="1802" y="1404"/>
                </a:lnTo>
                <a:lnTo>
                  <a:pt x="1812" y="1404"/>
                </a:lnTo>
                <a:lnTo>
                  <a:pt x="1822" y="1404"/>
                </a:lnTo>
                <a:lnTo>
                  <a:pt x="1832" y="1404"/>
                </a:lnTo>
                <a:lnTo>
                  <a:pt x="1842" y="1404"/>
                </a:lnTo>
                <a:lnTo>
                  <a:pt x="1852" y="1404"/>
                </a:lnTo>
                <a:lnTo>
                  <a:pt x="1862" y="1404"/>
                </a:lnTo>
                <a:lnTo>
                  <a:pt x="1872" y="1404"/>
                </a:lnTo>
                <a:lnTo>
                  <a:pt x="1884" y="1404"/>
                </a:lnTo>
                <a:lnTo>
                  <a:pt x="1894" y="1404"/>
                </a:lnTo>
                <a:lnTo>
                  <a:pt x="1904" y="1404"/>
                </a:lnTo>
                <a:lnTo>
                  <a:pt x="1914" y="1404"/>
                </a:lnTo>
                <a:lnTo>
                  <a:pt x="1924" y="1404"/>
                </a:lnTo>
                <a:lnTo>
                  <a:pt x="1934" y="1404"/>
                </a:lnTo>
                <a:lnTo>
                  <a:pt x="1944" y="1404"/>
                </a:lnTo>
                <a:lnTo>
                  <a:pt x="1954" y="1404"/>
                </a:lnTo>
                <a:lnTo>
                  <a:pt x="1964" y="1404"/>
                </a:lnTo>
                <a:lnTo>
                  <a:pt x="1974" y="1404"/>
                </a:lnTo>
                <a:lnTo>
                  <a:pt x="1984" y="1404"/>
                </a:lnTo>
                <a:lnTo>
                  <a:pt x="1994" y="1404"/>
                </a:lnTo>
                <a:lnTo>
                  <a:pt x="2006" y="1404"/>
                </a:lnTo>
                <a:lnTo>
                  <a:pt x="2016" y="1404"/>
                </a:lnTo>
                <a:lnTo>
                  <a:pt x="2026" y="1404"/>
                </a:lnTo>
                <a:lnTo>
                  <a:pt x="0" y="1404"/>
                </a:lnTo>
                <a:close/>
              </a:path>
            </a:pathLst>
          </a:custGeom>
          <a:solidFill>
            <a:srgbClr val="CC0000"/>
          </a:solidFill>
          <a:ln w="0">
            <a:solidFill>
              <a:srgbClr val="323232"/>
            </a:solidFill>
            <a:prstDash val="solid"/>
            <a:round/>
            <a:headEnd/>
            <a:tailEnd/>
          </a:ln>
        </p:spPr>
        <p:txBody>
          <a:bodyPr/>
          <a:lstStyle/>
          <a:p>
            <a:endParaRPr lang="en-US"/>
          </a:p>
        </p:txBody>
      </p:sp>
      <p:sp>
        <p:nvSpPr>
          <p:cNvPr id="7" name="Freeform 5"/>
          <p:cNvSpPr>
            <a:spLocks/>
          </p:cNvSpPr>
          <p:nvPr/>
        </p:nvSpPr>
        <p:spPr bwMode="auto">
          <a:xfrm>
            <a:off x="3355285" y="2400988"/>
            <a:ext cx="3216275" cy="2228850"/>
          </a:xfrm>
          <a:custGeom>
            <a:avLst/>
            <a:gdLst>
              <a:gd name="T0" fmla="*/ 20 w 2026"/>
              <a:gd name="T1" fmla="*/ 1404 h 1404"/>
              <a:gd name="T2" fmla="*/ 60 w 2026"/>
              <a:gd name="T3" fmla="*/ 1404 h 1404"/>
              <a:gd name="T4" fmla="*/ 102 w 2026"/>
              <a:gd name="T5" fmla="*/ 1404 h 1404"/>
              <a:gd name="T6" fmla="*/ 142 w 2026"/>
              <a:gd name="T7" fmla="*/ 1404 h 1404"/>
              <a:gd name="T8" fmla="*/ 182 w 2026"/>
              <a:gd name="T9" fmla="*/ 1404 h 1404"/>
              <a:gd name="T10" fmla="*/ 224 w 2026"/>
              <a:gd name="T11" fmla="*/ 1404 h 1404"/>
              <a:gd name="T12" fmla="*/ 264 w 2026"/>
              <a:gd name="T13" fmla="*/ 1404 h 1404"/>
              <a:gd name="T14" fmla="*/ 304 w 2026"/>
              <a:gd name="T15" fmla="*/ 1404 h 1404"/>
              <a:gd name="T16" fmla="*/ 346 w 2026"/>
              <a:gd name="T17" fmla="*/ 1404 h 1404"/>
              <a:gd name="T18" fmla="*/ 386 w 2026"/>
              <a:gd name="T19" fmla="*/ 1404 h 1404"/>
              <a:gd name="T20" fmla="*/ 426 w 2026"/>
              <a:gd name="T21" fmla="*/ 1404 h 1404"/>
              <a:gd name="T22" fmla="*/ 468 w 2026"/>
              <a:gd name="T23" fmla="*/ 1404 h 1404"/>
              <a:gd name="T24" fmla="*/ 508 w 2026"/>
              <a:gd name="T25" fmla="*/ 1404 h 1404"/>
              <a:gd name="T26" fmla="*/ 550 w 2026"/>
              <a:gd name="T27" fmla="*/ 1404 h 1404"/>
              <a:gd name="T28" fmla="*/ 590 w 2026"/>
              <a:gd name="T29" fmla="*/ 1402 h 1404"/>
              <a:gd name="T30" fmla="*/ 630 w 2026"/>
              <a:gd name="T31" fmla="*/ 1400 h 1404"/>
              <a:gd name="T32" fmla="*/ 672 w 2026"/>
              <a:gd name="T33" fmla="*/ 1396 h 1404"/>
              <a:gd name="T34" fmla="*/ 712 w 2026"/>
              <a:gd name="T35" fmla="*/ 1390 h 1404"/>
              <a:gd name="T36" fmla="*/ 752 w 2026"/>
              <a:gd name="T37" fmla="*/ 1376 h 1404"/>
              <a:gd name="T38" fmla="*/ 794 w 2026"/>
              <a:gd name="T39" fmla="*/ 1356 h 1404"/>
              <a:gd name="T40" fmla="*/ 834 w 2026"/>
              <a:gd name="T41" fmla="*/ 1326 h 1404"/>
              <a:gd name="T42" fmla="*/ 874 w 2026"/>
              <a:gd name="T43" fmla="*/ 1280 h 1404"/>
              <a:gd name="T44" fmla="*/ 916 w 2026"/>
              <a:gd name="T45" fmla="*/ 1214 h 1404"/>
              <a:gd name="T46" fmla="*/ 956 w 2026"/>
              <a:gd name="T47" fmla="*/ 1126 h 1404"/>
              <a:gd name="T48" fmla="*/ 998 w 2026"/>
              <a:gd name="T49" fmla="*/ 1014 h 1404"/>
              <a:gd name="T50" fmla="*/ 1038 w 2026"/>
              <a:gd name="T51" fmla="*/ 878 h 1404"/>
              <a:gd name="T52" fmla="*/ 1078 w 2026"/>
              <a:gd name="T53" fmla="*/ 720 h 1404"/>
              <a:gd name="T54" fmla="*/ 1120 w 2026"/>
              <a:gd name="T55" fmla="*/ 552 h 1404"/>
              <a:gd name="T56" fmla="*/ 1160 w 2026"/>
              <a:gd name="T57" fmla="*/ 384 h 1404"/>
              <a:gd name="T58" fmla="*/ 1200 w 2026"/>
              <a:gd name="T59" fmla="*/ 232 h 1404"/>
              <a:gd name="T60" fmla="*/ 1242 w 2026"/>
              <a:gd name="T61" fmla="*/ 108 h 1404"/>
              <a:gd name="T62" fmla="*/ 1282 w 2026"/>
              <a:gd name="T63" fmla="*/ 28 h 1404"/>
              <a:gd name="T64" fmla="*/ 1322 w 2026"/>
              <a:gd name="T65" fmla="*/ 0 h 1404"/>
              <a:gd name="T66" fmla="*/ 1364 w 2026"/>
              <a:gd name="T67" fmla="*/ 28 h 1404"/>
              <a:gd name="T68" fmla="*/ 1404 w 2026"/>
              <a:gd name="T69" fmla="*/ 108 h 1404"/>
              <a:gd name="T70" fmla="*/ 1446 w 2026"/>
              <a:gd name="T71" fmla="*/ 232 h 1404"/>
              <a:gd name="T72" fmla="*/ 1486 w 2026"/>
              <a:gd name="T73" fmla="*/ 384 h 1404"/>
              <a:gd name="T74" fmla="*/ 1526 w 2026"/>
              <a:gd name="T75" fmla="*/ 552 h 1404"/>
              <a:gd name="T76" fmla="*/ 1568 w 2026"/>
              <a:gd name="T77" fmla="*/ 720 h 1404"/>
              <a:gd name="T78" fmla="*/ 1608 w 2026"/>
              <a:gd name="T79" fmla="*/ 878 h 1404"/>
              <a:gd name="T80" fmla="*/ 1648 w 2026"/>
              <a:gd name="T81" fmla="*/ 1014 h 1404"/>
              <a:gd name="T82" fmla="*/ 1690 w 2026"/>
              <a:gd name="T83" fmla="*/ 1126 h 1404"/>
              <a:gd name="T84" fmla="*/ 1730 w 2026"/>
              <a:gd name="T85" fmla="*/ 1214 h 1404"/>
              <a:gd name="T86" fmla="*/ 1772 w 2026"/>
              <a:gd name="T87" fmla="*/ 1280 h 1404"/>
              <a:gd name="T88" fmla="*/ 1812 w 2026"/>
              <a:gd name="T89" fmla="*/ 1326 h 1404"/>
              <a:gd name="T90" fmla="*/ 1852 w 2026"/>
              <a:gd name="T91" fmla="*/ 1356 h 1404"/>
              <a:gd name="T92" fmla="*/ 1894 w 2026"/>
              <a:gd name="T93" fmla="*/ 1376 h 1404"/>
              <a:gd name="T94" fmla="*/ 1934 w 2026"/>
              <a:gd name="T95" fmla="*/ 1390 h 1404"/>
              <a:gd name="T96" fmla="*/ 1974 w 2026"/>
              <a:gd name="T97" fmla="*/ 1396 h 1404"/>
              <a:gd name="T98" fmla="*/ 2016 w 2026"/>
              <a:gd name="T99" fmla="*/ 1400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0" y="1404"/>
                </a:lnTo>
                <a:lnTo>
                  <a:pt x="10" y="1404"/>
                </a:lnTo>
                <a:lnTo>
                  <a:pt x="20" y="1404"/>
                </a:lnTo>
                <a:lnTo>
                  <a:pt x="30" y="1404"/>
                </a:lnTo>
                <a:lnTo>
                  <a:pt x="40" y="1404"/>
                </a:lnTo>
                <a:lnTo>
                  <a:pt x="50" y="1404"/>
                </a:lnTo>
                <a:lnTo>
                  <a:pt x="60" y="1404"/>
                </a:lnTo>
                <a:lnTo>
                  <a:pt x="70" y="1404"/>
                </a:lnTo>
                <a:lnTo>
                  <a:pt x="80" y="1404"/>
                </a:lnTo>
                <a:lnTo>
                  <a:pt x="90" y="1404"/>
                </a:lnTo>
                <a:lnTo>
                  <a:pt x="102" y="1404"/>
                </a:lnTo>
                <a:lnTo>
                  <a:pt x="112" y="1404"/>
                </a:lnTo>
                <a:lnTo>
                  <a:pt x="122" y="1404"/>
                </a:lnTo>
                <a:lnTo>
                  <a:pt x="132" y="1404"/>
                </a:lnTo>
                <a:lnTo>
                  <a:pt x="142" y="1404"/>
                </a:lnTo>
                <a:lnTo>
                  <a:pt x="152" y="1404"/>
                </a:lnTo>
                <a:lnTo>
                  <a:pt x="162" y="1404"/>
                </a:lnTo>
                <a:lnTo>
                  <a:pt x="172" y="1404"/>
                </a:lnTo>
                <a:lnTo>
                  <a:pt x="182" y="1404"/>
                </a:lnTo>
                <a:lnTo>
                  <a:pt x="192" y="1404"/>
                </a:lnTo>
                <a:lnTo>
                  <a:pt x="202" y="1404"/>
                </a:lnTo>
                <a:lnTo>
                  <a:pt x="214" y="1404"/>
                </a:lnTo>
                <a:lnTo>
                  <a:pt x="224" y="1404"/>
                </a:lnTo>
                <a:lnTo>
                  <a:pt x="234" y="1404"/>
                </a:lnTo>
                <a:lnTo>
                  <a:pt x="244" y="1404"/>
                </a:lnTo>
                <a:lnTo>
                  <a:pt x="254" y="1404"/>
                </a:lnTo>
                <a:lnTo>
                  <a:pt x="264" y="1404"/>
                </a:lnTo>
                <a:lnTo>
                  <a:pt x="274" y="1404"/>
                </a:lnTo>
                <a:lnTo>
                  <a:pt x="284" y="1404"/>
                </a:lnTo>
                <a:lnTo>
                  <a:pt x="294" y="1404"/>
                </a:lnTo>
                <a:lnTo>
                  <a:pt x="304" y="1404"/>
                </a:lnTo>
                <a:lnTo>
                  <a:pt x="314" y="1404"/>
                </a:lnTo>
                <a:lnTo>
                  <a:pt x="326" y="1404"/>
                </a:lnTo>
                <a:lnTo>
                  <a:pt x="336" y="1404"/>
                </a:lnTo>
                <a:lnTo>
                  <a:pt x="346" y="1404"/>
                </a:lnTo>
                <a:lnTo>
                  <a:pt x="356" y="1404"/>
                </a:lnTo>
                <a:lnTo>
                  <a:pt x="366" y="1404"/>
                </a:lnTo>
                <a:lnTo>
                  <a:pt x="376" y="1404"/>
                </a:lnTo>
                <a:lnTo>
                  <a:pt x="386" y="1404"/>
                </a:lnTo>
                <a:lnTo>
                  <a:pt x="396" y="1404"/>
                </a:lnTo>
                <a:lnTo>
                  <a:pt x="406" y="1404"/>
                </a:lnTo>
                <a:lnTo>
                  <a:pt x="416" y="1404"/>
                </a:lnTo>
                <a:lnTo>
                  <a:pt x="426" y="1404"/>
                </a:lnTo>
                <a:lnTo>
                  <a:pt x="438" y="1404"/>
                </a:lnTo>
                <a:lnTo>
                  <a:pt x="448" y="1404"/>
                </a:lnTo>
                <a:lnTo>
                  <a:pt x="458" y="1404"/>
                </a:lnTo>
                <a:lnTo>
                  <a:pt x="468" y="1404"/>
                </a:lnTo>
                <a:lnTo>
                  <a:pt x="478" y="1404"/>
                </a:lnTo>
                <a:lnTo>
                  <a:pt x="488" y="1404"/>
                </a:lnTo>
                <a:lnTo>
                  <a:pt x="498" y="1404"/>
                </a:lnTo>
                <a:lnTo>
                  <a:pt x="508" y="1404"/>
                </a:lnTo>
                <a:lnTo>
                  <a:pt x="518" y="1404"/>
                </a:lnTo>
                <a:lnTo>
                  <a:pt x="528" y="1404"/>
                </a:lnTo>
                <a:lnTo>
                  <a:pt x="538" y="1404"/>
                </a:lnTo>
                <a:lnTo>
                  <a:pt x="550" y="1404"/>
                </a:lnTo>
                <a:lnTo>
                  <a:pt x="560" y="1404"/>
                </a:lnTo>
                <a:lnTo>
                  <a:pt x="570" y="1404"/>
                </a:lnTo>
                <a:lnTo>
                  <a:pt x="580" y="1404"/>
                </a:lnTo>
                <a:lnTo>
                  <a:pt x="590" y="1402"/>
                </a:lnTo>
                <a:lnTo>
                  <a:pt x="600" y="1402"/>
                </a:lnTo>
                <a:lnTo>
                  <a:pt x="610" y="1402"/>
                </a:lnTo>
                <a:lnTo>
                  <a:pt x="620" y="1402"/>
                </a:lnTo>
                <a:lnTo>
                  <a:pt x="630" y="1400"/>
                </a:lnTo>
                <a:lnTo>
                  <a:pt x="640" y="1400"/>
                </a:lnTo>
                <a:lnTo>
                  <a:pt x="652" y="1398"/>
                </a:lnTo>
                <a:lnTo>
                  <a:pt x="662" y="1398"/>
                </a:lnTo>
                <a:lnTo>
                  <a:pt x="672" y="1396"/>
                </a:lnTo>
                <a:lnTo>
                  <a:pt x="682" y="1396"/>
                </a:lnTo>
                <a:lnTo>
                  <a:pt x="692" y="1394"/>
                </a:lnTo>
                <a:lnTo>
                  <a:pt x="702" y="1392"/>
                </a:lnTo>
                <a:lnTo>
                  <a:pt x="712" y="1390"/>
                </a:lnTo>
                <a:lnTo>
                  <a:pt x="722" y="1386"/>
                </a:lnTo>
                <a:lnTo>
                  <a:pt x="732" y="1384"/>
                </a:lnTo>
                <a:lnTo>
                  <a:pt x="742" y="1380"/>
                </a:lnTo>
                <a:lnTo>
                  <a:pt x="752" y="1376"/>
                </a:lnTo>
                <a:lnTo>
                  <a:pt x="764" y="1372"/>
                </a:lnTo>
                <a:lnTo>
                  <a:pt x="774" y="1368"/>
                </a:lnTo>
                <a:lnTo>
                  <a:pt x="784" y="1362"/>
                </a:lnTo>
                <a:lnTo>
                  <a:pt x="794" y="1356"/>
                </a:lnTo>
                <a:lnTo>
                  <a:pt x="804" y="1350"/>
                </a:lnTo>
                <a:lnTo>
                  <a:pt x="814" y="1344"/>
                </a:lnTo>
                <a:lnTo>
                  <a:pt x="824" y="1334"/>
                </a:lnTo>
                <a:lnTo>
                  <a:pt x="834" y="1326"/>
                </a:lnTo>
                <a:lnTo>
                  <a:pt x="844" y="1316"/>
                </a:lnTo>
                <a:lnTo>
                  <a:pt x="854" y="1306"/>
                </a:lnTo>
                <a:lnTo>
                  <a:pt x="864" y="1294"/>
                </a:lnTo>
                <a:lnTo>
                  <a:pt x="874" y="1280"/>
                </a:lnTo>
                <a:lnTo>
                  <a:pt x="886" y="1266"/>
                </a:lnTo>
                <a:lnTo>
                  <a:pt x="896" y="1250"/>
                </a:lnTo>
                <a:lnTo>
                  <a:pt x="906" y="1232"/>
                </a:lnTo>
                <a:lnTo>
                  <a:pt x="916" y="1214"/>
                </a:lnTo>
                <a:lnTo>
                  <a:pt x="926" y="1196"/>
                </a:lnTo>
                <a:lnTo>
                  <a:pt x="936" y="1174"/>
                </a:lnTo>
                <a:lnTo>
                  <a:pt x="946" y="1152"/>
                </a:lnTo>
                <a:lnTo>
                  <a:pt x="956" y="1126"/>
                </a:lnTo>
                <a:lnTo>
                  <a:pt x="966" y="1100"/>
                </a:lnTo>
                <a:lnTo>
                  <a:pt x="976" y="1074"/>
                </a:lnTo>
                <a:lnTo>
                  <a:pt x="986" y="1044"/>
                </a:lnTo>
                <a:lnTo>
                  <a:pt x="998" y="1014"/>
                </a:lnTo>
                <a:lnTo>
                  <a:pt x="1008" y="982"/>
                </a:lnTo>
                <a:lnTo>
                  <a:pt x="1018" y="948"/>
                </a:lnTo>
                <a:lnTo>
                  <a:pt x="1028" y="914"/>
                </a:lnTo>
                <a:lnTo>
                  <a:pt x="1038" y="878"/>
                </a:lnTo>
                <a:lnTo>
                  <a:pt x="1048" y="840"/>
                </a:lnTo>
                <a:lnTo>
                  <a:pt x="1058" y="802"/>
                </a:lnTo>
                <a:lnTo>
                  <a:pt x="1068" y="762"/>
                </a:lnTo>
                <a:lnTo>
                  <a:pt x="1078" y="720"/>
                </a:lnTo>
                <a:lnTo>
                  <a:pt x="1088" y="680"/>
                </a:lnTo>
                <a:lnTo>
                  <a:pt x="1098" y="638"/>
                </a:lnTo>
                <a:lnTo>
                  <a:pt x="1110" y="596"/>
                </a:lnTo>
                <a:lnTo>
                  <a:pt x="1120" y="552"/>
                </a:lnTo>
                <a:lnTo>
                  <a:pt x="1130" y="510"/>
                </a:lnTo>
                <a:lnTo>
                  <a:pt x="1140" y="468"/>
                </a:lnTo>
                <a:lnTo>
                  <a:pt x="1150" y="426"/>
                </a:lnTo>
                <a:lnTo>
                  <a:pt x="1160" y="384"/>
                </a:lnTo>
                <a:lnTo>
                  <a:pt x="1170" y="344"/>
                </a:lnTo>
                <a:lnTo>
                  <a:pt x="1180" y="306"/>
                </a:lnTo>
                <a:lnTo>
                  <a:pt x="1190" y="268"/>
                </a:lnTo>
                <a:lnTo>
                  <a:pt x="1200" y="232"/>
                </a:lnTo>
                <a:lnTo>
                  <a:pt x="1210" y="198"/>
                </a:lnTo>
                <a:lnTo>
                  <a:pt x="1222" y="166"/>
                </a:lnTo>
                <a:lnTo>
                  <a:pt x="1232" y="136"/>
                </a:lnTo>
                <a:lnTo>
                  <a:pt x="1242" y="108"/>
                </a:lnTo>
                <a:lnTo>
                  <a:pt x="1252" y="84"/>
                </a:lnTo>
                <a:lnTo>
                  <a:pt x="1262" y="62"/>
                </a:lnTo>
                <a:lnTo>
                  <a:pt x="1272" y="44"/>
                </a:lnTo>
                <a:lnTo>
                  <a:pt x="1282" y="28"/>
                </a:lnTo>
                <a:lnTo>
                  <a:pt x="1292" y="16"/>
                </a:lnTo>
                <a:lnTo>
                  <a:pt x="1302" y="8"/>
                </a:lnTo>
                <a:lnTo>
                  <a:pt x="1312" y="2"/>
                </a:lnTo>
                <a:lnTo>
                  <a:pt x="1322" y="0"/>
                </a:lnTo>
                <a:lnTo>
                  <a:pt x="1334" y="2"/>
                </a:lnTo>
                <a:lnTo>
                  <a:pt x="1344" y="8"/>
                </a:lnTo>
                <a:lnTo>
                  <a:pt x="1354" y="16"/>
                </a:lnTo>
                <a:lnTo>
                  <a:pt x="1364" y="28"/>
                </a:lnTo>
                <a:lnTo>
                  <a:pt x="1374" y="44"/>
                </a:lnTo>
                <a:lnTo>
                  <a:pt x="1384" y="62"/>
                </a:lnTo>
                <a:lnTo>
                  <a:pt x="1394" y="84"/>
                </a:lnTo>
                <a:lnTo>
                  <a:pt x="1404" y="108"/>
                </a:lnTo>
                <a:lnTo>
                  <a:pt x="1414" y="136"/>
                </a:lnTo>
                <a:lnTo>
                  <a:pt x="1424" y="166"/>
                </a:lnTo>
                <a:lnTo>
                  <a:pt x="1434" y="198"/>
                </a:lnTo>
                <a:lnTo>
                  <a:pt x="1446" y="232"/>
                </a:lnTo>
                <a:lnTo>
                  <a:pt x="1456" y="268"/>
                </a:lnTo>
                <a:lnTo>
                  <a:pt x="1466" y="306"/>
                </a:lnTo>
                <a:lnTo>
                  <a:pt x="1476" y="344"/>
                </a:lnTo>
                <a:lnTo>
                  <a:pt x="1486" y="384"/>
                </a:lnTo>
                <a:lnTo>
                  <a:pt x="1496" y="426"/>
                </a:lnTo>
                <a:lnTo>
                  <a:pt x="1506" y="468"/>
                </a:lnTo>
                <a:lnTo>
                  <a:pt x="1516" y="510"/>
                </a:lnTo>
                <a:lnTo>
                  <a:pt x="1526" y="552"/>
                </a:lnTo>
                <a:lnTo>
                  <a:pt x="1536" y="596"/>
                </a:lnTo>
                <a:lnTo>
                  <a:pt x="1546" y="638"/>
                </a:lnTo>
                <a:lnTo>
                  <a:pt x="1558" y="680"/>
                </a:lnTo>
                <a:lnTo>
                  <a:pt x="1568" y="720"/>
                </a:lnTo>
                <a:lnTo>
                  <a:pt x="1578" y="762"/>
                </a:lnTo>
                <a:lnTo>
                  <a:pt x="1588" y="802"/>
                </a:lnTo>
                <a:lnTo>
                  <a:pt x="1598" y="840"/>
                </a:lnTo>
                <a:lnTo>
                  <a:pt x="1608" y="878"/>
                </a:lnTo>
                <a:lnTo>
                  <a:pt x="1618" y="914"/>
                </a:lnTo>
                <a:lnTo>
                  <a:pt x="1628" y="948"/>
                </a:lnTo>
                <a:lnTo>
                  <a:pt x="1638" y="982"/>
                </a:lnTo>
                <a:lnTo>
                  <a:pt x="1648" y="1014"/>
                </a:lnTo>
                <a:lnTo>
                  <a:pt x="1660" y="1044"/>
                </a:lnTo>
                <a:lnTo>
                  <a:pt x="1670" y="1074"/>
                </a:lnTo>
                <a:lnTo>
                  <a:pt x="1680" y="1100"/>
                </a:lnTo>
                <a:lnTo>
                  <a:pt x="1690" y="1126"/>
                </a:lnTo>
                <a:lnTo>
                  <a:pt x="1700" y="1152"/>
                </a:lnTo>
                <a:lnTo>
                  <a:pt x="1710" y="1174"/>
                </a:lnTo>
                <a:lnTo>
                  <a:pt x="1720" y="1196"/>
                </a:lnTo>
                <a:lnTo>
                  <a:pt x="1730" y="1214"/>
                </a:lnTo>
                <a:lnTo>
                  <a:pt x="1740" y="1232"/>
                </a:lnTo>
                <a:lnTo>
                  <a:pt x="1750" y="1250"/>
                </a:lnTo>
                <a:lnTo>
                  <a:pt x="1760" y="1266"/>
                </a:lnTo>
                <a:lnTo>
                  <a:pt x="1772" y="1280"/>
                </a:lnTo>
                <a:lnTo>
                  <a:pt x="1782" y="1294"/>
                </a:lnTo>
                <a:lnTo>
                  <a:pt x="1792" y="1306"/>
                </a:lnTo>
                <a:lnTo>
                  <a:pt x="1802" y="1316"/>
                </a:lnTo>
                <a:lnTo>
                  <a:pt x="1812" y="1326"/>
                </a:lnTo>
                <a:lnTo>
                  <a:pt x="1822" y="1334"/>
                </a:lnTo>
                <a:lnTo>
                  <a:pt x="1832" y="1344"/>
                </a:lnTo>
                <a:lnTo>
                  <a:pt x="1842" y="1350"/>
                </a:lnTo>
                <a:lnTo>
                  <a:pt x="1852" y="1356"/>
                </a:lnTo>
                <a:lnTo>
                  <a:pt x="1862" y="1362"/>
                </a:lnTo>
                <a:lnTo>
                  <a:pt x="1872" y="1368"/>
                </a:lnTo>
                <a:lnTo>
                  <a:pt x="1884" y="1372"/>
                </a:lnTo>
                <a:lnTo>
                  <a:pt x="1894" y="1376"/>
                </a:lnTo>
                <a:lnTo>
                  <a:pt x="1904" y="1380"/>
                </a:lnTo>
                <a:lnTo>
                  <a:pt x="1914" y="1384"/>
                </a:lnTo>
                <a:lnTo>
                  <a:pt x="1924" y="1386"/>
                </a:lnTo>
                <a:lnTo>
                  <a:pt x="1934" y="1390"/>
                </a:lnTo>
                <a:lnTo>
                  <a:pt x="1944" y="1392"/>
                </a:lnTo>
                <a:lnTo>
                  <a:pt x="1954" y="1394"/>
                </a:lnTo>
                <a:lnTo>
                  <a:pt x="1964" y="1396"/>
                </a:lnTo>
                <a:lnTo>
                  <a:pt x="1974" y="1396"/>
                </a:lnTo>
                <a:lnTo>
                  <a:pt x="1984" y="1398"/>
                </a:lnTo>
                <a:lnTo>
                  <a:pt x="1994" y="1398"/>
                </a:lnTo>
                <a:lnTo>
                  <a:pt x="2006" y="1400"/>
                </a:lnTo>
                <a:lnTo>
                  <a:pt x="2016" y="1400"/>
                </a:lnTo>
                <a:lnTo>
                  <a:pt x="2026" y="1402"/>
                </a:lnTo>
                <a:lnTo>
                  <a:pt x="0" y="1404"/>
                </a:lnTo>
                <a:close/>
              </a:path>
            </a:pathLst>
          </a:custGeom>
          <a:solidFill>
            <a:srgbClr val="33CC33">
              <a:alpha val="80000"/>
            </a:srgbClr>
          </a:solidFill>
          <a:ln w="0">
            <a:solidFill>
              <a:srgbClr val="646464"/>
            </a:solidFill>
            <a:prstDash val="solid"/>
            <a:round/>
            <a:headEnd/>
            <a:tailEnd/>
          </a:ln>
        </p:spPr>
        <p:txBody>
          <a:bodyPr/>
          <a:lstStyle/>
          <a:p>
            <a:endParaRPr lang="en-US"/>
          </a:p>
        </p:txBody>
      </p:sp>
      <p:sp>
        <p:nvSpPr>
          <p:cNvPr id="10" name="Line 8"/>
          <p:cNvSpPr>
            <a:spLocks noChangeShapeType="1"/>
          </p:cNvSpPr>
          <p:nvPr/>
        </p:nvSpPr>
        <p:spPr bwMode="auto">
          <a:xfrm>
            <a:off x="3344172" y="4623488"/>
            <a:ext cx="3617912"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 name="Text Box 6"/>
          <p:cNvSpPr txBox="1">
            <a:spLocks noChangeArrowheads="1"/>
          </p:cNvSpPr>
          <p:nvPr/>
        </p:nvSpPr>
        <p:spPr bwMode="auto">
          <a:xfrm>
            <a:off x="3849209" y="1858409"/>
            <a:ext cx="22028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dirty="0"/>
              <a:t>Non-diseased</a:t>
            </a:r>
          </a:p>
        </p:txBody>
      </p:sp>
      <p:sp>
        <p:nvSpPr>
          <p:cNvPr id="12" name="Text Box 7"/>
          <p:cNvSpPr txBox="1">
            <a:spLocks noChangeArrowheads="1"/>
          </p:cNvSpPr>
          <p:nvPr/>
        </p:nvSpPr>
        <p:spPr bwMode="auto">
          <a:xfrm>
            <a:off x="5540033" y="3083357"/>
            <a:ext cx="1537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dirty="0"/>
              <a:t>Diseased</a:t>
            </a:r>
          </a:p>
        </p:txBody>
      </p:sp>
    </p:spTree>
    <p:extLst>
      <p:ext uri="{BB962C8B-B14F-4D97-AF65-F5344CB8AC3E}">
        <p14:creationId xmlns:p14="http://schemas.microsoft.com/office/powerpoint/2010/main" val="2648657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Less Aggressive</a:t>
            </a:r>
          </a:p>
        </p:txBody>
      </p:sp>
      <p:sp>
        <p:nvSpPr>
          <p:cNvPr id="4" name="AutoShape 2"/>
          <p:cNvSpPr>
            <a:spLocks noChangeArrowheads="1"/>
          </p:cNvSpPr>
          <p:nvPr/>
        </p:nvSpPr>
        <p:spPr bwMode="auto">
          <a:xfrm>
            <a:off x="5500687" y="3317815"/>
            <a:ext cx="228600" cy="2286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a:p>
        </p:txBody>
      </p:sp>
      <p:sp>
        <p:nvSpPr>
          <p:cNvPr id="6" name="Line 5"/>
          <p:cNvSpPr>
            <a:spLocks noChangeShapeType="1"/>
          </p:cNvSpPr>
          <p:nvPr/>
        </p:nvSpPr>
        <p:spPr bwMode="auto">
          <a:xfrm>
            <a:off x="5408612" y="4806890"/>
            <a:ext cx="29654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 name="Line 6"/>
          <p:cNvSpPr>
            <a:spLocks noChangeShapeType="1"/>
          </p:cNvSpPr>
          <p:nvPr/>
        </p:nvSpPr>
        <p:spPr bwMode="auto">
          <a:xfrm flipV="1">
            <a:off x="5408612" y="4752916"/>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 name="Freeform 7"/>
          <p:cNvSpPr>
            <a:spLocks/>
          </p:cNvSpPr>
          <p:nvPr/>
        </p:nvSpPr>
        <p:spPr bwMode="auto">
          <a:xfrm>
            <a:off x="5345112" y="4876740"/>
            <a:ext cx="38100" cy="57150"/>
          </a:xfrm>
          <a:custGeom>
            <a:avLst/>
            <a:gdLst>
              <a:gd name="T0" fmla="*/ 10 w 24"/>
              <a:gd name="T1" fmla="*/ 0 h 36"/>
              <a:gd name="T2" fmla="*/ 4 w 24"/>
              <a:gd name="T3" fmla="*/ 2 h 36"/>
              <a:gd name="T4" fmla="*/ 0 w 24"/>
              <a:gd name="T5" fmla="*/ 6 h 36"/>
              <a:gd name="T6" fmla="*/ 0 w 24"/>
              <a:gd name="T7" fmla="*/ 16 h 36"/>
              <a:gd name="T8" fmla="*/ 0 w 24"/>
              <a:gd name="T9" fmla="*/ 20 h 36"/>
              <a:gd name="T10" fmla="*/ 0 w 24"/>
              <a:gd name="T11" fmla="*/ 30 h 36"/>
              <a:gd name="T12" fmla="*/ 4 w 24"/>
              <a:gd name="T13" fmla="*/ 36 h 36"/>
              <a:gd name="T14" fmla="*/ 10 w 24"/>
              <a:gd name="T15" fmla="*/ 36 h 36"/>
              <a:gd name="T16" fmla="*/ 14 w 24"/>
              <a:gd name="T17" fmla="*/ 36 h 36"/>
              <a:gd name="T18" fmla="*/ 18 w 24"/>
              <a:gd name="T19" fmla="*/ 36 h 36"/>
              <a:gd name="T20" fmla="*/ 22 w 24"/>
              <a:gd name="T21" fmla="*/ 30 h 36"/>
              <a:gd name="T22" fmla="*/ 24 w 24"/>
              <a:gd name="T23" fmla="*/ 20 h 36"/>
              <a:gd name="T24" fmla="*/ 24 w 24"/>
              <a:gd name="T25" fmla="*/ 16 h 36"/>
              <a:gd name="T26" fmla="*/ 22 w 24"/>
              <a:gd name="T27" fmla="*/ 6 h 36"/>
              <a:gd name="T28" fmla="*/ 18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4" y="2"/>
                </a:lnTo>
                <a:lnTo>
                  <a:pt x="0" y="6"/>
                </a:lnTo>
                <a:lnTo>
                  <a:pt x="0" y="16"/>
                </a:lnTo>
                <a:lnTo>
                  <a:pt x="0" y="20"/>
                </a:lnTo>
                <a:lnTo>
                  <a:pt x="0" y="30"/>
                </a:lnTo>
                <a:lnTo>
                  <a:pt x="4" y="36"/>
                </a:lnTo>
                <a:lnTo>
                  <a:pt x="10" y="36"/>
                </a:lnTo>
                <a:lnTo>
                  <a:pt x="14" y="36"/>
                </a:lnTo>
                <a:lnTo>
                  <a:pt x="18" y="36"/>
                </a:lnTo>
                <a:lnTo>
                  <a:pt x="22" y="30"/>
                </a:lnTo>
                <a:lnTo>
                  <a:pt x="24" y="20"/>
                </a:lnTo>
                <a:lnTo>
                  <a:pt x="24" y="16"/>
                </a:lnTo>
                <a:lnTo>
                  <a:pt x="22" y="6"/>
                </a:lnTo>
                <a:lnTo>
                  <a:pt x="18"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9" name="Freeform 8"/>
          <p:cNvSpPr>
            <a:spLocks/>
          </p:cNvSpPr>
          <p:nvPr/>
        </p:nvSpPr>
        <p:spPr bwMode="auto">
          <a:xfrm>
            <a:off x="5402262" y="4930716"/>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 name="Freeform 9"/>
          <p:cNvSpPr>
            <a:spLocks/>
          </p:cNvSpPr>
          <p:nvPr/>
        </p:nvSpPr>
        <p:spPr bwMode="auto">
          <a:xfrm>
            <a:off x="5427662" y="4876740"/>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6 h 36"/>
              <a:gd name="T14" fmla="*/ 10 w 24"/>
              <a:gd name="T15" fmla="*/ 36 h 36"/>
              <a:gd name="T16" fmla="*/ 14 w 24"/>
              <a:gd name="T17" fmla="*/ 36 h 36"/>
              <a:gd name="T18" fmla="*/ 20 w 24"/>
              <a:gd name="T19" fmla="*/ 36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6"/>
                </a:lnTo>
                <a:lnTo>
                  <a:pt x="10" y="36"/>
                </a:lnTo>
                <a:lnTo>
                  <a:pt x="14" y="36"/>
                </a:lnTo>
                <a:lnTo>
                  <a:pt x="20" y="36"/>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1" name="Line 10"/>
          <p:cNvSpPr>
            <a:spLocks noChangeShapeType="1"/>
          </p:cNvSpPr>
          <p:nvPr/>
        </p:nvSpPr>
        <p:spPr bwMode="auto">
          <a:xfrm flipV="1">
            <a:off x="6002337" y="4752916"/>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 name="Freeform 11"/>
          <p:cNvSpPr>
            <a:spLocks/>
          </p:cNvSpPr>
          <p:nvPr/>
        </p:nvSpPr>
        <p:spPr bwMode="auto">
          <a:xfrm>
            <a:off x="5935663" y="4876740"/>
            <a:ext cx="41275" cy="57150"/>
          </a:xfrm>
          <a:custGeom>
            <a:avLst/>
            <a:gdLst>
              <a:gd name="T0" fmla="*/ 12 w 26"/>
              <a:gd name="T1" fmla="*/ 0 h 36"/>
              <a:gd name="T2" fmla="*/ 6 w 26"/>
              <a:gd name="T3" fmla="*/ 2 h 36"/>
              <a:gd name="T4" fmla="*/ 2 w 26"/>
              <a:gd name="T5" fmla="*/ 6 h 36"/>
              <a:gd name="T6" fmla="*/ 0 w 26"/>
              <a:gd name="T7" fmla="*/ 16 h 36"/>
              <a:gd name="T8" fmla="*/ 0 w 26"/>
              <a:gd name="T9" fmla="*/ 20 h 36"/>
              <a:gd name="T10" fmla="*/ 2 w 26"/>
              <a:gd name="T11" fmla="*/ 30 h 36"/>
              <a:gd name="T12" fmla="*/ 6 w 26"/>
              <a:gd name="T13" fmla="*/ 36 h 36"/>
              <a:gd name="T14" fmla="*/ 12 w 26"/>
              <a:gd name="T15" fmla="*/ 36 h 36"/>
              <a:gd name="T16" fmla="*/ 14 w 26"/>
              <a:gd name="T17" fmla="*/ 36 h 36"/>
              <a:gd name="T18" fmla="*/ 20 w 26"/>
              <a:gd name="T19" fmla="*/ 36 h 36"/>
              <a:gd name="T20" fmla="*/ 24 w 26"/>
              <a:gd name="T21" fmla="*/ 30 h 36"/>
              <a:gd name="T22" fmla="*/ 26 w 26"/>
              <a:gd name="T23" fmla="*/ 20 h 36"/>
              <a:gd name="T24" fmla="*/ 26 w 26"/>
              <a:gd name="T25" fmla="*/ 16 h 36"/>
              <a:gd name="T26" fmla="*/ 24 w 26"/>
              <a:gd name="T27" fmla="*/ 6 h 36"/>
              <a:gd name="T28" fmla="*/ 20 w 26"/>
              <a:gd name="T29" fmla="*/ 2 h 36"/>
              <a:gd name="T30" fmla="*/ 14 w 26"/>
              <a:gd name="T31" fmla="*/ 0 h 36"/>
              <a:gd name="T32" fmla="*/ 12 w 26"/>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6">
                <a:moveTo>
                  <a:pt x="12" y="0"/>
                </a:moveTo>
                <a:lnTo>
                  <a:pt x="6" y="2"/>
                </a:lnTo>
                <a:lnTo>
                  <a:pt x="2" y="6"/>
                </a:lnTo>
                <a:lnTo>
                  <a:pt x="0" y="16"/>
                </a:lnTo>
                <a:lnTo>
                  <a:pt x="0" y="20"/>
                </a:lnTo>
                <a:lnTo>
                  <a:pt x="2" y="30"/>
                </a:lnTo>
                <a:lnTo>
                  <a:pt x="6" y="36"/>
                </a:lnTo>
                <a:lnTo>
                  <a:pt x="12" y="36"/>
                </a:lnTo>
                <a:lnTo>
                  <a:pt x="14" y="36"/>
                </a:lnTo>
                <a:lnTo>
                  <a:pt x="20" y="36"/>
                </a:lnTo>
                <a:lnTo>
                  <a:pt x="24" y="30"/>
                </a:lnTo>
                <a:lnTo>
                  <a:pt x="26" y="20"/>
                </a:lnTo>
                <a:lnTo>
                  <a:pt x="26" y="16"/>
                </a:lnTo>
                <a:lnTo>
                  <a:pt x="24" y="6"/>
                </a:lnTo>
                <a:lnTo>
                  <a:pt x="20" y="2"/>
                </a:lnTo>
                <a:lnTo>
                  <a:pt x="14" y="0"/>
                </a:lnTo>
                <a:lnTo>
                  <a:pt x="1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3" name="Freeform 12"/>
          <p:cNvSpPr>
            <a:spLocks/>
          </p:cNvSpPr>
          <p:nvPr/>
        </p:nvSpPr>
        <p:spPr bwMode="auto">
          <a:xfrm>
            <a:off x="5995987" y="4930716"/>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4" name="Freeform 13"/>
          <p:cNvSpPr>
            <a:spLocks/>
          </p:cNvSpPr>
          <p:nvPr/>
        </p:nvSpPr>
        <p:spPr bwMode="auto">
          <a:xfrm>
            <a:off x="6021387" y="4876740"/>
            <a:ext cx="38100" cy="57150"/>
          </a:xfrm>
          <a:custGeom>
            <a:avLst/>
            <a:gdLst>
              <a:gd name="T0" fmla="*/ 2 w 24"/>
              <a:gd name="T1" fmla="*/ 8 h 36"/>
              <a:gd name="T2" fmla="*/ 2 w 24"/>
              <a:gd name="T3" fmla="*/ 6 h 36"/>
              <a:gd name="T4" fmla="*/ 2 w 24"/>
              <a:gd name="T5" fmla="*/ 4 h 36"/>
              <a:gd name="T6" fmla="*/ 4 w 24"/>
              <a:gd name="T7" fmla="*/ 2 h 36"/>
              <a:gd name="T8" fmla="*/ 8 w 24"/>
              <a:gd name="T9" fmla="*/ 0 h 36"/>
              <a:gd name="T10" fmla="*/ 16 w 24"/>
              <a:gd name="T11" fmla="*/ 0 h 36"/>
              <a:gd name="T12" fmla="*/ 18 w 24"/>
              <a:gd name="T13" fmla="*/ 2 h 36"/>
              <a:gd name="T14" fmla="*/ 20 w 24"/>
              <a:gd name="T15" fmla="*/ 4 h 36"/>
              <a:gd name="T16" fmla="*/ 22 w 24"/>
              <a:gd name="T17" fmla="*/ 6 h 36"/>
              <a:gd name="T18" fmla="*/ 22 w 24"/>
              <a:gd name="T19" fmla="*/ 10 h 36"/>
              <a:gd name="T20" fmla="*/ 20 w 24"/>
              <a:gd name="T21" fmla="*/ 14 h 36"/>
              <a:gd name="T22" fmla="*/ 18 w 24"/>
              <a:gd name="T23" fmla="*/ 20 h 36"/>
              <a:gd name="T24" fmla="*/ 0 w 24"/>
              <a:gd name="T25" fmla="*/ 36 h 36"/>
              <a:gd name="T26" fmla="*/ 24 w 24"/>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6">
                <a:moveTo>
                  <a:pt x="2" y="8"/>
                </a:moveTo>
                <a:lnTo>
                  <a:pt x="2" y="6"/>
                </a:lnTo>
                <a:lnTo>
                  <a:pt x="2" y="4"/>
                </a:lnTo>
                <a:lnTo>
                  <a:pt x="4" y="2"/>
                </a:lnTo>
                <a:lnTo>
                  <a:pt x="8" y="0"/>
                </a:lnTo>
                <a:lnTo>
                  <a:pt x="16" y="0"/>
                </a:lnTo>
                <a:lnTo>
                  <a:pt x="18" y="2"/>
                </a:lnTo>
                <a:lnTo>
                  <a:pt x="20" y="4"/>
                </a:lnTo>
                <a:lnTo>
                  <a:pt x="22" y="6"/>
                </a:lnTo>
                <a:lnTo>
                  <a:pt x="22" y="10"/>
                </a:lnTo>
                <a:lnTo>
                  <a:pt x="20" y="14"/>
                </a:lnTo>
                <a:lnTo>
                  <a:pt x="18" y="20"/>
                </a:lnTo>
                <a:lnTo>
                  <a:pt x="0" y="36"/>
                </a:lnTo>
                <a:lnTo>
                  <a:pt x="24" y="3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5" name="Line 14"/>
          <p:cNvSpPr>
            <a:spLocks noChangeShapeType="1"/>
          </p:cNvSpPr>
          <p:nvPr/>
        </p:nvSpPr>
        <p:spPr bwMode="auto">
          <a:xfrm flipV="1">
            <a:off x="6592887" y="4752916"/>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Freeform 15"/>
          <p:cNvSpPr>
            <a:spLocks/>
          </p:cNvSpPr>
          <p:nvPr/>
        </p:nvSpPr>
        <p:spPr bwMode="auto">
          <a:xfrm>
            <a:off x="6529387" y="4876740"/>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6 h 36"/>
              <a:gd name="T14" fmla="*/ 10 w 24"/>
              <a:gd name="T15" fmla="*/ 36 h 36"/>
              <a:gd name="T16" fmla="*/ 14 w 24"/>
              <a:gd name="T17" fmla="*/ 36 h 36"/>
              <a:gd name="T18" fmla="*/ 20 w 24"/>
              <a:gd name="T19" fmla="*/ 36 h 36"/>
              <a:gd name="T20" fmla="*/ 24 w 24"/>
              <a:gd name="T21" fmla="*/ 30 h 36"/>
              <a:gd name="T22" fmla="*/ 24 w 24"/>
              <a:gd name="T23" fmla="*/ 20 h 36"/>
              <a:gd name="T24" fmla="*/ 24 w 24"/>
              <a:gd name="T25" fmla="*/ 16 h 36"/>
              <a:gd name="T26" fmla="*/ 24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6"/>
                </a:lnTo>
                <a:lnTo>
                  <a:pt x="10" y="36"/>
                </a:lnTo>
                <a:lnTo>
                  <a:pt x="14" y="36"/>
                </a:lnTo>
                <a:lnTo>
                  <a:pt x="20" y="36"/>
                </a:lnTo>
                <a:lnTo>
                  <a:pt x="24" y="30"/>
                </a:lnTo>
                <a:lnTo>
                  <a:pt x="24" y="20"/>
                </a:lnTo>
                <a:lnTo>
                  <a:pt x="24" y="16"/>
                </a:lnTo>
                <a:lnTo>
                  <a:pt x="24"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7" name="Freeform 16"/>
          <p:cNvSpPr>
            <a:spLocks/>
          </p:cNvSpPr>
          <p:nvPr/>
        </p:nvSpPr>
        <p:spPr bwMode="auto">
          <a:xfrm>
            <a:off x="6589713" y="4930716"/>
            <a:ext cx="3175" cy="3175"/>
          </a:xfrm>
          <a:custGeom>
            <a:avLst/>
            <a:gdLst>
              <a:gd name="T0" fmla="*/ 2 w 2"/>
              <a:gd name="T1" fmla="*/ 0 h 2"/>
              <a:gd name="T2" fmla="*/ 0 w 2"/>
              <a:gd name="T3" fmla="*/ 2 h 2"/>
              <a:gd name="T4" fmla="*/ 2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2"/>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8" name="Freeform 17"/>
          <p:cNvSpPr>
            <a:spLocks/>
          </p:cNvSpPr>
          <p:nvPr/>
        </p:nvSpPr>
        <p:spPr bwMode="auto">
          <a:xfrm>
            <a:off x="6615113" y="4876740"/>
            <a:ext cx="41275" cy="38100"/>
          </a:xfrm>
          <a:custGeom>
            <a:avLst/>
            <a:gdLst>
              <a:gd name="T0" fmla="*/ 16 w 26"/>
              <a:gd name="T1" fmla="*/ 0 h 24"/>
              <a:gd name="T2" fmla="*/ 0 w 26"/>
              <a:gd name="T3" fmla="*/ 24 h 24"/>
              <a:gd name="T4" fmla="*/ 26 w 26"/>
              <a:gd name="T5" fmla="*/ 24 h 24"/>
            </a:gdLst>
            <a:ahLst/>
            <a:cxnLst>
              <a:cxn ang="0">
                <a:pos x="T0" y="T1"/>
              </a:cxn>
              <a:cxn ang="0">
                <a:pos x="T2" y="T3"/>
              </a:cxn>
              <a:cxn ang="0">
                <a:pos x="T4" y="T5"/>
              </a:cxn>
            </a:cxnLst>
            <a:rect l="0" t="0" r="r" b="b"/>
            <a:pathLst>
              <a:path w="26" h="24">
                <a:moveTo>
                  <a:pt x="16" y="0"/>
                </a:moveTo>
                <a:lnTo>
                  <a:pt x="0" y="24"/>
                </a:lnTo>
                <a:lnTo>
                  <a:pt x="26" y="2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9" name="Line 18"/>
          <p:cNvSpPr>
            <a:spLocks noChangeShapeType="1"/>
          </p:cNvSpPr>
          <p:nvPr/>
        </p:nvSpPr>
        <p:spPr bwMode="auto">
          <a:xfrm>
            <a:off x="6640512" y="4876740"/>
            <a:ext cx="1588" cy="57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 name="Line 19"/>
          <p:cNvSpPr>
            <a:spLocks noChangeShapeType="1"/>
          </p:cNvSpPr>
          <p:nvPr/>
        </p:nvSpPr>
        <p:spPr bwMode="auto">
          <a:xfrm flipV="1">
            <a:off x="7186612" y="4752916"/>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1" name="Freeform 20"/>
          <p:cNvSpPr>
            <a:spLocks/>
          </p:cNvSpPr>
          <p:nvPr/>
        </p:nvSpPr>
        <p:spPr bwMode="auto">
          <a:xfrm>
            <a:off x="7123112" y="4876740"/>
            <a:ext cx="38100" cy="57150"/>
          </a:xfrm>
          <a:custGeom>
            <a:avLst/>
            <a:gdLst>
              <a:gd name="T0" fmla="*/ 10 w 24"/>
              <a:gd name="T1" fmla="*/ 0 h 36"/>
              <a:gd name="T2" fmla="*/ 4 w 24"/>
              <a:gd name="T3" fmla="*/ 2 h 36"/>
              <a:gd name="T4" fmla="*/ 2 w 24"/>
              <a:gd name="T5" fmla="*/ 6 h 36"/>
              <a:gd name="T6" fmla="*/ 0 w 24"/>
              <a:gd name="T7" fmla="*/ 16 h 36"/>
              <a:gd name="T8" fmla="*/ 0 w 24"/>
              <a:gd name="T9" fmla="*/ 20 h 36"/>
              <a:gd name="T10" fmla="*/ 2 w 24"/>
              <a:gd name="T11" fmla="*/ 30 h 36"/>
              <a:gd name="T12" fmla="*/ 4 w 24"/>
              <a:gd name="T13" fmla="*/ 36 h 36"/>
              <a:gd name="T14" fmla="*/ 10 w 24"/>
              <a:gd name="T15" fmla="*/ 36 h 36"/>
              <a:gd name="T16" fmla="*/ 14 w 24"/>
              <a:gd name="T17" fmla="*/ 36 h 36"/>
              <a:gd name="T18" fmla="*/ 20 w 24"/>
              <a:gd name="T19" fmla="*/ 36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4" y="2"/>
                </a:lnTo>
                <a:lnTo>
                  <a:pt x="2" y="6"/>
                </a:lnTo>
                <a:lnTo>
                  <a:pt x="0" y="16"/>
                </a:lnTo>
                <a:lnTo>
                  <a:pt x="0" y="20"/>
                </a:lnTo>
                <a:lnTo>
                  <a:pt x="2" y="30"/>
                </a:lnTo>
                <a:lnTo>
                  <a:pt x="4" y="36"/>
                </a:lnTo>
                <a:lnTo>
                  <a:pt x="10" y="36"/>
                </a:lnTo>
                <a:lnTo>
                  <a:pt x="14" y="36"/>
                </a:lnTo>
                <a:lnTo>
                  <a:pt x="20" y="36"/>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22" name="Freeform 21"/>
          <p:cNvSpPr>
            <a:spLocks/>
          </p:cNvSpPr>
          <p:nvPr/>
        </p:nvSpPr>
        <p:spPr bwMode="auto">
          <a:xfrm>
            <a:off x="7180262" y="4930716"/>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23" name="Freeform 22"/>
          <p:cNvSpPr>
            <a:spLocks/>
          </p:cNvSpPr>
          <p:nvPr/>
        </p:nvSpPr>
        <p:spPr bwMode="auto">
          <a:xfrm>
            <a:off x="7208837" y="4876740"/>
            <a:ext cx="38100" cy="57150"/>
          </a:xfrm>
          <a:custGeom>
            <a:avLst/>
            <a:gdLst>
              <a:gd name="T0" fmla="*/ 22 w 24"/>
              <a:gd name="T1" fmla="*/ 4 h 36"/>
              <a:gd name="T2" fmla="*/ 20 w 24"/>
              <a:gd name="T3" fmla="*/ 2 h 36"/>
              <a:gd name="T4" fmla="*/ 14 w 24"/>
              <a:gd name="T5" fmla="*/ 0 h 36"/>
              <a:gd name="T6" fmla="*/ 12 w 24"/>
              <a:gd name="T7" fmla="*/ 0 h 36"/>
              <a:gd name="T8" fmla="*/ 6 w 24"/>
              <a:gd name="T9" fmla="*/ 2 h 36"/>
              <a:gd name="T10" fmla="*/ 2 w 24"/>
              <a:gd name="T11" fmla="*/ 6 h 36"/>
              <a:gd name="T12" fmla="*/ 0 w 24"/>
              <a:gd name="T13" fmla="*/ 16 h 36"/>
              <a:gd name="T14" fmla="*/ 0 w 24"/>
              <a:gd name="T15" fmla="*/ 24 h 36"/>
              <a:gd name="T16" fmla="*/ 2 w 24"/>
              <a:gd name="T17" fmla="*/ 32 h 36"/>
              <a:gd name="T18" fmla="*/ 6 w 24"/>
              <a:gd name="T19" fmla="*/ 36 h 36"/>
              <a:gd name="T20" fmla="*/ 12 w 24"/>
              <a:gd name="T21" fmla="*/ 36 h 36"/>
              <a:gd name="T22" fmla="*/ 12 w 24"/>
              <a:gd name="T23" fmla="*/ 36 h 36"/>
              <a:gd name="T24" fmla="*/ 18 w 24"/>
              <a:gd name="T25" fmla="*/ 36 h 36"/>
              <a:gd name="T26" fmla="*/ 22 w 24"/>
              <a:gd name="T27" fmla="*/ 32 h 36"/>
              <a:gd name="T28" fmla="*/ 24 w 24"/>
              <a:gd name="T29" fmla="*/ 26 h 36"/>
              <a:gd name="T30" fmla="*/ 24 w 24"/>
              <a:gd name="T31" fmla="*/ 24 h 36"/>
              <a:gd name="T32" fmla="*/ 22 w 24"/>
              <a:gd name="T33" fmla="*/ 20 h 36"/>
              <a:gd name="T34" fmla="*/ 18 w 24"/>
              <a:gd name="T35" fmla="*/ 16 h 36"/>
              <a:gd name="T36" fmla="*/ 12 w 24"/>
              <a:gd name="T37" fmla="*/ 14 h 36"/>
              <a:gd name="T38" fmla="*/ 12 w 24"/>
              <a:gd name="T39" fmla="*/ 14 h 36"/>
              <a:gd name="T40" fmla="*/ 6 w 24"/>
              <a:gd name="T41" fmla="*/ 16 h 36"/>
              <a:gd name="T42" fmla="*/ 2 w 24"/>
              <a:gd name="T43" fmla="*/ 20 h 36"/>
              <a:gd name="T44" fmla="*/ 0 w 24"/>
              <a:gd name="T4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6">
                <a:moveTo>
                  <a:pt x="22" y="4"/>
                </a:moveTo>
                <a:lnTo>
                  <a:pt x="20" y="2"/>
                </a:lnTo>
                <a:lnTo>
                  <a:pt x="14" y="0"/>
                </a:lnTo>
                <a:lnTo>
                  <a:pt x="12" y="0"/>
                </a:lnTo>
                <a:lnTo>
                  <a:pt x="6" y="2"/>
                </a:lnTo>
                <a:lnTo>
                  <a:pt x="2" y="6"/>
                </a:lnTo>
                <a:lnTo>
                  <a:pt x="0" y="16"/>
                </a:lnTo>
                <a:lnTo>
                  <a:pt x="0" y="24"/>
                </a:lnTo>
                <a:lnTo>
                  <a:pt x="2" y="32"/>
                </a:lnTo>
                <a:lnTo>
                  <a:pt x="6" y="36"/>
                </a:lnTo>
                <a:lnTo>
                  <a:pt x="12" y="36"/>
                </a:lnTo>
                <a:lnTo>
                  <a:pt x="12" y="36"/>
                </a:lnTo>
                <a:lnTo>
                  <a:pt x="18" y="36"/>
                </a:lnTo>
                <a:lnTo>
                  <a:pt x="22" y="32"/>
                </a:lnTo>
                <a:lnTo>
                  <a:pt x="24" y="26"/>
                </a:lnTo>
                <a:lnTo>
                  <a:pt x="24" y="24"/>
                </a:lnTo>
                <a:lnTo>
                  <a:pt x="22" y="20"/>
                </a:lnTo>
                <a:lnTo>
                  <a:pt x="18" y="16"/>
                </a:lnTo>
                <a:lnTo>
                  <a:pt x="12" y="14"/>
                </a:lnTo>
                <a:lnTo>
                  <a:pt x="12" y="14"/>
                </a:lnTo>
                <a:lnTo>
                  <a:pt x="6" y="16"/>
                </a:lnTo>
                <a:lnTo>
                  <a:pt x="2" y="20"/>
                </a:lnTo>
                <a:lnTo>
                  <a:pt x="0" y="2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24" name="Line 23"/>
          <p:cNvSpPr>
            <a:spLocks noChangeShapeType="1"/>
          </p:cNvSpPr>
          <p:nvPr/>
        </p:nvSpPr>
        <p:spPr bwMode="auto">
          <a:xfrm flipV="1">
            <a:off x="7780337" y="4752916"/>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 name="Freeform 24"/>
          <p:cNvSpPr>
            <a:spLocks/>
          </p:cNvSpPr>
          <p:nvPr/>
        </p:nvSpPr>
        <p:spPr bwMode="auto">
          <a:xfrm>
            <a:off x="7716837" y="4876740"/>
            <a:ext cx="38100" cy="57150"/>
          </a:xfrm>
          <a:custGeom>
            <a:avLst/>
            <a:gdLst>
              <a:gd name="T0" fmla="*/ 10 w 24"/>
              <a:gd name="T1" fmla="*/ 0 h 36"/>
              <a:gd name="T2" fmla="*/ 4 w 24"/>
              <a:gd name="T3" fmla="*/ 2 h 36"/>
              <a:gd name="T4" fmla="*/ 0 w 24"/>
              <a:gd name="T5" fmla="*/ 6 h 36"/>
              <a:gd name="T6" fmla="*/ 0 w 24"/>
              <a:gd name="T7" fmla="*/ 16 h 36"/>
              <a:gd name="T8" fmla="*/ 0 w 24"/>
              <a:gd name="T9" fmla="*/ 20 h 36"/>
              <a:gd name="T10" fmla="*/ 0 w 24"/>
              <a:gd name="T11" fmla="*/ 30 h 36"/>
              <a:gd name="T12" fmla="*/ 4 w 24"/>
              <a:gd name="T13" fmla="*/ 36 h 36"/>
              <a:gd name="T14" fmla="*/ 10 w 24"/>
              <a:gd name="T15" fmla="*/ 36 h 36"/>
              <a:gd name="T16" fmla="*/ 14 w 24"/>
              <a:gd name="T17" fmla="*/ 36 h 36"/>
              <a:gd name="T18" fmla="*/ 18 w 24"/>
              <a:gd name="T19" fmla="*/ 36 h 36"/>
              <a:gd name="T20" fmla="*/ 22 w 24"/>
              <a:gd name="T21" fmla="*/ 30 h 36"/>
              <a:gd name="T22" fmla="*/ 24 w 24"/>
              <a:gd name="T23" fmla="*/ 20 h 36"/>
              <a:gd name="T24" fmla="*/ 24 w 24"/>
              <a:gd name="T25" fmla="*/ 16 h 36"/>
              <a:gd name="T26" fmla="*/ 22 w 24"/>
              <a:gd name="T27" fmla="*/ 6 h 36"/>
              <a:gd name="T28" fmla="*/ 18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4" y="2"/>
                </a:lnTo>
                <a:lnTo>
                  <a:pt x="0" y="6"/>
                </a:lnTo>
                <a:lnTo>
                  <a:pt x="0" y="16"/>
                </a:lnTo>
                <a:lnTo>
                  <a:pt x="0" y="20"/>
                </a:lnTo>
                <a:lnTo>
                  <a:pt x="0" y="30"/>
                </a:lnTo>
                <a:lnTo>
                  <a:pt x="4" y="36"/>
                </a:lnTo>
                <a:lnTo>
                  <a:pt x="10" y="36"/>
                </a:lnTo>
                <a:lnTo>
                  <a:pt x="14" y="36"/>
                </a:lnTo>
                <a:lnTo>
                  <a:pt x="18" y="36"/>
                </a:lnTo>
                <a:lnTo>
                  <a:pt x="22" y="30"/>
                </a:lnTo>
                <a:lnTo>
                  <a:pt x="24" y="20"/>
                </a:lnTo>
                <a:lnTo>
                  <a:pt x="24" y="16"/>
                </a:lnTo>
                <a:lnTo>
                  <a:pt x="22" y="6"/>
                </a:lnTo>
                <a:lnTo>
                  <a:pt x="18"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26" name="Freeform 25"/>
          <p:cNvSpPr>
            <a:spLocks/>
          </p:cNvSpPr>
          <p:nvPr/>
        </p:nvSpPr>
        <p:spPr bwMode="auto">
          <a:xfrm>
            <a:off x="7773987" y="4930716"/>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27" name="Freeform 26"/>
          <p:cNvSpPr>
            <a:spLocks/>
          </p:cNvSpPr>
          <p:nvPr/>
        </p:nvSpPr>
        <p:spPr bwMode="auto">
          <a:xfrm>
            <a:off x="7799387" y="4876740"/>
            <a:ext cx="38100" cy="57150"/>
          </a:xfrm>
          <a:custGeom>
            <a:avLst/>
            <a:gdLst>
              <a:gd name="T0" fmla="*/ 8 w 24"/>
              <a:gd name="T1" fmla="*/ 0 h 36"/>
              <a:gd name="T2" fmla="*/ 4 w 24"/>
              <a:gd name="T3" fmla="*/ 2 h 36"/>
              <a:gd name="T4" fmla="*/ 2 w 24"/>
              <a:gd name="T5" fmla="*/ 4 h 36"/>
              <a:gd name="T6" fmla="*/ 2 w 24"/>
              <a:gd name="T7" fmla="*/ 8 h 36"/>
              <a:gd name="T8" fmla="*/ 4 w 24"/>
              <a:gd name="T9" fmla="*/ 12 h 36"/>
              <a:gd name="T10" fmla="*/ 8 w 24"/>
              <a:gd name="T11" fmla="*/ 14 h 36"/>
              <a:gd name="T12" fmla="*/ 14 w 24"/>
              <a:gd name="T13" fmla="*/ 16 h 36"/>
              <a:gd name="T14" fmla="*/ 20 w 24"/>
              <a:gd name="T15" fmla="*/ 18 h 36"/>
              <a:gd name="T16" fmla="*/ 24 w 24"/>
              <a:gd name="T17" fmla="*/ 20 h 36"/>
              <a:gd name="T18" fmla="*/ 24 w 24"/>
              <a:gd name="T19" fmla="*/ 24 h 36"/>
              <a:gd name="T20" fmla="*/ 24 w 24"/>
              <a:gd name="T21" fmla="*/ 30 h 36"/>
              <a:gd name="T22" fmla="*/ 24 w 24"/>
              <a:gd name="T23" fmla="*/ 34 h 36"/>
              <a:gd name="T24" fmla="*/ 22 w 24"/>
              <a:gd name="T25" fmla="*/ 36 h 36"/>
              <a:gd name="T26" fmla="*/ 16 w 24"/>
              <a:gd name="T27" fmla="*/ 36 h 36"/>
              <a:gd name="T28" fmla="*/ 8 w 24"/>
              <a:gd name="T29" fmla="*/ 36 h 36"/>
              <a:gd name="T30" fmla="*/ 4 w 24"/>
              <a:gd name="T31" fmla="*/ 36 h 36"/>
              <a:gd name="T32" fmla="*/ 2 w 24"/>
              <a:gd name="T33" fmla="*/ 34 h 36"/>
              <a:gd name="T34" fmla="*/ 0 w 24"/>
              <a:gd name="T35" fmla="*/ 30 h 36"/>
              <a:gd name="T36" fmla="*/ 0 w 24"/>
              <a:gd name="T37" fmla="*/ 24 h 36"/>
              <a:gd name="T38" fmla="*/ 2 w 24"/>
              <a:gd name="T39" fmla="*/ 20 h 36"/>
              <a:gd name="T40" fmla="*/ 6 w 24"/>
              <a:gd name="T41" fmla="*/ 18 h 36"/>
              <a:gd name="T42" fmla="*/ 10 w 24"/>
              <a:gd name="T43" fmla="*/ 16 h 36"/>
              <a:gd name="T44" fmla="*/ 18 w 24"/>
              <a:gd name="T45" fmla="*/ 14 h 36"/>
              <a:gd name="T46" fmla="*/ 22 w 24"/>
              <a:gd name="T47" fmla="*/ 12 h 36"/>
              <a:gd name="T48" fmla="*/ 24 w 24"/>
              <a:gd name="T49" fmla="*/ 8 h 36"/>
              <a:gd name="T50" fmla="*/ 24 w 24"/>
              <a:gd name="T51" fmla="*/ 4 h 36"/>
              <a:gd name="T52" fmla="*/ 22 w 24"/>
              <a:gd name="T53" fmla="*/ 2 h 36"/>
              <a:gd name="T54" fmla="*/ 16 w 24"/>
              <a:gd name="T55" fmla="*/ 0 h 36"/>
              <a:gd name="T56" fmla="*/ 8 w 24"/>
              <a:gd name="T5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36">
                <a:moveTo>
                  <a:pt x="8" y="0"/>
                </a:moveTo>
                <a:lnTo>
                  <a:pt x="4" y="2"/>
                </a:lnTo>
                <a:lnTo>
                  <a:pt x="2" y="4"/>
                </a:lnTo>
                <a:lnTo>
                  <a:pt x="2" y="8"/>
                </a:lnTo>
                <a:lnTo>
                  <a:pt x="4" y="12"/>
                </a:lnTo>
                <a:lnTo>
                  <a:pt x="8" y="14"/>
                </a:lnTo>
                <a:lnTo>
                  <a:pt x="14" y="16"/>
                </a:lnTo>
                <a:lnTo>
                  <a:pt x="20" y="18"/>
                </a:lnTo>
                <a:lnTo>
                  <a:pt x="24" y="20"/>
                </a:lnTo>
                <a:lnTo>
                  <a:pt x="24" y="24"/>
                </a:lnTo>
                <a:lnTo>
                  <a:pt x="24" y="30"/>
                </a:lnTo>
                <a:lnTo>
                  <a:pt x="24" y="34"/>
                </a:lnTo>
                <a:lnTo>
                  <a:pt x="22" y="36"/>
                </a:lnTo>
                <a:lnTo>
                  <a:pt x="16" y="36"/>
                </a:lnTo>
                <a:lnTo>
                  <a:pt x="8" y="36"/>
                </a:lnTo>
                <a:lnTo>
                  <a:pt x="4" y="36"/>
                </a:lnTo>
                <a:lnTo>
                  <a:pt x="2" y="34"/>
                </a:lnTo>
                <a:lnTo>
                  <a:pt x="0" y="30"/>
                </a:lnTo>
                <a:lnTo>
                  <a:pt x="0" y="24"/>
                </a:lnTo>
                <a:lnTo>
                  <a:pt x="2" y="20"/>
                </a:lnTo>
                <a:lnTo>
                  <a:pt x="6" y="18"/>
                </a:lnTo>
                <a:lnTo>
                  <a:pt x="10" y="16"/>
                </a:lnTo>
                <a:lnTo>
                  <a:pt x="18" y="14"/>
                </a:lnTo>
                <a:lnTo>
                  <a:pt x="22" y="12"/>
                </a:lnTo>
                <a:lnTo>
                  <a:pt x="24" y="8"/>
                </a:lnTo>
                <a:lnTo>
                  <a:pt x="24" y="4"/>
                </a:lnTo>
                <a:lnTo>
                  <a:pt x="22" y="2"/>
                </a:lnTo>
                <a:lnTo>
                  <a:pt x="16" y="0"/>
                </a:lnTo>
                <a:lnTo>
                  <a:pt x="8"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28" name="Line 27"/>
          <p:cNvSpPr>
            <a:spLocks noChangeShapeType="1"/>
          </p:cNvSpPr>
          <p:nvPr/>
        </p:nvSpPr>
        <p:spPr bwMode="auto">
          <a:xfrm flipV="1">
            <a:off x="8374062" y="4752916"/>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Freeform 28"/>
          <p:cNvSpPr>
            <a:spLocks/>
          </p:cNvSpPr>
          <p:nvPr/>
        </p:nvSpPr>
        <p:spPr bwMode="auto">
          <a:xfrm>
            <a:off x="8316912" y="4876740"/>
            <a:ext cx="12700" cy="57150"/>
          </a:xfrm>
          <a:custGeom>
            <a:avLst/>
            <a:gdLst>
              <a:gd name="T0" fmla="*/ 0 w 8"/>
              <a:gd name="T1" fmla="*/ 6 h 36"/>
              <a:gd name="T2" fmla="*/ 4 w 8"/>
              <a:gd name="T3" fmla="*/ 4 h 36"/>
              <a:gd name="T4" fmla="*/ 8 w 8"/>
              <a:gd name="T5" fmla="*/ 0 h 36"/>
              <a:gd name="T6" fmla="*/ 8 w 8"/>
              <a:gd name="T7" fmla="*/ 36 h 36"/>
            </a:gdLst>
            <a:ahLst/>
            <a:cxnLst>
              <a:cxn ang="0">
                <a:pos x="T0" y="T1"/>
              </a:cxn>
              <a:cxn ang="0">
                <a:pos x="T2" y="T3"/>
              </a:cxn>
              <a:cxn ang="0">
                <a:pos x="T4" y="T5"/>
              </a:cxn>
              <a:cxn ang="0">
                <a:pos x="T6" y="T7"/>
              </a:cxn>
            </a:cxnLst>
            <a:rect l="0" t="0" r="r" b="b"/>
            <a:pathLst>
              <a:path w="8" h="36">
                <a:moveTo>
                  <a:pt x="0" y="6"/>
                </a:moveTo>
                <a:lnTo>
                  <a:pt x="4" y="4"/>
                </a:lnTo>
                <a:lnTo>
                  <a:pt x="8" y="0"/>
                </a:lnTo>
                <a:lnTo>
                  <a:pt x="8" y="3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30" name="Freeform 29"/>
          <p:cNvSpPr>
            <a:spLocks/>
          </p:cNvSpPr>
          <p:nvPr/>
        </p:nvSpPr>
        <p:spPr bwMode="auto">
          <a:xfrm>
            <a:off x="8367712" y="4930716"/>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31" name="Freeform 30"/>
          <p:cNvSpPr>
            <a:spLocks/>
          </p:cNvSpPr>
          <p:nvPr/>
        </p:nvSpPr>
        <p:spPr bwMode="auto">
          <a:xfrm>
            <a:off x="8393112" y="4876740"/>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6 h 36"/>
              <a:gd name="T14" fmla="*/ 10 w 24"/>
              <a:gd name="T15" fmla="*/ 36 h 36"/>
              <a:gd name="T16" fmla="*/ 14 w 24"/>
              <a:gd name="T17" fmla="*/ 36 h 36"/>
              <a:gd name="T18" fmla="*/ 20 w 24"/>
              <a:gd name="T19" fmla="*/ 36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6"/>
                </a:lnTo>
                <a:lnTo>
                  <a:pt x="10" y="36"/>
                </a:lnTo>
                <a:lnTo>
                  <a:pt x="14" y="36"/>
                </a:lnTo>
                <a:lnTo>
                  <a:pt x="20" y="36"/>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32" name="Line 31"/>
          <p:cNvSpPr>
            <a:spLocks noChangeShapeType="1"/>
          </p:cNvSpPr>
          <p:nvPr/>
        </p:nvSpPr>
        <p:spPr bwMode="auto">
          <a:xfrm flipV="1">
            <a:off x="5557837" y="4781490"/>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3" name="Line 32"/>
          <p:cNvSpPr>
            <a:spLocks noChangeShapeType="1"/>
          </p:cNvSpPr>
          <p:nvPr/>
        </p:nvSpPr>
        <p:spPr bwMode="auto">
          <a:xfrm flipV="1">
            <a:off x="5703887" y="4781490"/>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4" name="Line 33"/>
          <p:cNvSpPr>
            <a:spLocks noChangeShapeType="1"/>
          </p:cNvSpPr>
          <p:nvPr/>
        </p:nvSpPr>
        <p:spPr bwMode="auto">
          <a:xfrm flipV="1">
            <a:off x="5853112" y="4781490"/>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5" name="Line 34"/>
          <p:cNvSpPr>
            <a:spLocks noChangeShapeType="1"/>
          </p:cNvSpPr>
          <p:nvPr/>
        </p:nvSpPr>
        <p:spPr bwMode="auto">
          <a:xfrm flipV="1">
            <a:off x="6148387" y="4781490"/>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6" name="Line 35"/>
          <p:cNvSpPr>
            <a:spLocks noChangeShapeType="1"/>
          </p:cNvSpPr>
          <p:nvPr/>
        </p:nvSpPr>
        <p:spPr bwMode="auto">
          <a:xfrm flipV="1">
            <a:off x="6297612" y="4781490"/>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7" name="Line 36"/>
          <p:cNvSpPr>
            <a:spLocks noChangeShapeType="1"/>
          </p:cNvSpPr>
          <p:nvPr/>
        </p:nvSpPr>
        <p:spPr bwMode="auto">
          <a:xfrm flipV="1">
            <a:off x="6446837" y="4781490"/>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8" name="Line 37"/>
          <p:cNvSpPr>
            <a:spLocks noChangeShapeType="1"/>
          </p:cNvSpPr>
          <p:nvPr/>
        </p:nvSpPr>
        <p:spPr bwMode="auto">
          <a:xfrm flipV="1">
            <a:off x="6742112" y="4781490"/>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9" name="Line 38"/>
          <p:cNvSpPr>
            <a:spLocks noChangeShapeType="1"/>
          </p:cNvSpPr>
          <p:nvPr/>
        </p:nvSpPr>
        <p:spPr bwMode="auto">
          <a:xfrm flipV="1">
            <a:off x="6891337" y="4781490"/>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0" name="Line 39"/>
          <p:cNvSpPr>
            <a:spLocks noChangeShapeType="1"/>
          </p:cNvSpPr>
          <p:nvPr/>
        </p:nvSpPr>
        <p:spPr bwMode="auto">
          <a:xfrm flipV="1">
            <a:off x="7037387" y="4781490"/>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1" name="Line 40"/>
          <p:cNvSpPr>
            <a:spLocks noChangeShapeType="1"/>
          </p:cNvSpPr>
          <p:nvPr/>
        </p:nvSpPr>
        <p:spPr bwMode="auto">
          <a:xfrm flipV="1">
            <a:off x="7335837" y="4781490"/>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2" name="Line 41"/>
          <p:cNvSpPr>
            <a:spLocks noChangeShapeType="1"/>
          </p:cNvSpPr>
          <p:nvPr/>
        </p:nvSpPr>
        <p:spPr bwMode="auto">
          <a:xfrm flipV="1">
            <a:off x="7481887" y="4781490"/>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3" name="Line 42"/>
          <p:cNvSpPr>
            <a:spLocks noChangeShapeType="1"/>
          </p:cNvSpPr>
          <p:nvPr/>
        </p:nvSpPr>
        <p:spPr bwMode="auto">
          <a:xfrm flipV="1">
            <a:off x="7631112" y="4781490"/>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4" name="Line 43"/>
          <p:cNvSpPr>
            <a:spLocks noChangeShapeType="1"/>
          </p:cNvSpPr>
          <p:nvPr/>
        </p:nvSpPr>
        <p:spPr bwMode="auto">
          <a:xfrm flipV="1">
            <a:off x="7929562" y="4781490"/>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5" name="Line 44"/>
          <p:cNvSpPr>
            <a:spLocks noChangeShapeType="1"/>
          </p:cNvSpPr>
          <p:nvPr/>
        </p:nvSpPr>
        <p:spPr bwMode="auto">
          <a:xfrm flipV="1">
            <a:off x="8075612" y="4781490"/>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6" name="Line 45"/>
          <p:cNvSpPr>
            <a:spLocks noChangeShapeType="1"/>
          </p:cNvSpPr>
          <p:nvPr/>
        </p:nvSpPr>
        <p:spPr bwMode="auto">
          <a:xfrm flipV="1">
            <a:off x="8224837" y="4781490"/>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Line 46"/>
          <p:cNvSpPr>
            <a:spLocks noChangeShapeType="1"/>
          </p:cNvSpPr>
          <p:nvPr/>
        </p:nvSpPr>
        <p:spPr bwMode="auto">
          <a:xfrm>
            <a:off x="5408612" y="2114490"/>
            <a:ext cx="29654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8" name="Line 47"/>
          <p:cNvSpPr>
            <a:spLocks noChangeShapeType="1"/>
          </p:cNvSpPr>
          <p:nvPr/>
        </p:nvSpPr>
        <p:spPr bwMode="auto">
          <a:xfrm>
            <a:off x="5408612" y="2114491"/>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9" name="Line 48"/>
          <p:cNvSpPr>
            <a:spLocks noChangeShapeType="1"/>
          </p:cNvSpPr>
          <p:nvPr/>
        </p:nvSpPr>
        <p:spPr bwMode="auto">
          <a:xfrm>
            <a:off x="6002337" y="2114491"/>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50" name="Line 49"/>
          <p:cNvSpPr>
            <a:spLocks noChangeShapeType="1"/>
          </p:cNvSpPr>
          <p:nvPr/>
        </p:nvSpPr>
        <p:spPr bwMode="auto">
          <a:xfrm>
            <a:off x="6592887" y="2114491"/>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51" name="Line 50"/>
          <p:cNvSpPr>
            <a:spLocks noChangeShapeType="1"/>
          </p:cNvSpPr>
          <p:nvPr/>
        </p:nvSpPr>
        <p:spPr bwMode="auto">
          <a:xfrm>
            <a:off x="7186612" y="2114491"/>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52" name="Line 51"/>
          <p:cNvSpPr>
            <a:spLocks noChangeShapeType="1"/>
          </p:cNvSpPr>
          <p:nvPr/>
        </p:nvSpPr>
        <p:spPr bwMode="auto">
          <a:xfrm>
            <a:off x="7780337" y="2114491"/>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53" name="Line 52"/>
          <p:cNvSpPr>
            <a:spLocks noChangeShapeType="1"/>
          </p:cNvSpPr>
          <p:nvPr/>
        </p:nvSpPr>
        <p:spPr bwMode="auto">
          <a:xfrm>
            <a:off x="8374062" y="2114491"/>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54" name="Line 53"/>
          <p:cNvSpPr>
            <a:spLocks noChangeShapeType="1"/>
          </p:cNvSpPr>
          <p:nvPr/>
        </p:nvSpPr>
        <p:spPr bwMode="auto">
          <a:xfrm>
            <a:off x="5557837" y="2114491"/>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55" name="Line 54"/>
          <p:cNvSpPr>
            <a:spLocks noChangeShapeType="1"/>
          </p:cNvSpPr>
          <p:nvPr/>
        </p:nvSpPr>
        <p:spPr bwMode="auto">
          <a:xfrm>
            <a:off x="5703887" y="2114491"/>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56" name="Line 55"/>
          <p:cNvSpPr>
            <a:spLocks noChangeShapeType="1"/>
          </p:cNvSpPr>
          <p:nvPr/>
        </p:nvSpPr>
        <p:spPr bwMode="auto">
          <a:xfrm>
            <a:off x="5853112" y="2114491"/>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57" name="Line 56"/>
          <p:cNvSpPr>
            <a:spLocks noChangeShapeType="1"/>
          </p:cNvSpPr>
          <p:nvPr/>
        </p:nvSpPr>
        <p:spPr bwMode="auto">
          <a:xfrm>
            <a:off x="6148387" y="2114491"/>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58" name="Line 57"/>
          <p:cNvSpPr>
            <a:spLocks noChangeShapeType="1"/>
          </p:cNvSpPr>
          <p:nvPr/>
        </p:nvSpPr>
        <p:spPr bwMode="auto">
          <a:xfrm>
            <a:off x="6297612" y="2114491"/>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59" name="Line 58"/>
          <p:cNvSpPr>
            <a:spLocks noChangeShapeType="1"/>
          </p:cNvSpPr>
          <p:nvPr/>
        </p:nvSpPr>
        <p:spPr bwMode="auto">
          <a:xfrm>
            <a:off x="6446837" y="2114491"/>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Line 59"/>
          <p:cNvSpPr>
            <a:spLocks noChangeShapeType="1"/>
          </p:cNvSpPr>
          <p:nvPr/>
        </p:nvSpPr>
        <p:spPr bwMode="auto">
          <a:xfrm>
            <a:off x="6742112" y="2114491"/>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1" name="Line 60"/>
          <p:cNvSpPr>
            <a:spLocks noChangeShapeType="1"/>
          </p:cNvSpPr>
          <p:nvPr/>
        </p:nvSpPr>
        <p:spPr bwMode="auto">
          <a:xfrm>
            <a:off x="6891337" y="2114491"/>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2" name="Line 61"/>
          <p:cNvSpPr>
            <a:spLocks noChangeShapeType="1"/>
          </p:cNvSpPr>
          <p:nvPr/>
        </p:nvSpPr>
        <p:spPr bwMode="auto">
          <a:xfrm>
            <a:off x="7037387" y="2114491"/>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3" name="Line 62"/>
          <p:cNvSpPr>
            <a:spLocks noChangeShapeType="1"/>
          </p:cNvSpPr>
          <p:nvPr/>
        </p:nvSpPr>
        <p:spPr bwMode="auto">
          <a:xfrm>
            <a:off x="7335837" y="2114491"/>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4" name="Line 63"/>
          <p:cNvSpPr>
            <a:spLocks noChangeShapeType="1"/>
          </p:cNvSpPr>
          <p:nvPr/>
        </p:nvSpPr>
        <p:spPr bwMode="auto">
          <a:xfrm>
            <a:off x="7481887" y="2114491"/>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5" name="Line 64"/>
          <p:cNvSpPr>
            <a:spLocks noChangeShapeType="1"/>
          </p:cNvSpPr>
          <p:nvPr/>
        </p:nvSpPr>
        <p:spPr bwMode="auto">
          <a:xfrm>
            <a:off x="7631112" y="2114491"/>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6" name="Line 65"/>
          <p:cNvSpPr>
            <a:spLocks noChangeShapeType="1"/>
          </p:cNvSpPr>
          <p:nvPr/>
        </p:nvSpPr>
        <p:spPr bwMode="auto">
          <a:xfrm>
            <a:off x="7929562" y="2114491"/>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7" name="Line 66"/>
          <p:cNvSpPr>
            <a:spLocks noChangeShapeType="1"/>
          </p:cNvSpPr>
          <p:nvPr/>
        </p:nvSpPr>
        <p:spPr bwMode="auto">
          <a:xfrm>
            <a:off x="8075612" y="2114491"/>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8" name="Line 67"/>
          <p:cNvSpPr>
            <a:spLocks noChangeShapeType="1"/>
          </p:cNvSpPr>
          <p:nvPr/>
        </p:nvSpPr>
        <p:spPr bwMode="auto">
          <a:xfrm>
            <a:off x="8224837" y="2114491"/>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9" name="Line 68"/>
          <p:cNvSpPr>
            <a:spLocks noChangeShapeType="1"/>
          </p:cNvSpPr>
          <p:nvPr/>
        </p:nvSpPr>
        <p:spPr bwMode="auto">
          <a:xfrm flipV="1">
            <a:off x="5408612" y="2114490"/>
            <a:ext cx="1588" cy="2692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0" name="Line 69"/>
          <p:cNvSpPr>
            <a:spLocks noChangeShapeType="1"/>
          </p:cNvSpPr>
          <p:nvPr/>
        </p:nvSpPr>
        <p:spPr bwMode="auto">
          <a:xfrm>
            <a:off x="5408613" y="4806890"/>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1" name="Freeform 70"/>
          <p:cNvSpPr>
            <a:spLocks/>
          </p:cNvSpPr>
          <p:nvPr/>
        </p:nvSpPr>
        <p:spPr bwMode="auto">
          <a:xfrm>
            <a:off x="5246687" y="4749740"/>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6 h 36"/>
              <a:gd name="T14" fmla="*/ 10 w 24"/>
              <a:gd name="T15" fmla="*/ 36 h 36"/>
              <a:gd name="T16" fmla="*/ 14 w 24"/>
              <a:gd name="T17" fmla="*/ 36 h 36"/>
              <a:gd name="T18" fmla="*/ 20 w 24"/>
              <a:gd name="T19" fmla="*/ 36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6"/>
                </a:lnTo>
                <a:lnTo>
                  <a:pt x="10" y="36"/>
                </a:lnTo>
                <a:lnTo>
                  <a:pt x="14" y="36"/>
                </a:lnTo>
                <a:lnTo>
                  <a:pt x="20" y="36"/>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72" name="Freeform 71"/>
          <p:cNvSpPr>
            <a:spLocks/>
          </p:cNvSpPr>
          <p:nvPr/>
        </p:nvSpPr>
        <p:spPr bwMode="auto">
          <a:xfrm>
            <a:off x="5307013" y="4803716"/>
            <a:ext cx="3175" cy="3175"/>
          </a:xfrm>
          <a:custGeom>
            <a:avLst/>
            <a:gdLst>
              <a:gd name="T0" fmla="*/ 2 w 2"/>
              <a:gd name="T1" fmla="*/ 0 h 2"/>
              <a:gd name="T2" fmla="*/ 0 w 2"/>
              <a:gd name="T3" fmla="*/ 2 h 2"/>
              <a:gd name="T4" fmla="*/ 2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2"/>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73" name="Freeform 72"/>
          <p:cNvSpPr>
            <a:spLocks/>
          </p:cNvSpPr>
          <p:nvPr/>
        </p:nvSpPr>
        <p:spPr bwMode="auto">
          <a:xfrm>
            <a:off x="5332412" y="4749740"/>
            <a:ext cx="38100" cy="57150"/>
          </a:xfrm>
          <a:custGeom>
            <a:avLst/>
            <a:gdLst>
              <a:gd name="T0" fmla="*/ 10 w 24"/>
              <a:gd name="T1" fmla="*/ 0 h 36"/>
              <a:gd name="T2" fmla="*/ 4 w 24"/>
              <a:gd name="T3" fmla="*/ 2 h 36"/>
              <a:gd name="T4" fmla="*/ 0 w 24"/>
              <a:gd name="T5" fmla="*/ 6 h 36"/>
              <a:gd name="T6" fmla="*/ 0 w 24"/>
              <a:gd name="T7" fmla="*/ 16 h 36"/>
              <a:gd name="T8" fmla="*/ 0 w 24"/>
              <a:gd name="T9" fmla="*/ 20 h 36"/>
              <a:gd name="T10" fmla="*/ 0 w 24"/>
              <a:gd name="T11" fmla="*/ 30 h 36"/>
              <a:gd name="T12" fmla="*/ 4 w 24"/>
              <a:gd name="T13" fmla="*/ 36 h 36"/>
              <a:gd name="T14" fmla="*/ 10 w 24"/>
              <a:gd name="T15" fmla="*/ 36 h 36"/>
              <a:gd name="T16" fmla="*/ 14 w 24"/>
              <a:gd name="T17" fmla="*/ 36 h 36"/>
              <a:gd name="T18" fmla="*/ 18 w 24"/>
              <a:gd name="T19" fmla="*/ 36 h 36"/>
              <a:gd name="T20" fmla="*/ 22 w 24"/>
              <a:gd name="T21" fmla="*/ 30 h 36"/>
              <a:gd name="T22" fmla="*/ 24 w 24"/>
              <a:gd name="T23" fmla="*/ 20 h 36"/>
              <a:gd name="T24" fmla="*/ 24 w 24"/>
              <a:gd name="T25" fmla="*/ 16 h 36"/>
              <a:gd name="T26" fmla="*/ 22 w 24"/>
              <a:gd name="T27" fmla="*/ 6 h 36"/>
              <a:gd name="T28" fmla="*/ 18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4" y="2"/>
                </a:lnTo>
                <a:lnTo>
                  <a:pt x="0" y="6"/>
                </a:lnTo>
                <a:lnTo>
                  <a:pt x="0" y="16"/>
                </a:lnTo>
                <a:lnTo>
                  <a:pt x="0" y="20"/>
                </a:lnTo>
                <a:lnTo>
                  <a:pt x="0" y="30"/>
                </a:lnTo>
                <a:lnTo>
                  <a:pt x="4" y="36"/>
                </a:lnTo>
                <a:lnTo>
                  <a:pt x="10" y="36"/>
                </a:lnTo>
                <a:lnTo>
                  <a:pt x="14" y="36"/>
                </a:lnTo>
                <a:lnTo>
                  <a:pt x="18" y="36"/>
                </a:lnTo>
                <a:lnTo>
                  <a:pt x="22" y="30"/>
                </a:lnTo>
                <a:lnTo>
                  <a:pt x="24" y="20"/>
                </a:lnTo>
                <a:lnTo>
                  <a:pt x="24" y="16"/>
                </a:lnTo>
                <a:lnTo>
                  <a:pt x="22" y="6"/>
                </a:lnTo>
                <a:lnTo>
                  <a:pt x="18"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74" name="Line 73"/>
          <p:cNvSpPr>
            <a:spLocks noChangeShapeType="1"/>
          </p:cNvSpPr>
          <p:nvPr/>
        </p:nvSpPr>
        <p:spPr bwMode="auto">
          <a:xfrm>
            <a:off x="5408613" y="4270315"/>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5" name="Freeform 74"/>
          <p:cNvSpPr>
            <a:spLocks/>
          </p:cNvSpPr>
          <p:nvPr/>
        </p:nvSpPr>
        <p:spPr bwMode="auto">
          <a:xfrm>
            <a:off x="5246687" y="4244915"/>
            <a:ext cx="38100" cy="57150"/>
          </a:xfrm>
          <a:custGeom>
            <a:avLst/>
            <a:gdLst>
              <a:gd name="T0" fmla="*/ 10 w 24"/>
              <a:gd name="T1" fmla="*/ 0 h 36"/>
              <a:gd name="T2" fmla="*/ 6 w 24"/>
              <a:gd name="T3" fmla="*/ 2 h 36"/>
              <a:gd name="T4" fmla="*/ 2 w 24"/>
              <a:gd name="T5" fmla="*/ 6 h 36"/>
              <a:gd name="T6" fmla="*/ 0 w 24"/>
              <a:gd name="T7" fmla="*/ 16 h 36"/>
              <a:gd name="T8" fmla="*/ 0 w 24"/>
              <a:gd name="T9" fmla="*/ 22 h 36"/>
              <a:gd name="T10" fmla="*/ 2 w 24"/>
              <a:gd name="T11" fmla="*/ 30 h 36"/>
              <a:gd name="T12" fmla="*/ 6 w 24"/>
              <a:gd name="T13" fmla="*/ 36 h 36"/>
              <a:gd name="T14" fmla="*/ 10 w 24"/>
              <a:gd name="T15" fmla="*/ 36 h 36"/>
              <a:gd name="T16" fmla="*/ 14 w 24"/>
              <a:gd name="T17" fmla="*/ 36 h 36"/>
              <a:gd name="T18" fmla="*/ 20 w 24"/>
              <a:gd name="T19" fmla="*/ 36 h 36"/>
              <a:gd name="T20" fmla="*/ 22 w 24"/>
              <a:gd name="T21" fmla="*/ 30 h 36"/>
              <a:gd name="T22" fmla="*/ 24 w 24"/>
              <a:gd name="T23" fmla="*/ 22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2"/>
                </a:lnTo>
                <a:lnTo>
                  <a:pt x="2" y="30"/>
                </a:lnTo>
                <a:lnTo>
                  <a:pt x="6" y="36"/>
                </a:lnTo>
                <a:lnTo>
                  <a:pt x="10" y="36"/>
                </a:lnTo>
                <a:lnTo>
                  <a:pt x="14" y="36"/>
                </a:lnTo>
                <a:lnTo>
                  <a:pt x="20" y="36"/>
                </a:lnTo>
                <a:lnTo>
                  <a:pt x="22" y="30"/>
                </a:lnTo>
                <a:lnTo>
                  <a:pt x="24" y="22"/>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76" name="Freeform 75"/>
          <p:cNvSpPr>
            <a:spLocks/>
          </p:cNvSpPr>
          <p:nvPr/>
        </p:nvSpPr>
        <p:spPr bwMode="auto">
          <a:xfrm>
            <a:off x="5307013" y="4298891"/>
            <a:ext cx="3175" cy="3175"/>
          </a:xfrm>
          <a:custGeom>
            <a:avLst/>
            <a:gdLst>
              <a:gd name="T0" fmla="*/ 2 w 2"/>
              <a:gd name="T1" fmla="*/ 0 h 2"/>
              <a:gd name="T2" fmla="*/ 0 w 2"/>
              <a:gd name="T3" fmla="*/ 2 h 2"/>
              <a:gd name="T4" fmla="*/ 2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2"/>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77" name="Freeform 76"/>
          <p:cNvSpPr>
            <a:spLocks/>
          </p:cNvSpPr>
          <p:nvPr/>
        </p:nvSpPr>
        <p:spPr bwMode="auto">
          <a:xfrm>
            <a:off x="5332412" y="4244915"/>
            <a:ext cx="38100" cy="57150"/>
          </a:xfrm>
          <a:custGeom>
            <a:avLst/>
            <a:gdLst>
              <a:gd name="T0" fmla="*/ 0 w 24"/>
              <a:gd name="T1" fmla="*/ 8 h 36"/>
              <a:gd name="T2" fmla="*/ 0 w 24"/>
              <a:gd name="T3" fmla="*/ 6 h 36"/>
              <a:gd name="T4" fmla="*/ 2 w 24"/>
              <a:gd name="T5" fmla="*/ 4 h 36"/>
              <a:gd name="T6" fmla="*/ 4 w 24"/>
              <a:gd name="T7" fmla="*/ 2 h 36"/>
              <a:gd name="T8" fmla="*/ 8 w 24"/>
              <a:gd name="T9" fmla="*/ 0 h 36"/>
              <a:gd name="T10" fmla="*/ 14 w 24"/>
              <a:gd name="T11" fmla="*/ 0 h 36"/>
              <a:gd name="T12" fmla="*/ 18 w 24"/>
              <a:gd name="T13" fmla="*/ 2 h 36"/>
              <a:gd name="T14" fmla="*/ 20 w 24"/>
              <a:gd name="T15" fmla="*/ 4 h 36"/>
              <a:gd name="T16" fmla="*/ 22 w 24"/>
              <a:gd name="T17" fmla="*/ 6 h 36"/>
              <a:gd name="T18" fmla="*/ 22 w 24"/>
              <a:gd name="T19" fmla="*/ 10 h 36"/>
              <a:gd name="T20" fmla="*/ 20 w 24"/>
              <a:gd name="T21" fmla="*/ 14 h 36"/>
              <a:gd name="T22" fmla="*/ 16 w 24"/>
              <a:gd name="T23" fmla="*/ 20 h 36"/>
              <a:gd name="T24" fmla="*/ 0 w 24"/>
              <a:gd name="T25" fmla="*/ 36 h 36"/>
              <a:gd name="T26" fmla="*/ 24 w 24"/>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6">
                <a:moveTo>
                  <a:pt x="0" y="8"/>
                </a:moveTo>
                <a:lnTo>
                  <a:pt x="0" y="6"/>
                </a:lnTo>
                <a:lnTo>
                  <a:pt x="2" y="4"/>
                </a:lnTo>
                <a:lnTo>
                  <a:pt x="4" y="2"/>
                </a:lnTo>
                <a:lnTo>
                  <a:pt x="8" y="0"/>
                </a:lnTo>
                <a:lnTo>
                  <a:pt x="14" y="0"/>
                </a:lnTo>
                <a:lnTo>
                  <a:pt x="18" y="2"/>
                </a:lnTo>
                <a:lnTo>
                  <a:pt x="20" y="4"/>
                </a:lnTo>
                <a:lnTo>
                  <a:pt x="22" y="6"/>
                </a:lnTo>
                <a:lnTo>
                  <a:pt x="22" y="10"/>
                </a:lnTo>
                <a:lnTo>
                  <a:pt x="20" y="14"/>
                </a:lnTo>
                <a:lnTo>
                  <a:pt x="16" y="20"/>
                </a:lnTo>
                <a:lnTo>
                  <a:pt x="0" y="36"/>
                </a:lnTo>
                <a:lnTo>
                  <a:pt x="24" y="3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78" name="Line 77"/>
          <p:cNvSpPr>
            <a:spLocks noChangeShapeType="1"/>
          </p:cNvSpPr>
          <p:nvPr/>
        </p:nvSpPr>
        <p:spPr bwMode="auto">
          <a:xfrm>
            <a:off x="5408613" y="3730565"/>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78"/>
          <p:cNvSpPr>
            <a:spLocks/>
          </p:cNvSpPr>
          <p:nvPr/>
        </p:nvSpPr>
        <p:spPr bwMode="auto">
          <a:xfrm>
            <a:off x="5246687" y="3705166"/>
            <a:ext cx="38100" cy="60325"/>
          </a:xfrm>
          <a:custGeom>
            <a:avLst/>
            <a:gdLst>
              <a:gd name="T0" fmla="*/ 10 w 24"/>
              <a:gd name="T1" fmla="*/ 0 h 38"/>
              <a:gd name="T2" fmla="*/ 6 w 24"/>
              <a:gd name="T3" fmla="*/ 2 h 38"/>
              <a:gd name="T4" fmla="*/ 2 w 24"/>
              <a:gd name="T5" fmla="*/ 8 h 38"/>
              <a:gd name="T6" fmla="*/ 0 w 24"/>
              <a:gd name="T7" fmla="*/ 16 h 38"/>
              <a:gd name="T8" fmla="*/ 0 w 24"/>
              <a:gd name="T9" fmla="*/ 22 h 38"/>
              <a:gd name="T10" fmla="*/ 2 w 24"/>
              <a:gd name="T11" fmla="*/ 30 h 38"/>
              <a:gd name="T12" fmla="*/ 6 w 24"/>
              <a:gd name="T13" fmla="*/ 36 h 38"/>
              <a:gd name="T14" fmla="*/ 10 w 24"/>
              <a:gd name="T15" fmla="*/ 38 h 38"/>
              <a:gd name="T16" fmla="*/ 14 w 24"/>
              <a:gd name="T17" fmla="*/ 38 h 38"/>
              <a:gd name="T18" fmla="*/ 20 w 24"/>
              <a:gd name="T19" fmla="*/ 36 h 38"/>
              <a:gd name="T20" fmla="*/ 22 w 24"/>
              <a:gd name="T21" fmla="*/ 30 h 38"/>
              <a:gd name="T22" fmla="*/ 24 w 24"/>
              <a:gd name="T23" fmla="*/ 22 h 38"/>
              <a:gd name="T24" fmla="*/ 24 w 24"/>
              <a:gd name="T25" fmla="*/ 16 h 38"/>
              <a:gd name="T26" fmla="*/ 22 w 24"/>
              <a:gd name="T27" fmla="*/ 8 h 38"/>
              <a:gd name="T28" fmla="*/ 20 w 24"/>
              <a:gd name="T29" fmla="*/ 2 h 38"/>
              <a:gd name="T30" fmla="*/ 14 w 24"/>
              <a:gd name="T31" fmla="*/ 0 h 38"/>
              <a:gd name="T32" fmla="*/ 10 w 24"/>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8">
                <a:moveTo>
                  <a:pt x="10" y="0"/>
                </a:moveTo>
                <a:lnTo>
                  <a:pt x="6" y="2"/>
                </a:lnTo>
                <a:lnTo>
                  <a:pt x="2" y="8"/>
                </a:lnTo>
                <a:lnTo>
                  <a:pt x="0" y="16"/>
                </a:lnTo>
                <a:lnTo>
                  <a:pt x="0" y="22"/>
                </a:lnTo>
                <a:lnTo>
                  <a:pt x="2" y="30"/>
                </a:lnTo>
                <a:lnTo>
                  <a:pt x="6" y="36"/>
                </a:lnTo>
                <a:lnTo>
                  <a:pt x="10" y="38"/>
                </a:lnTo>
                <a:lnTo>
                  <a:pt x="14" y="38"/>
                </a:lnTo>
                <a:lnTo>
                  <a:pt x="20" y="36"/>
                </a:lnTo>
                <a:lnTo>
                  <a:pt x="22" y="30"/>
                </a:lnTo>
                <a:lnTo>
                  <a:pt x="24" y="22"/>
                </a:lnTo>
                <a:lnTo>
                  <a:pt x="24" y="16"/>
                </a:lnTo>
                <a:lnTo>
                  <a:pt x="22" y="8"/>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80" name="Freeform 79"/>
          <p:cNvSpPr>
            <a:spLocks/>
          </p:cNvSpPr>
          <p:nvPr/>
        </p:nvSpPr>
        <p:spPr bwMode="auto">
          <a:xfrm>
            <a:off x="5307013" y="3759140"/>
            <a:ext cx="3175" cy="6350"/>
          </a:xfrm>
          <a:custGeom>
            <a:avLst/>
            <a:gdLst>
              <a:gd name="T0" fmla="*/ 2 w 2"/>
              <a:gd name="T1" fmla="*/ 0 h 4"/>
              <a:gd name="T2" fmla="*/ 0 w 2"/>
              <a:gd name="T3" fmla="*/ 2 h 4"/>
              <a:gd name="T4" fmla="*/ 2 w 2"/>
              <a:gd name="T5" fmla="*/ 4 h 4"/>
              <a:gd name="T6" fmla="*/ 2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2"/>
                </a:lnTo>
                <a:lnTo>
                  <a:pt x="2" y="4"/>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81" name="Freeform 80"/>
          <p:cNvSpPr>
            <a:spLocks/>
          </p:cNvSpPr>
          <p:nvPr/>
        </p:nvSpPr>
        <p:spPr bwMode="auto">
          <a:xfrm>
            <a:off x="5332413" y="3705166"/>
            <a:ext cx="41275" cy="41275"/>
          </a:xfrm>
          <a:custGeom>
            <a:avLst/>
            <a:gdLst>
              <a:gd name="T0" fmla="*/ 16 w 26"/>
              <a:gd name="T1" fmla="*/ 0 h 26"/>
              <a:gd name="T2" fmla="*/ 0 w 26"/>
              <a:gd name="T3" fmla="*/ 26 h 26"/>
              <a:gd name="T4" fmla="*/ 26 w 26"/>
              <a:gd name="T5" fmla="*/ 26 h 26"/>
            </a:gdLst>
            <a:ahLst/>
            <a:cxnLst>
              <a:cxn ang="0">
                <a:pos x="T0" y="T1"/>
              </a:cxn>
              <a:cxn ang="0">
                <a:pos x="T2" y="T3"/>
              </a:cxn>
              <a:cxn ang="0">
                <a:pos x="T4" y="T5"/>
              </a:cxn>
            </a:cxnLst>
            <a:rect l="0" t="0" r="r" b="b"/>
            <a:pathLst>
              <a:path w="26" h="26">
                <a:moveTo>
                  <a:pt x="16" y="0"/>
                </a:moveTo>
                <a:lnTo>
                  <a:pt x="0" y="26"/>
                </a:lnTo>
                <a:lnTo>
                  <a:pt x="26" y="2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82" name="Line 81"/>
          <p:cNvSpPr>
            <a:spLocks noChangeShapeType="1"/>
          </p:cNvSpPr>
          <p:nvPr/>
        </p:nvSpPr>
        <p:spPr bwMode="auto">
          <a:xfrm>
            <a:off x="5357812" y="3705166"/>
            <a:ext cx="1588" cy="603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3" name="Line 82"/>
          <p:cNvSpPr>
            <a:spLocks noChangeShapeType="1"/>
          </p:cNvSpPr>
          <p:nvPr/>
        </p:nvSpPr>
        <p:spPr bwMode="auto">
          <a:xfrm>
            <a:off x="5408613" y="3193990"/>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4" name="Freeform 83"/>
          <p:cNvSpPr>
            <a:spLocks/>
          </p:cNvSpPr>
          <p:nvPr/>
        </p:nvSpPr>
        <p:spPr bwMode="auto">
          <a:xfrm>
            <a:off x="5246687" y="3168590"/>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4 h 36"/>
              <a:gd name="T14" fmla="*/ 10 w 24"/>
              <a:gd name="T15" fmla="*/ 36 h 36"/>
              <a:gd name="T16" fmla="*/ 14 w 24"/>
              <a:gd name="T17" fmla="*/ 36 h 36"/>
              <a:gd name="T18" fmla="*/ 20 w 24"/>
              <a:gd name="T19" fmla="*/ 34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4"/>
                </a:lnTo>
                <a:lnTo>
                  <a:pt x="10" y="36"/>
                </a:lnTo>
                <a:lnTo>
                  <a:pt x="14" y="36"/>
                </a:lnTo>
                <a:lnTo>
                  <a:pt x="20" y="34"/>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85" name="Freeform 84"/>
          <p:cNvSpPr>
            <a:spLocks/>
          </p:cNvSpPr>
          <p:nvPr/>
        </p:nvSpPr>
        <p:spPr bwMode="auto">
          <a:xfrm>
            <a:off x="5307013" y="3219390"/>
            <a:ext cx="3175" cy="6350"/>
          </a:xfrm>
          <a:custGeom>
            <a:avLst/>
            <a:gdLst>
              <a:gd name="T0" fmla="*/ 2 w 2"/>
              <a:gd name="T1" fmla="*/ 0 h 4"/>
              <a:gd name="T2" fmla="*/ 0 w 2"/>
              <a:gd name="T3" fmla="*/ 2 h 4"/>
              <a:gd name="T4" fmla="*/ 2 w 2"/>
              <a:gd name="T5" fmla="*/ 4 h 4"/>
              <a:gd name="T6" fmla="*/ 2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2"/>
                </a:lnTo>
                <a:lnTo>
                  <a:pt x="2" y="4"/>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86" name="Freeform 85"/>
          <p:cNvSpPr>
            <a:spLocks/>
          </p:cNvSpPr>
          <p:nvPr/>
        </p:nvSpPr>
        <p:spPr bwMode="auto">
          <a:xfrm>
            <a:off x="5332412" y="3168590"/>
            <a:ext cx="38100" cy="57150"/>
          </a:xfrm>
          <a:custGeom>
            <a:avLst/>
            <a:gdLst>
              <a:gd name="T0" fmla="*/ 22 w 24"/>
              <a:gd name="T1" fmla="*/ 4 h 36"/>
              <a:gd name="T2" fmla="*/ 20 w 24"/>
              <a:gd name="T3" fmla="*/ 2 h 36"/>
              <a:gd name="T4" fmla="*/ 14 w 24"/>
              <a:gd name="T5" fmla="*/ 0 h 36"/>
              <a:gd name="T6" fmla="*/ 12 w 24"/>
              <a:gd name="T7" fmla="*/ 0 h 36"/>
              <a:gd name="T8" fmla="*/ 6 w 24"/>
              <a:gd name="T9" fmla="*/ 2 h 36"/>
              <a:gd name="T10" fmla="*/ 2 w 24"/>
              <a:gd name="T11" fmla="*/ 6 h 36"/>
              <a:gd name="T12" fmla="*/ 0 w 24"/>
              <a:gd name="T13" fmla="*/ 16 h 36"/>
              <a:gd name="T14" fmla="*/ 0 w 24"/>
              <a:gd name="T15" fmla="*/ 24 h 36"/>
              <a:gd name="T16" fmla="*/ 2 w 24"/>
              <a:gd name="T17" fmla="*/ 32 h 36"/>
              <a:gd name="T18" fmla="*/ 6 w 24"/>
              <a:gd name="T19" fmla="*/ 34 h 36"/>
              <a:gd name="T20" fmla="*/ 12 w 24"/>
              <a:gd name="T21" fmla="*/ 36 h 36"/>
              <a:gd name="T22" fmla="*/ 14 w 24"/>
              <a:gd name="T23" fmla="*/ 36 h 36"/>
              <a:gd name="T24" fmla="*/ 18 w 24"/>
              <a:gd name="T25" fmla="*/ 34 h 36"/>
              <a:gd name="T26" fmla="*/ 22 w 24"/>
              <a:gd name="T27" fmla="*/ 32 h 36"/>
              <a:gd name="T28" fmla="*/ 24 w 24"/>
              <a:gd name="T29" fmla="*/ 26 h 36"/>
              <a:gd name="T30" fmla="*/ 24 w 24"/>
              <a:gd name="T31" fmla="*/ 24 h 36"/>
              <a:gd name="T32" fmla="*/ 22 w 24"/>
              <a:gd name="T33" fmla="*/ 18 h 36"/>
              <a:gd name="T34" fmla="*/ 18 w 24"/>
              <a:gd name="T35" fmla="*/ 16 h 36"/>
              <a:gd name="T36" fmla="*/ 14 w 24"/>
              <a:gd name="T37" fmla="*/ 14 h 36"/>
              <a:gd name="T38" fmla="*/ 12 w 24"/>
              <a:gd name="T39" fmla="*/ 14 h 36"/>
              <a:gd name="T40" fmla="*/ 6 w 24"/>
              <a:gd name="T41" fmla="*/ 16 h 36"/>
              <a:gd name="T42" fmla="*/ 2 w 24"/>
              <a:gd name="T43" fmla="*/ 18 h 36"/>
              <a:gd name="T44" fmla="*/ 0 w 24"/>
              <a:gd name="T4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6">
                <a:moveTo>
                  <a:pt x="22" y="4"/>
                </a:moveTo>
                <a:lnTo>
                  <a:pt x="20" y="2"/>
                </a:lnTo>
                <a:lnTo>
                  <a:pt x="14" y="0"/>
                </a:lnTo>
                <a:lnTo>
                  <a:pt x="12" y="0"/>
                </a:lnTo>
                <a:lnTo>
                  <a:pt x="6" y="2"/>
                </a:lnTo>
                <a:lnTo>
                  <a:pt x="2" y="6"/>
                </a:lnTo>
                <a:lnTo>
                  <a:pt x="0" y="16"/>
                </a:lnTo>
                <a:lnTo>
                  <a:pt x="0" y="24"/>
                </a:lnTo>
                <a:lnTo>
                  <a:pt x="2" y="32"/>
                </a:lnTo>
                <a:lnTo>
                  <a:pt x="6" y="34"/>
                </a:lnTo>
                <a:lnTo>
                  <a:pt x="12" y="36"/>
                </a:lnTo>
                <a:lnTo>
                  <a:pt x="14" y="36"/>
                </a:lnTo>
                <a:lnTo>
                  <a:pt x="18" y="34"/>
                </a:lnTo>
                <a:lnTo>
                  <a:pt x="22" y="32"/>
                </a:lnTo>
                <a:lnTo>
                  <a:pt x="24" y="26"/>
                </a:lnTo>
                <a:lnTo>
                  <a:pt x="24" y="24"/>
                </a:lnTo>
                <a:lnTo>
                  <a:pt x="22" y="18"/>
                </a:lnTo>
                <a:lnTo>
                  <a:pt x="18" y="16"/>
                </a:lnTo>
                <a:lnTo>
                  <a:pt x="14" y="14"/>
                </a:lnTo>
                <a:lnTo>
                  <a:pt x="12" y="14"/>
                </a:lnTo>
                <a:lnTo>
                  <a:pt x="6" y="16"/>
                </a:lnTo>
                <a:lnTo>
                  <a:pt x="2" y="18"/>
                </a:lnTo>
                <a:lnTo>
                  <a:pt x="0" y="2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87" name="Line 86"/>
          <p:cNvSpPr>
            <a:spLocks noChangeShapeType="1"/>
          </p:cNvSpPr>
          <p:nvPr/>
        </p:nvSpPr>
        <p:spPr bwMode="auto">
          <a:xfrm>
            <a:off x="5408613" y="2654240"/>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8" name="Freeform 87"/>
          <p:cNvSpPr>
            <a:spLocks/>
          </p:cNvSpPr>
          <p:nvPr/>
        </p:nvSpPr>
        <p:spPr bwMode="auto">
          <a:xfrm>
            <a:off x="5246687" y="2628841"/>
            <a:ext cx="38100" cy="60325"/>
          </a:xfrm>
          <a:custGeom>
            <a:avLst/>
            <a:gdLst>
              <a:gd name="T0" fmla="*/ 10 w 24"/>
              <a:gd name="T1" fmla="*/ 0 h 38"/>
              <a:gd name="T2" fmla="*/ 6 w 24"/>
              <a:gd name="T3" fmla="*/ 2 h 38"/>
              <a:gd name="T4" fmla="*/ 2 w 24"/>
              <a:gd name="T5" fmla="*/ 8 h 38"/>
              <a:gd name="T6" fmla="*/ 0 w 24"/>
              <a:gd name="T7" fmla="*/ 16 h 38"/>
              <a:gd name="T8" fmla="*/ 0 w 24"/>
              <a:gd name="T9" fmla="*/ 22 h 38"/>
              <a:gd name="T10" fmla="*/ 2 w 24"/>
              <a:gd name="T11" fmla="*/ 30 h 38"/>
              <a:gd name="T12" fmla="*/ 6 w 24"/>
              <a:gd name="T13" fmla="*/ 36 h 38"/>
              <a:gd name="T14" fmla="*/ 10 w 24"/>
              <a:gd name="T15" fmla="*/ 38 h 38"/>
              <a:gd name="T16" fmla="*/ 14 w 24"/>
              <a:gd name="T17" fmla="*/ 38 h 38"/>
              <a:gd name="T18" fmla="*/ 20 w 24"/>
              <a:gd name="T19" fmla="*/ 36 h 38"/>
              <a:gd name="T20" fmla="*/ 22 w 24"/>
              <a:gd name="T21" fmla="*/ 30 h 38"/>
              <a:gd name="T22" fmla="*/ 24 w 24"/>
              <a:gd name="T23" fmla="*/ 22 h 38"/>
              <a:gd name="T24" fmla="*/ 24 w 24"/>
              <a:gd name="T25" fmla="*/ 16 h 38"/>
              <a:gd name="T26" fmla="*/ 22 w 24"/>
              <a:gd name="T27" fmla="*/ 8 h 38"/>
              <a:gd name="T28" fmla="*/ 20 w 24"/>
              <a:gd name="T29" fmla="*/ 2 h 38"/>
              <a:gd name="T30" fmla="*/ 14 w 24"/>
              <a:gd name="T31" fmla="*/ 0 h 38"/>
              <a:gd name="T32" fmla="*/ 10 w 24"/>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8">
                <a:moveTo>
                  <a:pt x="10" y="0"/>
                </a:moveTo>
                <a:lnTo>
                  <a:pt x="6" y="2"/>
                </a:lnTo>
                <a:lnTo>
                  <a:pt x="2" y="8"/>
                </a:lnTo>
                <a:lnTo>
                  <a:pt x="0" y="16"/>
                </a:lnTo>
                <a:lnTo>
                  <a:pt x="0" y="22"/>
                </a:lnTo>
                <a:lnTo>
                  <a:pt x="2" y="30"/>
                </a:lnTo>
                <a:lnTo>
                  <a:pt x="6" y="36"/>
                </a:lnTo>
                <a:lnTo>
                  <a:pt x="10" y="38"/>
                </a:lnTo>
                <a:lnTo>
                  <a:pt x="14" y="38"/>
                </a:lnTo>
                <a:lnTo>
                  <a:pt x="20" y="36"/>
                </a:lnTo>
                <a:lnTo>
                  <a:pt x="22" y="30"/>
                </a:lnTo>
                <a:lnTo>
                  <a:pt x="24" y="22"/>
                </a:lnTo>
                <a:lnTo>
                  <a:pt x="24" y="16"/>
                </a:lnTo>
                <a:lnTo>
                  <a:pt x="22" y="8"/>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89" name="Freeform 88"/>
          <p:cNvSpPr>
            <a:spLocks/>
          </p:cNvSpPr>
          <p:nvPr/>
        </p:nvSpPr>
        <p:spPr bwMode="auto">
          <a:xfrm>
            <a:off x="5307013" y="2682815"/>
            <a:ext cx="3175" cy="6350"/>
          </a:xfrm>
          <a:custGeom>
            <a:avLst/>
            <a:gdLst>
              <a:gd name="T0" fmla="*/ 2 w 2"/>
              <a:gd name="T1" fmla="*/ 0 h 4"/>
              <a:gd name="T2" fmla="*/ 0 w 2"/>
              <a:gd name="T3" fmla="*/ 2 h 4"/>
              <a:gd name="T4" fmla="*/ 2 w 2"/>
              <a:gd name="T5" fmla="*/ 4 h 4"/>
              <a:gd name="T6" fmla="*/ 2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2"/>
                </a:lnTo>
                <a:lnTo>
                  <a:pt x="2" y="4"/>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90" name="Freeform 89"/>
          <p:cNvSpPr>
            <a:spLocks/>
          </p:cNvSpPr>
          <p:nvPr/>
        </p:nvSpPr>
        <p:spPr bwMode="auto">
          <a:xfrm>
            <a:off x="5332412" y="2628841"/>
            <a:ext cx="38100" cy="60325"/>
          </a:xfrm>
          <a:custGeom>
            <a:avLst/>
            <a:gdLst>
              <a:gd name="T0" fmla="*/ 8 w 24"/>
              <a:gd name="T1" fmla="*/ 0 h 38"/>
              <a:gd name="T2" fmla="*/ 2 w 24"/>
              <a:gd name="T3" fmla="*/ 2 h 38"/>
              <a:gd name="T4" fmla="*/ 0 w 24"/>
              <a:gd name="T5" fmla="*/ 6 h 38"/>
              <a:gd name="T6" fmla="*/ 0 w 24"/>
              <a:gd name="T7" fmla="*/ 8 h 38"/>
              <a:gd name="T8" fmla="*/ 2 w 24"/>
              <a:gd name="T9" fmla="*/ 12 h 38"/>
              <a:gd name="T10" fmla="*/ 6 w 24"/>
              <a:gd name="T11" fmla="*/ 14 h 38"/>
              <a:gd name="T12" fmla="*/ 14 w 24"/>
              <a:gd name="T13" fmla="*/ 16 h 38"/>
              <a:gd name="T14" fmla="*/ 18 w 24"/>
              <a:gd name="T15" fmla="*/ 18 h 38"/>
              <a:gd name="T16" fmla="*/ 22 w 24"/>
              <a:gd name="T17" fmla="*/ 22 h 38"/>
              <a:gd name="T18" fmla="*/ 24 w 24"/>
              <a:gd name="T19" fmla="*/ 24 h 38"/>
              <a:gd name="T20" fmla="*/ 24 w 24"/>
              <a:gd name="T21" fmla="*/ 30 h 38"/>
              <a:gd name="T22" fmla="*/ 22 w 24"/>
              <a:gd name="T23" fmla="*/ 34 h 38"/>
              <a:gd name="T24" fmla="*/ 20 w 24"/>
              <a:gd name="T25" fmla="*/ 36 h 38"/>
              <a:gd name="T26" fmla="*/ 14 w 24"/>
              <a:gd name="T27" fmla="*/ 38 h 38"/>
              <a:gd name="T28" fmla="*/ 8 w 24"/>
              <a:gd name="T29" fmla="*/ 38 h 38"/>
              <a:gd name="T30" fmla="*/ 2 w 24"/>
              <a:gd name="T31" fmla="*/ 36 h 38"/>
              <a:gd name="T32" fmla="*/ 0 w 24"/>
              <a:gd name="T33" fmla="*/ 34 h 38"/>
              <a:gd name="T34" fmla="*/ 0 w 24"/>
              <a:gd name="T35" fmla="*/ 30 h 38"/>
              <a:gd name="T36" fmla="*/ 0 w 24"/>
              <a:gd name="T37" fmla="*/ 24 h 38"/>
              <a:gd name="T38" fmla="*/ 0 w 24"/>
              <a:gd name="T39" fmla="*/ 22 h 38"/>
              <a:gd name="T40" fmla="*/ 4 w 24"/>
              <a:gd name="T41" fmla="*/ 18 h 38"/>
              <a:gd name="T42" fmla="*/ 10 w 24"/>
              <a:gd name="T43" fmla="*/ 16 h 38"/>
              <a:gd name="T44" fmla="*/ 16 w 24"/>
              <a:gd name="T45" fmla="*/ 14 h 38"/>
              <a:gd name="T46" fmla="*/ 20 w 24"/>
              <a:gd name="T47" fmla="*/ 12 h 38"/>
              <a:gd name="T48" fmla="*/ 22 w 24"/>
              <a:gd name="T49" fmla="*/ 8 h 38"/>
              <a:gd name="T50" fmla="*/ 22 w 24"/>
              <a:gd name="T51" fmla="*/ 6 h 38"/>
              <a:gd name="T52" fmla="*/ 20 w 24"/>
              <a:gd name="T53" fmla="*/ 2 h 38"/>
              <a:gd name="T54" fmla="*/ 14 w 24"/>
              <a:gd name="T55" fmla="*/ 0 h 38"/>
              <a:gd name="T56" fmla="*/ 8 w 24"/>
              <a:gd name="T5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38">
                <a:moveTo>
                  <a:pt x="8" y="0"/>
                </a:moveTo>
                <a:lnTo>
                  <a:pt x="2" y="2"/>
                </a:lnTo>
                <a:lnTo>
                  <a:pt x="0" y="6"/>
                </a:lnTo>
                <a:lnTo>
                  <a:pt x="0" y="8"/>
                </a:lnTo>
                <a:lnTo>
                  <a:pt x="2" y="12"/>
                </a:lnTo>
                <a:lnTo>
                  <a:pt x="6" y="14"/>
                </a:lnTo>
                <a:lnTo>
                  <a:pt x="14" y="16"/>
                </a:lnTo>
                <a:lnTo>
                  <a:pt x="18" y="18"/>
                </a:lnTo>
                <a:lnTo>
                  <a:pt x="22" y="22"/>
                </a:lnTo>
                <a:lnTo>
                  <a:pt x="24" y="24"/>
                </a:lnTo>
                <a:lnTo>
                  <a:pt x="24" y="30"/>
                </a:lnTo>
                <a:lnTo>
                  <a:pt x="22" y="34"/>
                </a:lnTo>
                <a:lnTo>
                  <a:pt x="20" y="36"/>
                </a:lnTo>
                <a:lnTo>
                  <a:pt x="14" y="38"/>
                </a:lnTo>
                <a:lnTo>
                  <a:pt x="8" y="38"/>
                </a:lnTo>
                <a:lnTo>
                  <a:pt x="2" y="36"/>
                </a:lnTo>
                <a:lnTo>
                  <a:pt x="0" y="34"/>
                </a:lnTo>
                <a:lnTo>
                  <a:pt x="0" y="30"/>
                </a:lnTo>
                <a:lnTo>
                  <a:pt x="0" y="24"/>
                </a:lnTo>
                <a:lnTo>
                  <a:pt x="0" y="22"/>
                </a:lnTo>
                <a:lnTo>
                  <a:pt x="4" y="18"/>
                </a:lnTo>
                <a:lnTo>
                  <a:pt x="10" y="16"/>
                </a:lnTo>
                <a:lnTo>
                  <a:pt x="16" y="14"/>
                </a:lnTo>
                <a:lnTo>
                  <a:pt x="20" y="12"/>
                </a:lnTo>
                <a:lnTo>
                  <a:pt x="22" y="8"/>
                </a:lnTo>
                <a:lnTo>
                  <a:pt x="22" y="6"/>
                </a:lnTo>
                <a:lnTo>
                  <a:pt x="20" y="2"/>
                </a:lnTo>
                <a:lnTo>
                  <a:pt x="14" y="0"/>
                </a:lnTo>
                <a:lnTo>
                  <a:pt x="8"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91" name="Line 90"/>
          <p:cNvSpPr>
            <a:spLocks noChangeShapeType="1"/>
          </p:cNvSpPr>
          <p:nvPr/>
        </p:nvSpPr>
        <p:spPr bwMode="auto">
          <a:xfrm>
            <a:off x="5408613" y="2114490"/>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2" name="Freeform 91"/>
          <p:cNvSpPr>
            <a:spLocks/>
          </p:cNvSpPr>
          <p:nvPr/>
        </p:nvSpPr>
        <p:spPr bwMode="auto">
          <a:xfrm>
            <a:off x="5256212" y="2114491"/>
            <a:ext cx="12700" cy="60325"/>
          </a:xfrm>
          <a:custGeom>
            <a:avLst/>
            <a:gdLst>
              <a:gd name="T0" fmla="*/ 0 w 8"/>
              <a:gd name="T1" fmla="*/ 8 h 38"/>
              <a:gd name="T2" fmla="*/ 2 w 8"/>
              <a:gd name="T3" fmla="*/ 6 h 38"/>
              <a:gd name="T4" fmla="*/ 8 w 8"/>
              <a:gd name="T5" fmla="*/ 0 h 38"/>
              <a:gd name="T6" fmla="*/ 8 w 8"/>
              <a:gd name="T7" fmla="*/ 38 h 38"/>
            </a:gdLst>
            <a:ahLst/>
            <a:cxnLst>
              <a:cxn ang="0">
                <a:pos x="T0" y="T1"/>
              </a:cxn>
              <a:cxn ang="0">
                <a:pos x="T2" y="T3"/>
              </a:cxn>
              <a:cxn ang="0">
                <a:pos x="T4" y="T5"/>
              </a:cxn>
              <a:cxn ang="0">
                <a:pos x="T6" y="T7"/>
              </a:cxn>
            </a:cxnLst>
            <a:rect l="0" t="0" r="r" b="b"/>
            <a:pathLst>
              <a:path w="8" h="38">
                <a:moveTo>
                  <a:pt x="0" y="8"/>
                </a:moveTo>
                <a:lnTo>
                  <a:pt x="2" y="6"/>
                </a:lnTo>
                <a:lnTo>
                  <a:pt x="8" y="0"/>
                </a:lnTo>
                <a:lnTo>
                  <a:pt x="8" y="38"/>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93" name="Freeform 92"/>
          <p:cNvSpPr>
            <a:spLocks/>
          </p:cNvSpPr>
          <p:nvPr/>
        </p:nvSpPr>
        <p:spPr bwMode="auto">
          <a:xfrm>
            <a:off x="5307013" y="2168465"/>
            <a:ext cx="3175" cy="6350"/>
          </a:xfrm>
          <a:custGeom>
            <a:avLst/>
            <a:gdLst>
              <a:gd name="T0" fmla="*/ 2 w 2"/>
              <a:gd name="T1" fmla="*/ 0 h 4"/>
              <a:gd name="T2" fmla="*/ 0 w 2"/>
              <a:gd name="T3" fmla="*/ 2 h 4"/>
              <a:gd name="T4" fmla="*/ 2 w 2"/>
              <a:gd name="T5" fmla="*/ 4 h 4"/>
              <a:gd name="T6" fmla="*/ 2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2"/>
                </a:lnTo>
                <a:lnTo>
                  <a:pt x="2" y="4"/>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94" name="Freeform 93"/>
          <p:cNvSpPr>
            <a:spLocks/>
          </p:cNvSpPr>
          <p:nvPr/>
        </p:nvSpPr>
        <p:spPr bwMode="auto">
          <a:xfrm>
            <a:off x="5332412" y="2114491"/>
            <a:ext cx="38100" cy="60325"/>
          </a:xfrm>
          <a:custGeom>
            <a:avLst/>
            <a:gdLst>
              <a:gd name="T0" fmla="*/ 10 w 24"/>
              <a:gd name="T1" fmla="*/ 0 h 38"/>
              <a:gd name="T2" fmla="*/ 4 w 24"/>
              <a:gd name="T3" fmla="*/ 2 h 38"/>
              <a:gd name="T4" fmla="*/ 0 w 24"/>
              <a:gd name="T5" fmla="*/ 8 h 38"/>
              <a:gd name="T6" fmla="*/ 0 w 24"/>
              <a:gd name="T7" fmla="*/ 16 h 38"/>
              <a:gd name="T8" fmla="*/ 0 w 24"/>
              <a:gd name="T9" fmla="*/ 22 h 38"/>
              <a:gd name="T10" fmla="*/ 0 w 24"/>
              <a:gd name="T11" fmla="*/ 30 h 38"/>
              <a:gd name="T12" fmla="*/ 4 w 24"/>
              <a:gd name="T13" fmla="*/ 36 h 38"/>
              <a:gd name="T14" fmla="*/ 10 w 24"/>
              <a:gd name="T15" fmla="*/ 38 h 38"/>
              <a:gd name="T16" fmla="*/ 14 w 24"/>
              <a:gd name="T17" fmla="*/ 38 h 38"/>
              <a:gd name="T18" fmla="*/ 18 w 24"/>
              <a:gd name="T19" fmla="*/ 36 h 38"/>
              <a:gd name="T20" fmla="*/ 22 w 24"/>
              <a:gd name="T21" fmla="*/ 30 h 38"/>
              <a:gd name="T22" fmla="*/ 24 w 24"/>
              <a:gd name="T23" fmla="*/ 22 h 38"/>
              <a:gd name="T24" fmla="*/ 24 w 24"/>
              <a:gd name="T25" fmla="*/ 16 h 38"/>
              <a:gd name="T26" fmla="*/ 22 w 24"/>
              <a:gd name="T27" fmla="*/ 8 h 38"/>
              <a:gd name="T28" fmla="*/ 18 w 24"/>
              <a:gd name="T29" fmla="*/ 2 h 38"/>
              <a:gd name="T30" fmla="*/ 14 w 24"/>
              <a:gd name="T31" fmla="*/ 0 h 38"/>
              <a:gd name="T32" fmla="*/ 10 w 24"/>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8">
                <a:moveTo>
                  <a:pt x="10" y="0"/>
                </a:moveTo>
                <a:lnTo>
                  <a:pt x="4" y="2"/>
                </a:lnTo>
                <a:lnTo>
                  <a:pt x="0" y="8"/>
                </a:lnTo>
                <a:lnTo>
                  <a:pt x="0" y="16"/>
                </a:lnTo>
                <a:lnTo>
                  <a:pt x="0" y="22"/>
                </a:lnTo>
                <a:lnTo>
                  <a:pt x="0" y="30"/>
                </a:lnTo>
                <a:lnTo>
                  <a:pt x="4" y="36"/>
                </a:lnTo>
                <a:lnTo>
                  <a:pt x="10" y="38"/>
                </a:lnTo>
                <a:lnTo>
                  <a:pt x="14" y="38"/>
                </a:lnTo>
                <a:lnTo>
                  <a:pt x="18" y="36"/>
                </a:lnTo>
                <a:lnTo>
                  <a:pt x="22" y="30"/>
                </a:lnTo>
                <a:lnTo>
                  <a:pt x="24" y="22"/>
                </a:lnTo>
                <a:lnTo>
                  <a:pt x="24" y="16"/>
                </a:lnTo>
                <a:lnTo>
                  <a:pt x="22" y="8"/>
                </a:lnTo>
                <a:lnTo>
                  <a:pt x="18"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95" name="Line 94"/>
          <p:cNvSpPr>
            <a:spLocks noChangeShapeType="1"/>
          </p:cNvSpPr>
          <p:nvPr/>
        </p:nvSpPr>
        <p:spPr bwMode="auto">
          <a:xfrm>
            <a:off x="5408613" y="4673540"/>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6" name="Line 95"/>
          <p:cNvSpPr>
            <a:spLocks noChangeShapeType="1"/>
          </p:cNvSpPr>
          <p:nvPr/>
        </p:nvSpPr>
        <p:spPr bwMode="auto">
          <a:xfrm>
            <a:off x="5408613" y="4540190"/>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Line 96"/>
          <p:cNvSpPr>
            <a:spLocks noChangeShapeType="1"/>
          </p:cNvSpPr>
          <p:nvPr/>
        </p:nvSpPr>
        <p:spPr bwMode="auto">
          <a:xfrm>
            <a:off x="5408613" y="4403665"/>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8" name="Line 97"/>
          <p:cNvSpPr>
            <a:spLocks noChangeShapeType="1"/>
          </p:cNvSpPr>
          <p:nvPr/>
        </p:nvSpPr>
        <p:spPr bwMode="auto">
          <a:xfrm>
            <a:off x="5408613" y="4133790"/>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9" name="Line 98"/>
          <p:cNvSpPr>
            <a:spLocks noChangeShapeType="1"/>
          </p:cNvSpPr>
          <p:nvPr/>
        </p:nvSpPr>
        <p:spPr bwMode="auto">
          <a:xfrm>
            <a:off x="5408613" y="4000440"/>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0" name="Line 99"/>
          <p:cNvSpPr>
            <a:spLocks noChangeShapeType="1"/>
          </p:cNvSpPr>
          <p:nvPr/>
        </p:nvSpPr>
        <p:spPr bwMode="auto">
          <a:xfrm>
            <a:off x="5408613" y="3867090"/>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Line 100"/>
          <p:cNvSpPr>
            <a:spLocks noChangeShapeType="1"/>
          </p:cNvSpPr>
          <p:nvPr/>
        </p:nvSpPr>
        <p:spPr bwMode="auto">
          <a:xfrm>
            <a:off x="5408613" y="3597215"/>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2" name="Line 101"/>
          <p:cNvSpPr>
            <a:spLocks noChangeShapeType="1"/>
          </p:cNvSpPr>
          <p:nvPr/>
        </p:nvSpPr>
        <p:spPr bwMode="auto">
          <a:xfrm>
            <a:off x="5408613" y="3460690"/>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3" name="Line 102"/>
          <p:cNvSpPr>
            <a:spLocks noChangeShapeType="1"/>
          </p:cNvSpPr>
          <p:nvPr/>
        </p:nvSpPr>
        <p:spPr bwMode="auto">
          <a:xfrm>
            <a:off x="5408613" y="3327340"/>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4" name="Line 103"/>
          <p:cNvSpPr>
            <a:spLocks noChangeShapeType="1"/>
          </p:cNvSpPr>
          <p:nvPr/>
        </p:nvSpPr>
        <p:spPr bwMode="auto">
          <a:xfrm>
            <a:off x="5408613" y="3057465"/>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5" name="Line 104"/>
          <p:cNvSpPr>
            <a:spLocks noChangeShapeType="1"/>
          </p:cNvSpPr>
          <p:nvPr/>
        </p:nvSpPr>
        <p:spPr bwMode="auto">
          <a:xfrm>
            <a:off x="5408613" y="2924115"/>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6" name="Line 105"/>
          <p:cNvSpPr>
            <a:spLocks noChangeShapeType="1"/>
          </p:cNvSpPr>
          <p:nvPr/>
        </p:nvSpPr>
        <p:spPr bwMode="auto">
          <a:xfrm>
            <a:off x="5408613" y="2787590"/>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 name="Line 106"/>
          <p:cNvSpPr>
            <a:spLocks noChangeShapeType="1"/>
          </p:cNvSpPr>
          <p:nvPr/>
        </p:nvSpPr>
        <p:spPr bwMode="auto">
          <a:xfrm>
            <a:off x="5408613" y="2520890"/>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8" name="Line 107"/>
          <p:cNvSpPr>
            <a:spLocks noChangeShapeType="1"/>
          </p:cNvSpPr>
          <p:nvPr/>
        </p:nvSpPr>
        <p:spPr bwMode="auto">
          <a:xfrm>
            <a:off x="5408613" y="2384365"/>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9" name="Line 108"/>
          <p:cNvSpPr>
            <a:spLocks noChangeShapeType="1"/>
          </p:cNvSpPr>
          <p:nvPr/>
        </p:nvSpPr>
        <p:spPr bwMode="auto">
          <a:xfrm>
            <a:off x="5408613" y="2251015"/>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0" name="Line 109"/>
          <p:cNvSpPr>
            <a:spLocks noChangeShapeType="1"/>
          </p:cNvSpPr>
          <p:nvPr/>
        </p:nvSpPr>
        <p:spPr bwMode="auto">
          <a:xfrm flipV="1">
            <a:off x="8374062" y="2114490"/>
            <a:ext cx="1588" cy="2692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1" name="Line 110"/>
          <p:cNvSpPr>
            <a:spLocks noChangeShapeType="1"/>
          </p:cNvSpPr>
          <p:nvPr/>
        </p:nvSpPr>
        <p:spPr bwMode="auto">
          <a:xfrm flipH="1">
            <a:off x="8313738" y="4806890"/>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2" name="Line 111"/>
          <p:cNvSpPr>
            <a:spLocks noChangeShapeType="1"/>
          </p:cNvSpPr>
          <p:nvPr/>
        </p:nvSpPr>
        <p:spPr bwMode="auto">
          <a:xfrm flipH="1">
            <a:off x="8313738" y="4270315"/>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3" name="Line 112"/>
          <p:cNvSpPr>
            <a:spLocks noChangeShapeType="1"/>
          </p:cNvSpPr>
          <p:nvPr/>
        </p:nvSpPr>
        <p:spPr bwMode="auto">
          <a:xfrm flipH="1">
            <a:off x="8313738" y="3730565"/>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 name="Line 113"/>
          <p:cNvSpPr>
            <a:spLocks noChangeShapeType="1"/>
          </p:cNvSpPr>
          <p:nvPr/>
        </p:nvSpPr>
        <p:spPr bwMode="auto">
          <a:xfrm flipH="1">
            <a:off x="8313738" y="3193990"/>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5" name="Line 114"/>
          <p:cNvSpPr>
            <a:spLocks noChangeShapeType="1"/>
          </p:cNvSpPr>
          <p:nvPr/>
        </p:nvSpPr>
        <p:spPr bwMode="auto">
          <a:xfrm flipH="1">
            <a:off x="8313738" y="2654240"/>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6" name="Line 115"/>
          <p:cNvSpPr>
            <a:spLocks noChangeShapeType="1"/>
          </p:cNvSpPr>
          <p:nvPr/>
        </p:nvSpPr>
        <p:spPr bwMode="auto">
          <a:xfrm flipH="1">
            <a:off x="8313738" y="2114490"/>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7" name="Line 116"/>
          <p:cNvSpPr>
            <a:spLocks noChangeShapeType="1"/>
          </p:cNvSpPr>
          <p:nvPr/>
        </p:nvSpPr>
        <p:spPr bwMode="auto">
          <a:xfrm flipH="1">
            <a:off x="8342312" y="4673540"/>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8" name="Line 117"/>
          <p:cNvSpPr>
            <a:spLocks noChangeShapeType="1"/>
          </p:cNvSpPr>
          <p:nvPr/>
        </p:nvSpPr>
        <p:spPr bwMode="auto">
          <a:xfrm flipH="1">
            <a:off x="8342312" y="4540190"/>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9" name="Line 118"/>
          <p:cNvSpPr>
            <a:spLocks noChangeShapeType="1"/>
          </p:cNvSpPr>
          <p:nvPr/>
        </p:nvSpPr>
        <p:spPr bwMode="auto">
          <a:xfrm flipH="1">
            <a:off x="8342312" y="4403665"/>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0" name="Line 119"/>
          <p:cNvSpPr>
            <a:spLocks noChangeShapeType="1"/>
          </p:cNvSpPr>
          <p:nvPr/>
        </p:nvSpPr>
        <p:spPr bwMode="auto">
          <a:xfrm flipH="1">
            <a:off x="8342312" y="4133790"/>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1" name="Line 120"/>
          <p:cNvSpPr>
            <a:spLocks noChangeShapeType="1"/>
          </p:cNvSpPr>
          <p:nvPr/>
        </p:nvSpPr>
        <p:spPr bwMode="auto">
          <a:xfrm flipH="1">
            <a:off x="8342312" y="4000440"/>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2" name="Line 121"/>
          <p:cNvSpPr>
            <a:spLocks noChangeShapeType="1"/>
          </p:cNvSpPr>
          <p:nvPr/>
        </p:nvSpPr>
        <p:spPr bwMode="auto">
          <a:xfrm flipH="1">
            <a:off x="8342312" y="3867090"/>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3" name="Line 122"/>
          <p:cNvSpPr>
            <a:spLocks noChangeShapeType="1"/>
          </p:cNvSpPr>
          <p:nvPr/>
        </p:nvSpPr>
        <p:spPr bwMode="auto">
          <a:xfrm flipH="1">
            <a:off x="8342312" y="3597215"/>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4" name="Line 123"/>
          <p:cNvSpPr>
            <a:spLocks noChangeShapeType="1"/>
          </p:cNvSpPr>
          <p:nvPr/>
        </p:nvSpPr>
        <p:spPr bwMode="auto">
          <a:xfrm flipH="1">
            <a:off x="8342312" y="3460690"/>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5" name="Line 124"/>
          <p:cNvSpPr>
            <a:spLocks noChangeShapeType="1"/>
          </p:cNvSpPr>
          <p:nvPr/>
        </p:nvSpPr>
        <p:spPr bwMode="auto">
          <a:xfrm flipH="1">
            <a:off x="8342312" y="3327340"/>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6" name="Line 125"/>
          <p:cNvSpPr>
            <a:spLocks noChangeShapeType="1"/>
          </p:cNvSpPr>
          <p:nvPr/>
        </p:nvSpPr>
        <p:spPr bwMode="auto">
          <a:xfrm flipH="1">
            <a:off x="8342312" y="3057465"/>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7" name="Line 126"/>
          <p:cNvSpPr>
            <a:spLocks noChangeShapeType="1"/>
          </p:cNvSpPr>
          <p:nvPr/>
        </p:nvSpPr>
        <p:spPr bwMode="auto">
          <a:xfrm flipH="1">
            <a:off x="8342312" y="2924115"/>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8" name="Line 127"/>
          <p:cNvSpPr>
            <a:spLocks noChangeShapeType="1"/>
          </p:cNvSpPr>
          <p:nvPr/>
        </p:nvSpPr>
        <p:spPr bwMode="auto">
          <a:xfrm flipH="1">
            <a:off x="8342312" y="2787590"/>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9" name="Line 128"/>
          <p:cNvSpPr>
            <a:spLocks noChangeShapeType="1"/>
          </p:cNvSpPr>
          <p:nvPr/>
        </p:nvSpPr>
        <p:spPr bwMode="auto">
          <a:xfrm flipH="1">
            <a:off x="8342312" y="2520890"/>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30" name="Line 129"/>
          <p:cNvSpPr>
            <a:spLocks noChangeShapeType="1"/>
          </p:cNvSpPr>
          <p:nvPr/>
        </p:nvSpPr>
        <p:spPr bwMode="auto">
          <a:xfrm flipH="1">
            <a:off x="8342312" y="2384365"/>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31" name="Line 130"/>
          <p:cNvSpPr>
            <a:spLocks noChangeShapeType="1"/>
          </p:cNvSpPr>
          <p:nvPr/>
        </p:nvSpPr>
        <p:spPr bwMode="auto">
          <a:xfrm flipH="1">
            <a:off x="8342312" y="2251015"/>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32" name="Text Box 131"/>
          <p:cNvSpPr txBox="1">
            <a:spLocks noChangeArrowheads="1"/>
          </p:cNvSpPr>
          <p:nvPr/>
        </p:nvSpPr>
        <p:spPr bwMode="auto">
          <a:xfrm rot="16200000">
            <a:off x="3729211" y="3226684"/>
            <a:ext cx="24396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b="1" dirty="0">
                <a:solidFill>
                  <a:srgbClr val="00B050"/>
                </a:solidFill>
              </a:rPr>
              <a:t>TPF, Sensitivity</a:t>
            </a:r>
          </a:p>
        </p:txBody>
      </p:sp>
      <p:sp>
        <p:nvSpPr>
          <p:cNvPr id="133" name="Text Box 132"/>
          <p:cNvSpPr txBox="1">
            <a:spLocks noChangeArrowheads="1"/>
          </p:cNvSpPr>
          <p:nvPr/>
        </p:nvSpPr>
        <p:spPr bwMode="auto">
          <a:xfrm>
            <a:off x="5566743" y="5056129"/>
            <a:ext cx="27137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dirty="0">
                <a:solidFill>
                  <a:srgbClr val="FF0000"/>
                </a:solidFill>
              </a:rPr>
              <a:t>FPF, 1-Specificity</a:t>
            </a:r>
          </a:p>
        </p:txBody>
      </p:sp>
      <p:sp>
        <p:nvSpPr>
          <p:cNvPr id="134" name="Line 133"/>
          <p:cNvSpPr>
            <a:spLocks noChangeShapeType="1"/>
          </p:cNvSpPr>
          <p:nvPr/>
        </p:nvSpPr>
        <p:spPr bwMode="auto">
          <a:xfrm>
            <a:off x="153987" y="2976504"/>
            <a:ext cx="3879850"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Freeform 134"/>
          <p:cNvSpPr>
            <a:spLocks/>
          </p:cNvSpPr>
          <p:nvPr/>
        </p:nvSpPr>
        <p:spPr bwMode="auto">
          <a:xfrm>
            <a:off x="477838" y="747653"/>
            <a:ext cx="3216275" cy="2228850"/>
          </a:xfrm>
          <a:custGeom>
            <a:avLst/>
            <a:gdLst>
              <a:gd name="T0" fmla="*/ 30 w 2026"/>
              <a:gd name="T1" fmla="*/ 1404 h 1404"/>
              <a:gd name="T2" fmla="*/ 70 w 2026"/>
              <a:gd name="T3" fmla="*/ 1404 h 1404"/>
              <a:gd name="T4" fmla="*/ 112 w 2026"/>
              <a:gd name="T5" fmla="*/ 1404 h 1404"/>
              <a:gd name="T6" fmla="*/ 152 w 2026"/>
              <a:gd name="T7" fmla="*/ 1404 h 1404"/>
              <a:gd name="T8" fmla="*/ 192 w 2026"/>
              <a:gd name="T9" fmla="*/ 1404 h 1404"/>
              <a:gd name="T10" fmla="*/ 234 w 2026"/>
              <a:gd name="T11" fmla="*/ 1404 h 1404"/>
              <a:gd name="T12" fmla="*/ 274 w 2026"/>
              <a:gd name="T13" fmla="*/ 1404 h 1404"/>
              <a:gd name="T14" fmla="*/ 314 w 2026"/>
              <a:gd name="T15" fmla="*/ 1402 h 1404"/>
              <a:gd name="T16" fmla="*/ 356 w 2026"/>
              <a:gd name="T17" fmla="*/ 1398 h 1404"/>
              <a:gd name="T18" fmla="*/ 396 w 2026"/>
              <a:gd name="T19" fmla="*/ 1392 h 1404"/>
              <a:gd name="T20" fmla="*/ 438 w 2026"/>
              <a:gd name="T21" fmla="*/ 1380 h 1404"/>
              <a:gd name="T22" fmla="*/ 478 w 2026"/>
              <a:gd name="T23" fmla="*/ 1362 h 1404"/>
              <a:gd name="T24" fmla="*/ 518 w 2026"/>
              <a:gd name="T25" fmla="*/ 1334 h 1404"/>
              <a:gd name="T26" fmla="*/ 560 w 2026"/>
              <a:gd name="T27" fmla="*/ 1294 h 1404"/>
              <a:gd name="T28" fmla="*/ 600 w 2026"/>
              <a:gd name="T29" fmla="*/ 1232 h 1404"/>
              <a:gd name="T30" fmla="*/ 640 w 2026"/>
              <a:gd name="T31" fmla="*/ 1152 h 1404"/>
              <a:gd name="T32" fmla="*/ 682 w 2026"/>
              <a:gd name="T33" fmla="*/ 1044 h 1404"/>
              <a:gd name="T34" fmla="*/ 722 w 2026"/>
              <a:gd name="T35" fmla="*/ 914 h 1404"/>
              <a:gd name="T36" fmla="*/ 764 w 2026"/>
              <a:gd name="T37" fmla="*/ 762 h 1404"/>
              <a:gd name="T38" fmla="*/ 804 w 2026"/>
              <a:gd name="T39" fmla="*/ 596 h 1404"/>
              <a:gd name="T40" fmla="*/ 844 w 2026"/>
              <a:gd name="T41" fmla="*/ 426 h 1404"/>
              <a:gd name="T42" fmla="*/ 886 w 2026"/>
              <a:gd name="T43" fmla="*/ 268 h 1404"/>
              <a:gd name="T44" fmla="*/ 926 w 2026"/>
              <a:gd name="T45" fmla="*/ 136 h 1404"/>
              <a:gd name="T46" fmla="*/ 966 w 2026"/>
              <a:gd name="T47" fmla="*/ 44 h 1404"/>
              <a:gd name="T48" fmla="*/ 1008 w 2026"/>
              <a:gd name="T49" fmla="*/ 2 h 1404"/>
              <a:gd name="T50" fmla="*/ 1048 w 2026"/>
              <a:gd name="T51" fmla="*/ 16 h 1404"/>
              <a:gd name="T52" fmla="*/ 1088 w 2026"/>
              <a:gd name="T53" fmla="*/ 84 h 1404"/>
              <a:gd name="T54" fmla="*/ 1130 w 2026"/>
              <a:gd name="T55" fmla="*/ 198 h 1404"/>
              <a:gd name="T56" fmla="*/ 1170 w 2026"/>
              <a:gd name="T57" fmla="*/ 344 h 1404"/>
              <a:gd name="T58" fmla="*/ 1210 w 2026"/>
              <a:gd name="T59" fmla="*/ 510 h 1404"/>
              <a:gd name="T60" fmla="*/ 1252 w 2026"/>
              <a:gd name="T61" fmla="*/ 680 h 1404"/>
              <a:gd name="T62" fmla="*/ 1292 w 2026"/>
              <a:gd name="T63" fmla="*/ 840 h 1404"/>
              <a:gd name="T64" fmla="*/ 1334 w 2026"/>
              <a:gd name="T65" fmla="*/ 982 h 1404"/>
              <a:gd name="T66" fmla="*/ 1374 w 2026"/>
              <a:gd name="T67" fmla="*/ 1102 h 1404"/>
              <a:gd name="T68" fmla="*/ 1414 w 2026"/>
              <a:gd name="T69" fmla="*/ 1196 h 1404"/>
              <a:gd name="T70" fmla="*/ 1456 w 2026"/>
              <a:gd name="T71" fmla="*/ 1266 h 1404"/>
              <a:gd name="T72" fmla="*/ 1496 w 2026"/>
              <a:gd name="T73" fmla="*/ 1316 h 1404"/>
              <a:gd name="T74" fmla="*/ 1536 w 2026"/>
              <a:gd name="T75" fmla="*/ 1350 h 1404"/>
              <a:gd name="T76" fmla="*/ 1578 w 2026"/>
              <a:gd name="T77" fmla="*/ 1372 h 1404"/>
              <a:gd name="T78" fmla="*/ 1618 w 2026"/>
              <a:gd name="T79" fmla="*/ 1386 h 1404"/>
              <a:gd name="T80" fmla="*/ 1660 w 2026"/>
              <a:gd name="T81" fmla="*/ 1396 h 1404"/>
              <a:gd name="T82" fmla="*/ 1700 w 2026"/>
              <a:gd name="T83" fmla="*/ 1400 h 1404"/>
              <a:gd name="T84" fmla="*/ 1740 w 2026"/>
              <a:gd name="T85" fmla="*/ 1402 h 1404"/>
              <a:gd name="T86" fmla="*/ 1782 w 2026"/>
              <a:gd name="T87" fmla="*/ 1404 h 1404"/>
              <a:gd name="T88" fmla="*/ 1822 w 2026"/>
              <a:gd name="T89" fmla="*/ 1404 h 1404"/>
              <a:gd name="T90" fmla="*/ 1862 w 2026"/>
              <a:gd name="T91" fmla="*/ 1404 h 1404"/>
              <a:gd name="T92" fmla="*/ 1904 w 2026"/>
              <a:gd name="T93" fmla="*/ 1404 h 1404"/>
              <a:gd name="T94" fmla="*/ 1944 w 2026"/>
              <a:gd name="T95" fmla="*/ 1404 h 1404"/>
              <a:gd name="T96" fmla="*/ 1984 w 2026"/>
              <a:gd name="T97" fmla="*/ 1404 h 1404"/>
              <a:gd name="T98" fmla="*/ 2026 w 2026"/>
              <a:gd name="T99"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10" y="1404"/>
                </a:lnTo>
                <a:lnTo>
                  <a:pt x="20" y="1404"/>
                </a:lnTo>
                <a:lnTo>
                  <a:pt x="30" y="1404"/>
                </a:lnTo>
                <a:lnTo>
                  <a:pt x="40" y="1404"/>
                </a:lnTo>
                <a:lnTo>
                  <a:pt x="50" y="1404"/>
                </a:lnTo>
                <a:lnTo>
                  <a:pt x="60" y="1404"/>
                </a:lnTo>
                <a:lnTo>
                  <a:pt x="70" y="1404"/>
                </a:lnTo>
                <a:lnTo>
                  <a:pt x="80" y="1404"/>
                </a:lnTo>
                <a:lnTo>
                  <a:pt x="90" y="1404"/>
                </a:lnTo>
                <a:lnTo>
                  <a:pt x="102" y="1404"/>
                </a:lnTo>
                <a:lnTo>
                  <a:pt x="112" y="1404"/>
                </a:lnTo>
                <a:lnTo>
                  <a:pt x="122" y="1404"/>
                </a:lnTo>
                <a:lnTo>
                  <a:pt x="132" y="1404"/>
                </a:lnTo>
                <a:lnTo>
                  <a:pt x="142" y="1404"/>
                </a:lnTo>
                <a:lnTo>
                  <a:pt x="152" y="1404"/>
                </a:lnTo>
                <a:lnTo>
                  <a:pt x="162" y="1404"/>
                </a:lnTo>
                <a:lnTo>
                  <a:pt x="172" y="1404"/>
                </a:lnTo>
                <a:lnTo>
                  <a:pt x="182" y="1404"/>
                </a:lnTo>
                <a:lnTo>
                  <a:pt x="192" y="1404"/>
                </a:lnTo>
                <a:lnTo>
                  <a:pt x="202" y="1404"/>
                </a:lnTo>
                <a:lnTo>
                  <a:pt x="214" y="1404"/>
                </a:lnTo>
                <a:lnTo>
                  <a:pt x="224" y="1404"/>
                </a:lnTo>
                <a:lnTo>
                  <a:pt x="234" y="1404"/>
                </a:lnTo>
                <a:lnTo>
                  <a:pt x="244" y="1404"/>
                </a:lnTo>
                <a:lnTo>
                  <a:pt x="254" y="1404"/>
                </a:lnTo>
                <a:lnTo>
                  <a:pt x="264" y="1404"/>
                </a:lnTo>
                <a:lnTo>
                  <a:pt x="274" y="1404"/>
                </a:lnTo>
                <a:lnTo>
                  <a:pt x="284" y="1402"/>
                </a:lnTo>
                <a:lnTo>
                  <a:pt x="294" y="1402"/>
                </a:lnTo>
                <a:lnTo>
                  <a:pt x="304" y="1402"/>
                </a:lnTo>
                <a:lnTo>
                  <a:pt x="314" y="1402"/>
                </a:lnTo>
                <a:lnTo>
                  <a:pt x="326" y="1400"/>
                </a:lnTo>
                <a:lnTo>
                  <a:pt x="336" y="1400"/>
                </a:lnTo>
                <a:lnTo>
                  <a:pt x="346" y="1398"/>
                </a:lnTo>
                <a:lnTo>
                  <a:pt x="356" y="1398"/>
                </a:lnTo>
                <a:lnTo>
                  <a:pt x="366" y="1396"/>
                </a:lnTo>
                <a:lnTo>
                  <a:pt x="376" y="1396"/>
                </a:lnTo>
                <a:lnTo>
                  <a:pt x="386" y="1394"/>
                </a:lnTo>
                <a:lnTo>
                  <a:pt x="396" y="1392"/>
                </a:lnTo>
                <a:lnTo>
                  <a:pt x="406" y="1390"/>
                </a:lnTo>
                <a:lnTo>
                  <a:pt x="416" y="1386"/>
                </a:lnTo>
                <a:lnTo>
                  <a:pt x="426" y="1384"/>
                </a:lnTo>
                <a:lnTo>
                  <a:pt x="438" y="1380"/>
                </a:lnTo>
                <a:lnTo>
                  <a:pt x="448" y="1376"/>
                </a:lnTo>
                <a:lnTo>
                  <a:pt x="458" y="1372"/>
                </a:lnTo>
                <a:lnTo>
                  <a:pt x="468" y="1368"/>
                </a:lnTo>
                <a:lnTo>
                  <a:pt x="478" y="1362"/>
                </a:lnTo>
                <a:lnTo>
                  <a:pt x="488" y="1356"/>
                </a:lnTo>
                <a:lnTo>
                  <a:pt x="498" y="1350"/>
                </a:lnTo>
                <a:lnTo>
                  <a:pt x="508" y="1344"/>
                </a:lnTo>
                <a:lnTo>
                  <a:pt x="518" y="1334"/>
                </a:lnTo>
                <a:lnTo>
                  <a:pt x="528" y="1326"/>
                </a:lnTo>
                <a:lnTo>
                  <a:pt x="538" y="1316"/>
                </a:lnTo>
                <a:lnTo>
                  <a:pt x="550" y="1306"/>
                </a:lnTo>
                <a:lnTo>
                  <a:pt x="560" y="1294"/>
                </a:lnTo>
                <a:lnTo>
                  <a:pt x="570" y="1280"/>
                </a:lnTo>
                <a:lnTo>
                  <a:pt x="580" y="1266"/>
                </a:lnTo>
                <a:lnTo>
                  <a:pt x="590" y="1250"/>
                </a:lnTo>
                <a:lnTo>
                  <a:pt x="600" y="1232"/>
                </a:lnTo>
                <a:lnTo>
                  <a:pt x="610" y="1214"/>
                </a:lnTo>
                <a:lnTo>
                  <a:pt x="620" y="1196"/>
                </a:lnTo>
                <a:lnTo>
                  <a:pt x="630" y="1174"/>
                </a:lnTo>
                <a:lnTo>
                  <a:pt x="640" y="1152"/>
                </a:lnTo>
                <a:lnTo>
                  <a:pt x="652" y="1126"/>
                </a:lnTo>
                <a:lnTo>
                  <a:pt x="662" y="1102"/>
                </a:lnTo>
                <a:lnTo>
                  <a:pt x="672" y="1074"/>
                </a:lnTo>
                <a:lnTo>
                  <a:pt x="682" y="1044"/>
                </a:lnTo>
                <a:lnTo>
                  <a:pt x="692" y="1014"/>
                </a:lnTo>
                <a:lnTo>
                  <a:pt x="702" y="982"/>
                </a:lnTo>
                <a:lnTo>
                  <a:pt x="712" y="948"/>
                </a:lnTo>
                <a:lnTo>
                  <a:pt x="722" y="914"/>
                </a:lnTo>
                <a:lnTo>
                  <a:pt x="732" y="878"/>
                </a:lnTo>
                <a:lnTo>
                  <a:pt x="742" y="840"/>
                </a:lnTo>
                <a:lnTo>
                  <a:pt x="752" y="802"/>
                </a:lnTo>
                <a:lnTo>
                  <a:pt x="764" y="762"/>
                </a:lnTo>
                <a:lnTo>
                  <a:pt x="774" y="722"/>
                </a:lnTo>
                <a:lnTo>
                  <a:pt x="784" y="680"/>
                </a:lnTo>
                <a:lnTo>
                  <a:pt x="794" y="638"/>
                </a:lnTo>
                <a:lnTo>
                  <a:pt x="804" y="596"/>
                </a:lnTo>
                <a:lnTo>
                  <a:pt x="814" y="552"/>
                </a:lnTo>
                <a:lnTo>
                  <a:pt x="824" y="510"/>
                </a:lnTo>
                <a:lnTo>
                  <a:pt x="834" y="468"/>
                </a:lnTo>
                <a:lnTo>
                  <a:pt x="844" y="426"/>
                </a:lnTo>
                <a:lnTo>
                  <a:pt x="854" y="384"/>
                </a:lnTo>
                <a:lnTo>
                  <a:pt x="864" y="344"/>
                </a:lnTo>
                <a:lnTo>
                  <a:pt x="874" y="306"/>
                </a:lnTo>
                <a:lnTo>
                  <a:pt x="886" y="268"/>
                </a:lnTo>
                <a:lnTo>
                  <a:pt x="896" y="232"/>
                </a:lnTo>
                <a:lnTo>
                  <a:pt x="906" y="198"/>
                </a:lnTo>
                <a:lnTo>
                  <a:pt x="916" y="166"/>
                </a:lnTo>
                <a:lnTo>
                  <a:pt x="926" y="136"/>
                </a:lnTo>
                <a:lnTo>
                  <a:pt x="936" y="108"/>
                </a:lnTo>
                <a:lnTo>
                  <a:pt x="946" y="84"/>
                </a:lnTo>
                <a:lnTo>
                  <a:pt x="956" y="62"/>
                </a:lnTo>
                <a:lnTo>
                  <a:pt x="966" y="44"/>
                </a:lnTo>
                <a:lnTo>
                  <a:pt x="976" y="28"/>
                </a:lnTo>
                <a:lnTo>
                  <a:pt x="986" y="16"/>
                </a:lnTo>
                <a:lnTo>
                  <a:pt x="998" y="8"/>
                </a:lnTo>
                <a:lnTo>
                  <a:pt x="1008" y="2"/>
                </a:lnTo>
                <a:lnTo>
                  <a:pt x="1018" y="0"/>
                </a:lnTo>
                <a:lnTo>
                  <a:pt x="1028" y="2"/>
                </a:lnTo>
                <a:lnTo>
                  <a:pt x="1038" y="8"/>
                </a:lnTo>
                <a:lnTo>
                  <a:pt x="1048" y="16"/>
                </a:lnTo>
                <a:lnTo>
                  <a:pt x="1058" y="28"/>
                </a:lnTo>
                <a:lnTo>
                  <a:pt x="1068" y="44"/>
                </a:lnTo>
                <a:lnTo>
                  <a:pt x="1078" y="62"/>
                </a:lnTo>
                <a:lnTo>
                  <a:pt x="1088" y="84"/>
                </a:lnTo>
                <a:lnTo>
                  <a:pt x="1098" y="108"/>
                </a:lnTo>
                <a:lnTo>
                  <a:pt x="1110" y="136"/>
                </a:lnTo>
                <a:lnTo>
                  <a:pt x="1120" y="166"/>
                </a:lnTo>
                <a:lnTo>
                  <a:pt x="1130" y="198"/>
                </a:lnTo>
                <a:lnTo>
                  <a:pt x="1140" y="232"/>
                </a:lnTo>
                <a:lnTo>
                  <a:pt x="1150" y="268"/>
                </a:lnTo>
                <a:lnTo>
                  <a:pt x="1160" y="306"/>
                </a:lnTo>
                <a:lnTo>
                  <a:pt x="1170" y="344"/>
                </a:lnTo>
                <a:lnTo>
                  <a:pt x="1180" y="384"/>
                </a:lnTo>
                <a:lnTo>
                  <a:pt x="1190" y="426"/>
                </a:lnTo>
                <a:lnTo>
                  <a:pt x="1200" y="468"/>
                </a:lnTo>
                <a:lnTo>
                  <a:pt x="1210" y="510"/>
                </a:lnTo>
                <a:lnTo>
                  <a:pt x="1222" y="552"/>
                </a:lnTo>
                <a:lnTo>
                  <a:pt x="1232" y="596"/>
                </a:lnTo>
                <a:lnTo>
                  <a:pt x="1242" y="638"/>
                </a:lnTo>
                <a:lnTo>
                  <a:pt x="1252" y="680"/>
                </a:lnTo>
                <a:lnTo>
                  <a:pt x="1262" y="722"/>
                </a:lnTo>
                <a:lnTo>
                  <a:pt x="1272" y="762"/>
                </a:lnTo>
                <a:lnTo>
                  <a:pt x="1282" y="802"/>
                </a:lnTo>
                <a:lnTo>
                  <a:pt x="1292" y="840"/>
                </a:lnTo>
                <a:lnTo>
                  <a:pt x="1302" y="878"/>
                </a:lnTo>
                <a:lnTo>
                  <a:pt x="1312" y="914"/>
                </a:lnTo>
                <a:lnTo>
                  <a:pt x="1322" y="948"/>
                </a:lnTo>
                <a:lnTo>
                  <a:pt x="1334" y="982"/>
                </a:lnTo>
                <a:lnTo>
                  <a:pt x="1344" y="1014"/>
                </a:lnTo>
                <a:lnTo>
                  <a:pt x="1354" y="1044"/>
                </a:lnTo>
                <a:lnTo>
                  <a:pt x="1364" y="1074"/>
                </a:lnTo>
                <a:lnTo>
                  <a:pt x="1374" y="1102"/>
                </a:lnTo>
                <a:lnTo>
                  <a:pt x="1384" y="1126"/>
                </a:lnTo>
                <a:lnTo>
                  <a:pt x="1394" y="1152"/>
                </a:lnTo>
                <a:lnTo>
                  <a:pt x="1404" y="1174"/>
                </a:lnTo>
                <a:lnTo>
                  <a:pt x="1414" y="1196"/>
                </a:lnTo>
                <a:lnTo>
                  <a:pt x="1424" y="1214"/>
                </a:lnTo>
                <a:lnTo>
                  <a:pt x="1434" y="1232"/>
                </a:lnTo>
                <a:lnTo>
                  <a:pt x="1446" y="1250"/>
                </a:lnTo>
                <a:lnTo>
                  <a:pt x="1456" y="1266"/>
                </a:lnTo>
                <a:lnTo>
                  <a:pt x="1466" y="1280"/>
                </a:lnTo>
                <a:lnTo>
                  <a:pt x="1476" y="1294"/>
                </a:lnTo>
                <a:lnTo>
                  <a:pt x="1486" y="1306"/>
                </a:lnTo>
                <a:lnTo>
                  <a:pt x="1496" y="1316"/>
                </a:lnTo>
                <a:lnTo>
                  <a:pt x="1506" y="1326"/>
                </a:lnTo>
                <a:lnTo>
                  <a:pt x="1516" y="1334"/>
                </a:lnTo>
                <a:lnTo>
                  <a:pt x="1526" y="1344"/>
                </a:lnTo>
                <a:lnTo>
                  <a:pt x="1536" y="1350"/>
                </a:lnTo>
                <a:lnTo>
                  <a:pt x="1546" y="1356"/>
                </a:lnTo>
                <a:lnTo>
                  <a:pt x="1558" y="1362"/>
                </a:lnTo>
                <a:lnTo>
                  <a:pt x="1568" y="1368"/>
                </a:lnTo>
                <a:lnTo>
                  <a:pt x="1578" y="1372"/>
                </a:lnTo>
                <a:lnTo>
                  <a:pt x="1588" y="1376"/>
                </a:lnTo>
                <a:lnTo>
                  <a:pt x="1598" y="1380"/>
                </a:lnTo>
                <a:lnTo>
                  <a:pt x="1608" y="1384"/>
                </a:lnTo>
                <a:lnTo>
                  <a:pt x="1618" y="1386"/>
                </a:lnTo>
                <a:lnTo>
                  <a:pt x="1628" y="1390"/>
                </a:lnTo>
                <a:lnTo>
                  <a:pt x="1638" y="1392"/>
                </a:lnTo>
                <a:lnTo>
                  <a:pt x="1648" y="1394"/>
                </a:lnTo>
                <a:lnTo>
                  <a:pt x="1660" y="1396"/>
                </a:lnTo>
                <a:lnTo>
                  <a:pt x="1670" y="1396"/>
                </a:lnTo>
                <a:lnTo>
                  <a:pt x="1680" y="1398"/>
                </a:lnTo>
                <a:lnTo>
                  <a:pt x="1690" y="1398"/>
                </a:lnTo>
                <a:lnTo>
                  <a:pt x="1700" y="1400"/>
                </a:lnTo>
                <a:lnTo>
                  <a:pt x="1710" y="1400"/>
                </a:lnTo>
                <a:lnTo>
                  <a:pt x="1720" y="1402"/>
                </a:lnTo>
                <a:lnTo>
                  <a:pt x="1730" y="1402"/>
                </a:lnTo>
                <a:lnTo>
                  <a:pt x="1740" y="1402"/>
                </a:lnTo>
                <a:lnTo>
                  <a:pt x="1750" y="1402"/>
                </a:lnTo>
                <a:lnTo>
                  <a:pt x="1760" y="1404"/>
                </a:lnTo>
                <a:lnTo>
                  <a:pt x="1772" y="1404"/>
                </a:lnTo>
                <a:lnTo>
                  <a:pt x="1782" y="1404"/>
                </a:lnTo>
                <a:lnTo>
                  <a:pt x="1792" y="1404"/>
                </a:lnTo>
                <a:lnTo>
                  <a:pt x="1802" y="1404"/>
                </a:lnTo>
                <a:lnTo>
                  <a:pt x="1812" y="1404"/>
                </a:lnTo>
                <a:lnTo>
                  <a:pt x="1822" y="1404"/>
                </a:lnTo>
                <a:lnTo>
                  <a:pt x="1832" y="1404"/>
                </a:lnTo>
                <a:lnTo>
                  <a:pt x="1842" y="1404"/>
                </a:lnTo>
                <a:lnTo>
                  <a:pt x="1852" y="1404"/>
                </a:lnTo>
                <a:lnTo>
                  <a:pt x="1862" y="1404"/>
                </a:lnTo>
                <a:lnTo>
                  <a:pt x="1872" y="1404"/>
                </a:lnTo>
                <a:lnTo>
                  <a:pt x="1884" y="1404"/>
                </a:lnTo>
                <a:lnTo>
                  <a:pt x="1894" y="1404"/>
                </a:lnTo>
                <a:lnTo>
                  <a:pt x="1904" y="1404"/>
                </a:lnTo>
                <a:lnTo>
                  <a:pt x="1914" y="1404"/>
                </a:lnTo>
                <a:lnTo>
                  <a:pt x="1924" y="1404"/>
                </a:lnTo>
                <a:lnTo>
                  <a:pt x="1934" y="1404"/>
                </a:lnTo>
                <a:lnTo>
                  <a:pt x="1944" y="1404"/>
                </a:lnTo>
                <a:lnTo>
                  <a:pt x="1954" y="1404"/>
                </a:lnTo>
                <a:lnTo>
                  <a:pt x="1964" y="1404"/>
                </a:lnTo>
                <a:lnTo>
                  <a:pt x="1974" y="1404"/>
                </a:lnTo>
                <a:lnTo>
                  <a:pt x="1984" y="1404"/>
                </a:lnTo>
                <a:lnTo>
                  <a:pt x="1994" y="1404"/>
                </a:lnTo>
                <a:lnTo>
                  <a:pt x="2006" y="1404"/>
                </a:lnTo>
                <a:lnTo>
                  <a:pt x="2016" y="1404"/>
                </a:lnTo>
                <a:lnTo>
                  <a:pt x="2026" y="1404"/>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6" name="Freeform 135"/>
          <p:cNvSpPr>
            <a:spLocks/>
          </p:cNvSpPr>
          <p:nvPr/>
        </p:nvSpPr>
        <p:spPr bwMode="auto">
          <a:xfrm>
            <a:off x="2576512" y="2252603"/>
            <a:ext cx="1117600" cy="723900"/>
          </a:xfrm>
          <a:custGeom>
            <a:avLst/>
            <a:gdLst>
              <a:gd name="T0" fmla="*/ 0 w 704"/>
              <a:gd name="T1" fmla="*/ 0 h 456"/>
              <a:gd name="T2" fmla="*/ 22 w 704"/>
              <a:gd name="T3" fmla="*/ 66 h 456"/>
              <a:gd name="T4" fmla="*/ 42 w 704"/>
              <a:gd name="T5" fmla="*/ 126 h 456"/>
              <a:gd name="T6" fmla="*/ 62 w 704"/>
              <a:gd name="T7" fmla="*/ 178 h 456"/>
              <a:gd name="T8" fmla="*/ 82 w 704"/>
              <a:gd name="T9" fmla="*/ 226 h 456"/>
              <a:gd name="T10" fmla="*/ 102 w 704"/>
              <a:gd name="T11" fmla="*/ 266 h 456"/>
              <a:gd name="T12" fmla="*/ 124 w 704"/>
              <a:gd name="T13" fmla="*/ 302 h 456"/>
              <a:gd name="T14" fmla="*/ 144 w 704"/>
              <a:gd name="T15" fmla="*/ 332 h 456"/>
              <a:gd name="T16" fmla="*/ 164 w 704"/>
              <a:gd name="T17" fmla="*/ 358 h 456"/>
              <a:gd name="T18" fmla="*/ 184 w 704"/>
              <a:gd name="T19" fmla="*/ 378 h 456"/>
              <a:gd name="T20" fmla="*/ 204 w 704"/>
              <a:gd name="T21" fmla="*/ 396 h 456"/>
              <a:gd name="T22" fmla="*/ 224 w 704"/>
              <a:gd name="T23" fmla="*/ 408 h 456"/>
              <a:gd name="T24" fmla="*/ 246 w 704"/>
              <a:gd name="T25" fmla="*/ 420 h 456"/>
              <a:gd name="T26" fmla="*/ 266 w 704"/>
              <a:gd name="T27" fmla="*/ 428 h 456"/>
              <a:gd name="T28" fmla="*/ 286 w 704"/>
              <a:gd name="T29" fmla="*/ 436 h 456"/>
              <a:gd name="T30" fmla="*/ 306 w 704"/>
              <a:gd name="T31" fmla="*/ 442 h 456"/>
              <a:gd name="T32" fmla="*/ 326 w 704"/>
              <a:gd name="T33" fmla="*/ 446 h 456"/>
              <a:gd name="T34" fmla="*/ 348 w 704"/>
              <a:gd name="T35" fmla="*/ 448 h 456"/>
              <a:gd name="T36" fmla="*/ 368 w 704"/>
              <a:gd name="T37" fmla="*/ 450 h 456"/>
              <a:gd name="T38" fmla="*/ 388 w 704"/>
              <a:gd name="T39" fmla="*/ 452 h 456"/>
              <a:gd name="T40" fmla="*/ 408 w 704"/>
              <a:gd name="T41" fmla="*/ 454 h 456"/>
              <a:gd name="T42" fmla="*/ 428 w 704"/>
              <a:gd name="T43" fmla="*/ 454 h 456"/>
              <a:gd name="T44" fmla="*/ 450 w 704"/>
              <a:gd name="T45" fmla="*/ 456 h 456"/>
              <a:gd name="T46" fmla="*/ 470 w 704"/>
              <a:gd name="T47" fmla="*/ 456 h 456"/>
              <a:gd name="T48" fmla="*/ 490 w 704"/>
              <a:gd name="T49" fmla="*/ 456 h 456"/>
              <a:gd name="T50" fmla="*/ 510 w 704"/>
              <a:gd name="T51" fmla="*/ 456 h 456"/>
              <a:gd name="T52" fmla="*/ 530 w 704"/>
              <a:gd name="T53" fmla="*/ 456 h 456"/>
              <a:gd name="T54" fmla="*/ 550 w 704"/>
              <a:gd name="T55" fmla="*/ 456 h 456"/>
              <a:gd name="T56" fmla="*/ 572 w 704"/>
              <a:gd name="T57" fmla="*/ 456 h 456"/>
              <a:gd name="T58" fmla="*/ 592 w 704"/>
              <a:gd name="T59" fmla="*/ 456 h 456"/>
              <a:gd name="T60" fmla="*/ 612 w 704"/>
              <a:gd name="T61" fmla="*/ 456 h 456"/>
              <a:gd name="T62" fmla="*/ 632 w 704"/>
              <a:gd name="T63" fmla="*/ 456 h 456"/>
              <a:gd name="T64" fmla="*/ 652 w 704"/>
              <a:gd name="T65" fmla="*/ 456 h 456"/>
              <a:gd name="T66" fmla="*/ 672 w 704"/>
              <a:gd name="T67" fmla="*/ 456 h 456"/>
              <a:gd name="T68" fmla="*/ 694 w 704"/>
              <a:gd name="T69" fmla="*/ 456 h 456"/>
              <a:gd name="T70" fmla="*/ 0 w 704"/>
              <a:gd name="T71"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4" h="456">
                <a:moveTo>
                  <a:pt x="0" y="456"/>
                </a:moveTo>
                <a:lnTo>
                  <a:pt x="0" y="0"/>
                </a:lnTo>
                <a:lnTo>
                  <a:pt x="12" y="34"/>
                </a:lnTo>
                <a:lnTo>
                  <a:pt x="22" y="66"/>
                </a:lnTo>
                <a:lnTo>
                  <a:pt x="32" y="96"/>
                </a:lnTo>
                <a:lnTo>
                  <a:pt x="42" y="126"/>
                </a:lnTo>
                <a:lnTo>
                  <a:pt x="52" y="154"/>
                </a:lnTo>
                <a:lnTo>
                  <a:pt x="62" y="178"/>
                </a:lnTo>
                <a:lnTo>
                  <a:pt x="72" y="204"/>
                </a:lnTo>
                <a:lnTo>
                  <a:pt x="82" y="226"/>
                </a:lnTo>
                <a:lnTo>
                  <a:pt x="92" y="248"/>
                </a:lnTo>
                <a:lnTo>
                  <a:pt x="102" y="266"/>
                </a:lnTo>
                <a:lnTo>
                  <a:pt x="112" y="284"/>
                </a:lnTo>
                <a:lnTo>
                  <a:pt x="124" y="302"/>
                </a:lnTo>
                <a:lnTo>
                  <a:pt x="134" y="318"/>
                </a:lnTo>
                <a:lnTo>
                  <a:pt x="144" y="332"/>
                </a:lnTo>
                <a:lnTo>
                  <a:pt x="154" y="346"/>
                </a:lnTo>
                <a:lnTo>
                  <a:pt x="164" y="358"/>
                </a:lnTo>
                <a:lnTo>
                  <a:pt x="174" y="368"/>
                </a:lnTo>
                <a:lnTo>
                  <a:pt x="184" y="378"/>
                </a:lnTo>
                <a:lnTo>
                  <a:pt x="194" y="386"/>
                </a:lnTo>
                <a:lnTo>
                  <a:pt x="204" y="396"/>
                </a:lnTo>
                <a:lnTo>
                  <a:pt x="214" y="402"/>
                </a:lnTo>
                <a:lnTo>
                  <a:pt x="224" y="408"/>
                </a:lnTo>
                <a:lnTo>
                  <a:pt x="236" y="414"/>
                </a:lnTo>
                <a:lnTo>
                  <a:pt x="246" y="420"/>
                </a:lnTo>
                <a:lnTo>
                  <a:pt x="256" y="424"/>
                </a:lnTo>
                <a:lnTo>
                  <a:pt x="266" y="428"/>
                </a:lnTo>
                <a:lnTo>
                  <a:pt x="276" y="432"/>
                </a:lnTo>
                <a:lnTo>
                  <a:pt x="286" y="436"/>
                </a:lnTo>
                <a:lnTo>
                  <a:pt x="296" y="438"/>
                </a:lnTo>
                <a:lnTo>
                  <a:pt x="306" y="442"/>
                </a:lnTo>
                <a:lnTo>
                  <a:pt x="316" y="444"/>
                </a:lnTo>
                <a:lnTo>
                  <a:pt x="326" y="446"/>
                </a:lnTo>
                <a:lnTo>
                  <a:pt x="338" y="448"/>
                </a:lnTo>
                <a:lnTo>
                  <a:pt x="348" y="448"/>
                </a:lnTo>
                <a:lnTo>
                  <a:pt x="358" y="450"/>
                </a:lnTo>
                <a:lnTo>
                  <a:pt x="368" y="450"/>
                </a:lnTo>
                <a:lnTo>
                  <a:pt x="378" y="452"/>
                </a:lnTo>
                <a:lnTo>
                  <a:pt x="388" y="452"/>
                </a:lnTo>
                <a:lnTo>
                  <a:pt x="398" y="454"/>
                </a:lnTo>
                <a:lnTo>
                  <a:pt x="408" y="454"/>
                </a:lnTo>
                <a:lnTo>
                  <a:pt x="418" y="454"/>
                </a:lnTo>
                <a:lnTo>
                  <a:pt x="428" y="454"/>
                </a:lnTo>
                <a:lnTo>
                  <a:pt x="438" y="456"/>
                </a:lnTo>
                <a:lnTo>
                  <a:pt x="450" y="456"/>
                </a:lnTo>
                <a:lnTo>
                  <a:pt x="460" y="456"/>
                </a:lnTo>
                <a:lnTo>
                  <a:pt x="470" y="456"/>
                </a:lnTo>
                <a:lnTo>
                  <a:pt x="480" y="456"/>
                </a:lnTo>
                <a:lnTo>
                  <a:pt x="490" y="456"/>
                </a:lnTo>
                <a:lnTo>
                  <a:pt x="500" y="456"/>
                </a:lnTo>
                <a:lnTo>
                  <a:pt x="510" y="456"/>
                </a:lnTo>
                <a:lnTo>
                  <a:pt x="520" y="456"/>
                </a:lnTo>
                <a:lnTo>
                  <a:pt x="530" y="456"/>
                </a:lnTo>
                <a:lnTo>
                  <a:pt x="540" y="456"/>
                </a:lnTo>
                <a:lnTo>
                  <a:pt x="550" y="456"/>
                </a:lnTo>
                <a:lnTo>
                  <a:pt x="562" y="456"/>
                </a:lnTo>
                <a:lnTo>
                  <a:pt x="572" y="456"/>
                </a:lnTo>
                <a:lnTo>
                  <a:pt x="582" y="456"/>
                </a:lnTo>
                <a:lnTo>
                  <a:pt x="592" y="456"/>
                </a:lnTo>
                <a:lnTo>
                  <a:pt x="602" y="456"/>
                </a:lnTo>
                <a:lnTo>
                  <a:pt x="612" y="456"/>
                </a:lnTo>
                <a:lnTo>
                  <a:pt x="622" y="456"/>
                </a:lnTo>
                <a:lnTo>
                  <a:pt x="632" y="456"/>
                </a:lnTo>
                <a:lnTo>
                  <a:pt x="642" y="456"/>
                </a:lnTo>
                <a:lnTo>
                  <a:pt x="652" y="456"/>
                </a:lnTo>
                <a:lnTo>
                  <a:pt x="662" y="456"/>
                </a:lnTo>
                <a:lnTo>
                  <a:pt x="672" y="456"/>
                </a:lnTo>
                <a:lnTo>
                  <a:pt x="684" y="456"/>
                </a:lnTo>
                <a:lnTo>
                  <a:pt x="694" y="456"/>
                </a:lnTo>
                <a:lnTo>
                  <a:pt x="704" y="456"/>
                </a:lnTo>
                <a:lnTo>
                  <a:pt x="0" y="456"/>
                </a:lnTo>
                <a:close/>
              </a:path>
            </a:pathLst>
          </a:custGeom>
          <a:solidFill>
            <a:srgbClr val="CC0000"/>
          </a:solidFill>
          <a:ln w="0">
            <a:solidFill>
              <a:srgbClr val="323232"/>
            </a:solidFill>
            <a:prstDash val="solid"/>
            <a:round/>
            <a:headEnd/>
            <a:tailEnd/>
          </a:ln>
        </p:spPr>
        <p:txBody>
          <a:bodyPr/>
          <a:lstStyle/>
          <a:p>
            <a:endParaRPr lang="en-US"/>
          </a:p>
        </p:txBody>
      </p:sp>
      <p:sp>
        <p:nvSpPr>
          <p:cNvPr id="137" name="Line 136"/>
          <p:cNvSpPr>
            <a:spLocks noChangeShapeType="1"/>
          </p:cNvSpPr>
          <p:nvPr/>
        </p:nvSpPr>
        <p:spPr bwMode="auto">
          <a:xfrm>
            <a:off x="153987" y="6176904"/>
            <a:ext cx="3879850"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Freeform 137"/>
          <p:cNvSpPr>
            <a:spLocks/>
          </p:cNvSpPr>
          <p:nvPr/>
        </p:nvSpPr>
        <p:spPr bwMode="auto">
          <a:xfrm>
            <a:off x="477838" y="3948053"/>
            <a:ext cx="3216275" cy="2228850"/>
          </a:xfrm>
          <a:custGeom>
            <a:avLst/>
            <a:gdLst>
              <a:gd name="T0" fmla="*/ 30 w 2026"/>
              <a:gd name="T1" fmla="*/ 1404 h 1404"/>
              <a:gd name="T2" fmla="*/ 70 w 2026"/>
              <a:gd name="T3" fmla="*/ 1404 h 1404"/>
              <a:gd name="T4" fmla="*/ 112 w 2026"/>
              <a:gd name="T5" fmla="*/ 1404 h 1404"/>
              <a:gd name="T6" fmla="*/ 152 w 2026"/>
              <a:gd name="T7" fmla="*/ 1404 h 1404"/>
              <a:gd name="T8" fmla="*/ 192 w 2026"/>
              <a:gd name="T9" fmla="*/ 1404 h 1404"/>
              <a:gd name="T10" fmla="*/ 234 w 2026"/>
              <a:gd name="T11" fmla="*/ 1404 h 1404"/>
              <a:gd name="T12" fmla="*/ 274 w 2026"/>
              <a:gd name="T13" fmla="*/ 1404 h 1404"/>
              <a:gd name="T14" fmla="*/ 314 w 2026"/>
              <a:gd name="T15" fmla="*/ 1404 h 1404"/>
              <a:gd name="T16" fmla="*/ 356 w 2026"/>
              <a:gd name="T17" fmla="*/ 1404 h 1404"/>
              <a:gd name="T18" fmla="*/ 396 w 2026"/>
              <a:gd name="T19" fmla="*/ 1404 h 1404"/>
              <a:gd name="T20" fmla="*/ 438 w 2026"/>
              <a:gd name="T21" fmla="*/ 1404 h 1404"/>
              <a:gd name="T22" fmla="*/ 478 w 2026"/>
              <a:gd name="T23" fmla="*/ 1404 h 1404"/>
              <a:gd name="T24" fmla="*/ 518 w 2026"/>
              <a:gd name="T25" fmla="*/ 1404 h 1404"/>
              <a:gd name="T26" fmla="*/ 560 w 2026"/>
              <a:gd name="T27" fmla="*/ 1404 h 1404"/>
              <a:gd name="T28" fmla="*/ 600 w 2026"/>
              <a:gd name="T29" fmla="*/ 1402 h 1404"/>
              <a:gd name="T30" fmla="*/ 640 w 2026"/>
              <a:gd name="T31" fmla="*/ 1400 h 1404"/>
              <a:gd name="T32" fmla="*/ 682 w 2026"/>
              <a:gd name="T33" fmla="*/ 1396 h 1404"/>
              <a:gd name="T34" fmla="*/ 722 w 2026"/>
              <a:gd name="T35" fmla="*/ 1386 h 1404"/>
              <a:gd name="T36" fmla="*/ 764 w 2026"/>
              <a:gd name="T37" fmla="*/ 1372 h 1404"/>
              <a:gd name="T38" fmla="*/ 804 w 2026"/>
              <a:gd name="T39" fmla="*/ 1350 h 1404"/>
              <a:gd name="T40" fmla="*/ 844 w 2026"/>
              <a:gd name="T41" fmla="*/ 1316 h 1404"/>
              <a:gd name="T42" fmla="*/ 886 w 2026"/>
              <a:gd name="T43" fmla="*/ 1266 h 1404"/>
              <a:gd name="T44" fmla="*/ 926 w 2026"/>
              <a:gd name="T45" fmla="*/ 1196 h 1404"/>
              <a:gd name="T46" fmla="*/ 966 w 2026"/>
              <a:gd name="T47" fmla="*/ 1100 h 1404"/>
              <a:gd name="T48" fmla="*/ 1008 w 2026"/>
              <a:gd name="T49" fmla="*/ 982 h 1404"/>
              <a:gd name="T50" fmla="*/ 1048 w 2026"/>
              <a:gd name="T51" fmla="*/ 840 h 1404"/>
              <a:gd name="T52" fmla="*/ 1088 w 2026"/>
              <a:gd name="T53" fmla="*/ 680 h 1404"/>
              <a:gd name="T54" fmla="*/ 1130 w 2026"/>
              <a:gd name="T55" fmla="*/ 510 h 1404"/>
              <a:gd name="T56" fmla="*/ 1170 w 2026"/>
              <a:gd name="T57" fmla="*/ 344 h 1404"/>
              <a:gd name="T58" fmla="*/ 1210 w 2026"/>
              <a:gd name="T59" fmla="*/ 198 h 1404"/>
              <a:gd name="T60" fmla="*/ 1252 w 2026"/>
              <a:gd name="T61" fmla="*/ 84 h 1404"/>
              <a:gd name="T62" fmla="*/ 1292 w 2026"/>
              <a:gd name="T63" fmla="*/ 16 h 1404"/>
              <a:gd name="T64" fmla="*/ 1334 w 2026"/>
              <a:gd name="T65" fmla="*/ 2 h 1404"/>
              <a:gd name="T66" fmla="*/ 1374 w 2026"/>
              <a:gd name="T67" fmla="*/ 44 h 1404"/>
              <a:gd name="T68" fmla="*/ 1414 w 2026"/>
              <a:gd name="T69" fmla="*/ 136 h 1404"/>
              <a:gd name="T70" fmla="*/ 1456 w 2026"/>
              <a:gd name="T71" fmla="*/ 268 h 1404"/>
              <a:gd name="T72" fmla="*/ 1496 w 2026"/>
              <a:gd name="T73" fmla="*/ 426 h 1404"/>
              <a:gd name="T74" fmla="*/ 1536 w 2026"/>
              <a:gd name="T75" fmla="*/ 596 h 1404"/>
              <a:gd name="T76" fmla="*/ 1578 w 2026"/>
              <a:gd name="T77" fmla="*/ 762 h 1404"/>
              <a:gd name="T78" fmla="*/ 1618 w 2026"/>
              <a:gd name="T79" fmla="*/ 914 h 1404"/>
              <a:gd name="T80" fmla="*/ 1660 w 2026"/>
              <a:gd name="T81" fmla="*/ 1044 h 1404"/>
              <a:gd name="T82" fmla="*/ 1700 w 2026"/>
              <a:gd name="T83" fmla="*/ 1152 h 1404"/>
              <a:gd name="T84" fmla="*/ 1740 w 2026"/>
              <a:gd name="T85" fmla="*/ 1232 h 1404"/>
              <a:gd name="T86" fmla="*/ 1782 w 2026"/>
              <a:gd name="T87" fmla="*/ 1294 h 1404"/>
              <a:gd name="T88" fmla="*/ 1822 w 2026"/>
              <a:gd name="T89" fmla="*/ 1334 h 1404"/>
              <a:gd name="T90" fmla="*/ 1862 w 2026"/>
              <a:gd name="T91" fmla="*/ 1362 h 1404"/>
              <a:gd name="T92" fmla="*/ 1904 w 2026"/>
              <a:gd name="T93" fmla="*/ 1380 h 1404"/>
              <a:gd name="T94" fmla="*/ 1944 w 2026"/>
              <a:gd name="T95" fmla="*/ 1392 h 1404"/>
              <a:gd name="T96" fmla="*/ 1984 w 2026"/>
              <a:gd name="T97" fmla="*/ 1398 h 1404"/>
              <a:gd name="T98" fmla="*/ 2026 w 2026"/>
              <a:gd name="T99" fmla="*/ 1402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10" y="1404"/>
                </a:lnTo>
                <a:lnTo>
                  <a:pt x="20" y="1404"/>
                </a:lnTo>
                <a:lnTo>
                  <a:pt x="30" y="1404"/>
                </a:lnTo>
                <a:lnTo>
                  <a:pt x="40" y="1404"/>
                </a:lnTo>
                <a:lnTo>
                  <a:pt x="50" y="1404"/>
                </a:lnTo>
                <a:lnTo>
                  <a:pt x="60" y="1404"/>
                </a:lnTo>
                <a:lnTo>
                  <a:pt x="70" y="1404"/>
                </a:lnTo>
                <a:lnTo>
                  <a:pt x="80" y="1404"/>
                </a:lnTo>
                <a:lnTo>
                  <a:pt x="90" y="1404"/>
                </a:lnTo>
                <a:lnTo>
                  <a:pt x="102" y="1404"/>
                </a:lnTo>
                <a:lnTo>
                  <a:pt x="112" y="1404"/>
                </a:lnTo>
                <a:lnTo>
                  <a:pt x="122" y="1404"/>
                </a:lnTo>
                <a:lnTo>
                  <a:pt x="132" y="1404"/>
                </a:lnTo>
                <a:lnTo>
                  <a:pt x="142" y="1404"/>
                </a:lnTo>
                <a:lnTo>
                  <a:pt x="152" y="1404"/>
                </a:lnTo>
                <a:lnTo>
                  <a:pt x="162" y="1404"/>
                </a:lnTo>
                <a:lnTo>
                  <a:pt x="172" y="1404"/>
                </a:lnTo>
                <a:lnTo>
                  <a:pt x="182" y="1404"/>
                </a:lnTo>
                <a:lnTo>
                  <a:pt x="192" y="1404"/>
                </a:lnTo>
                <a:lnTo>
                  <a:pt x="202" y="1404"/>
                </a:lnTo>
                <a:lnTo>
                  <a:pt x="214" y="1404"/>
                </a:lnTo>
                <a:lnTo>
                  <a:pt x="224" y="1404"/>
                </a:lnTo>
                <a:lnTo>
                  <a:pt x="234" y="1404"/>
                </a:lnTo>
                <a:lnTo>
                  <a:pt x="244" y="1404"/>
                </a:lnTo>
                <a:lnTo>
                  <a:pt x="254" y="1404"/>
                </a:lnTo>
                <a:lnTo>
                  <a:pt x="264" y="1404"/>
                </a:lnTo>
                <a:lnTo>
                  <a:pt x="274" y="1404"/>
                </a:lnTo>
                <a:lnTo>
                  <a:pt x="284" y="1404"/>
                </a:lnTo>
                <a:lnTo>
                  <a:pt x="294" y="1404"/>
                </a:lnTo>
                <a:lnTo>
                  <a:pt x="304" y="1404"/>
                </a:lnTo>
                <a:lnTo>
                  <a:pt x="314" y="1404"/>
                </a:lnTo>
                <a:lnTo>
                  <a:pt x="326" y="1404"/>
                </a:lnTo>
                <a:lnTo>
                  <a:pt x="336" y="1404"/>
                </a:lnTo>
                <a:lnTo>
                  <a:pt x="346" y="1404"/>
                </a:lnTo>
                <a:lnTo>
                  <a:pt x="356" y="1404"/>
                </a:lnTo>
                <a:lnTo>
                  <a:pt x="366" y="1404"/>
                </a:lnTo>
                <a:lnTo>
                  <a:pt x="376" y="1404"/>
                </a:lnTo>
                <a:lnTo>
                  <a:pt x="386" y="1404"/>
                </a:lnTo>
                <a:lnTo>
                  <a:pt x="396" y="1404"/>
                </a:lnTo>
                <a:lnTo>
                  <a:pt x="406" y="1404"/>
                </a:lnTo>
                <a:lnTo>
                  <a:pt x="416" y="1404"/>
                </a:lnTo>
                <a:lnTo>
                  <a:pt x="426" y="1404"/>
                </a:lnTo>
                <a:lnTo>
                  <a:pt x="438" y="1404"/>
                </a:lnTo>
                <a:lnTo>
                  <a:pt x="448" y="1404"/>
                </a:lnTo>
                <a:lnTo>
                  <a:pt x="458" y="1404"/>
                </a:lnTo>
                <a:lnTo>
                  <a:pt x="468" y="1404"/>
                </a:lnTo>
                <a:lnTo>
                  <a:pt x="478" y="1404"/>
                </a:lnTo>
                <a:lnTo>
                  <a:pt x="488" y="1404"/>
                </a:lnTo>
                <a:lnTo>
                  <a:pt x="498" y="1404"/>
                </a:lnTo>
                <a:lnTo>
                  <a:pt x="508" y="1404"/>
                </a:lnTo>
                <a:lnTo>
                  <a:pt x="518" y="1404"/>
                </a:lnTo>
                <a:lnTo>
                  <a:pt x="528" y="1404"/>
                </a:lnTo>
                <a:lnTo>
                  <a:pt x="538" y="1404"/>
                </a:lnTo>
                <a:lnTo>
                  <a:pt x="550" y="1404"/>
                </a:lnTo>
                <a:lnTo>
                  <a:pt x="560" y="1404"/>
                </a:lnTo>
                <a:lnTo>
                  <a:pt x="570" y="1404"/>
                </a:lnTo>
                <a:lnTo>
                  <a:pt x="580" y="1404"/>
                </a:lnTo>
                <a:lnTo>
                  <a:pt x="590" y="1402"/>
                </a:lnTo>
                <a:lnTo>
                  <a:pt x="600" y="1402"/>
                </a:lnTo>
                <a:lnTo>
                  <a:pt x="610" y="1402"/>
                </a:lnTo>
                <a:lnTo>
                  <a:pt x="620" y="1402"/>
                </a:lnTo>
                <a:lnTo>
                  <a:pt x="630" y="1400"/>
                </a:lnTo>
                <a:lnTo>
                  <a:pt x="640" y="1400"/>
                </a:lnTo>
                <a:lnTo>
                  <a:pt x="652" y="1398"/>
                </a:lnTo>
                <a:lnTo>
                  <a:pt x="662" y="1398"/>
                </a:lnTo>
                <a:lnTo>
                  <a:pt x="672" y="1396"/>
                </a:lnTo>
                <a:lnTo>
                  <a:pt x="682" y="1396"/>
                </a:lnTo>
                <a:lnTo>
                  <a:pt x="692" y="1394"/>
                </a:lnTo>
                <a:lnTo>
                  <a:pt x="702" y="1392"/>
                </a:lnTo>
                <a:lnTo>
                  <a:pt x="712" y="1390"/>
                </a:lnTo>
                <a:lnTo>
                  <a:pt x="722" y="1386"/>
                </a:lnTo>
                <a:lnTo>
                  <a:pt x="732" y="1384"/>
                </a:lnTo>
                <a:lnTo>
                  <a:pt x="742" y="1380"/>
                </a:lnTo>
                <a:lnTo>
                  <a:pt x="752" y="1376"/>
                </a:lnTo>
                <a:lnTo>
                  <a:pt x="764" y="1372"/>
                </a:lnTo>
                <a:lnTo>
                  <a:pt x="774" y="1368"/>
                </a:lnTo>
                <a:lnTo>
                  <a:pt x="784" y="1362"/>
                </a:lnTo>
                <a:lnTo>
                  <a:pt x="794" y="1356"/>
                </a:lnTo>
                <a:lnTo>
                  <a:pt x="804" y="1350"/>
                </a:lnTo>
                <a:lnTo>
                  <a:pt x="814" y="1344"/>
                </a:lnTo>
                <a:lnTo>
                  <a:pt x="824" y="1334"/>
                </a:lnTo>
                <a:lnTo>
                  <a:pt x="834" y="1326"/>
                </a:lnTo>
                <a:lnTo>
                  <a:pt x="844" y="1316"/>
                </a:lnTo>
                <a:lnTo>
                  <a:pt x="854" y="1306"/>
                </a:lnTo>
                <a:lnTo>
                  <a:pt x="864" y="1294"/>
                </a:lnTo>
                <a:lnTo>
                  <a:pt x="874" y="1280"/>
                </a:lnTo>
                <a:lnTo>
                  <a:pt x="886" y="1266"/>
                </a:lnTo>
                <a:lnTo>
                  <a:pt x="896" y="1250"/>
                </a:lnTo>
                <a:lnTo>
                  <a:pt x="906" y="1232"/>
                </a:lnTo>
                <a:lnTo>
                  <a:pt x="916" y="1214"/>
                </a:lnTo>
                <a:lnTo>
                  <a:pt x="926" y="1196"/>
                </a:lnTo>
                <a:lnTo>
                  <a:pt x="936" y="1174"/>
                </a:lnTo>
                <a:lnTo>
                  <a:pt x="946" y="1152"/>
                </a:lnTo>
                <a:lnTo>
                  <a:pt x="956" y="1126"/>
                </a:lnTo>
                <a:lnTo>
                  <a:pt x="966" y="1100"/>
                </a:lnTo>
                <a:lnTo>
                  <a:pt x="976" y="1074"/>
                </a:lnTo>
                <a:lnTo>
                  <a:pt x="986" y="1044"/>
                </a:lnTo>
                <a:lnTo>
                  <a:pt x="998" y="1014"/>
                </a:lnTo>
                <a:lnTo>
                  <a:pt x="1008" y="982"/>
                </a:lnTo>
                <a:lnTo>
                  <a:pt x="1018" y="948"/>
                </a:lnTo>
                <a:lnTo>
                  <a:pt x="1028" y="914"/>
                </a:lnTo>
                <a:lnTo>
                  <a:pt x="1038" y="878"/>
                </a:lnTo>
                <a:lnTo>
                  <a:pt x="1048" y="840"/>
                </a:lnTo>
                <a:lnTo>
                  <a:pt x="1058" y="802"/>
                </a:lnTo>
                <a:lnTo>
                  <a:pt x="1068" y="762"/>
                </a:lnTo>
                <a:lnTo>
                  <a:pt x="1078" y="720"/>
                </a:lnTo>
                <a:lnTo>
                  <a:pt x="1088" y="680"/>
                </a:lnTo>
                <a:lnTo>
                  <a:pt x="1098" y="638"/>
                </a:lnTo>
                <a:lnTo>
                  <a:pt x="1110" y="596"/>
                </a:lnTo>
                <a:lnTo>
                  <a:pt x="1120" y="552"/>
                </a:lnTo>
                <a:lnTo>
                  <a:pt x="1130" y="510"/>
                </a:lnTo>
                <a:lnTo>
                  <a:pt x="1140" y="468"/>
                </a:lnTo>
                <a:lnTo>
                  <a:pt x="1150" y="426"/>
                </a:lnTo>
                <a:lnTo>
                  <a:pt x="1160" y="384"/>
                </a:lnTo>
                <a:lnTo>
                  <a:pt x="1170" y="344"/>
                </a:lnTo>
                <a:lnTo>
                  <a:pt x="1180" y="306"/>
                </a:lnTo>
                <a:lnTo>
                  <a:pt x="1190" y="268"/>
                </a:lnTo>
                <a:lnTo>
                  <a:pt x="1200" y="232"/>
                </a:lnTo>
                <a:lnTo>
                  <a:pt x="1210" y="198"/>
                </a:lnTo>
                <a:lnTo>
                  <a:pt x="1222" y="166"/>
                </a:lnTo>
                <a:lnTo>
                  <a:pt x="1232" y="136"/>
                </a:lnTo>
                <a:lnTo>
                  <a:pt x="1242" y="108"/>
                </a:lnTo>
                <a:lnTo>
                  <a:pt x="1252" y="84"/>
                </a:lnTo>
                <a:lnTo>
                  <a:pt x="1262" y="62"/>
                </a:lnTo>
                <a:lnTo>
                  <a:pt x="1272" y="44"/>
                </a:lnTo>
                <a:lnTo>
                  <a:pt x="1282" y="28"/>
                </a:lnTo>
                <a:lnTo>
                  <a:pt x="1292" y="16"/>
                </a:lnTo>
                <a:lnTo>
                  <a:pt x="1302" y="8"/>
                </a:lnTo>
                <a:lnTo>
                  <a:pt x="1312" y="2"/>
                </a:lnTo>
                <a:lnTo>
                  <a:pt x="1322" y="0"/>
                </a:lnTo>
                <a:lnTo>
                  <a:pt x="1334" y="2"/>
                </a:lnTo>
                <a:lnTo>
                  <a:pt x="1344" y="8"/>
                </a:lnTo>
                <a:lnTo>
                  <a:pt x="1354" y="16"/>
                </a:lnTo>
                <a:lnTo>
                  <a:pt x="1364" y="28"/>
                </a:lnTo>
                <a:lnTo>
                  <a:pt x="1374" y="44"/>
                </a:lnTo>
                <a:lnTo>
                  <a:pt x="1384" y="62"/>
                </a:lnTo>
                <a:lnTo>
                  <a:pt x="1394" y="84"/>
                </a:lnTo>
                <a:lnTo>
                  <a:pt x="1404" y="108"/>
                </a:lnTo>
                <a:lnTo>
                  <a:pt x="1414" y="136"/>
                </a:lnTo>
                <a:lnTo>
                  <a:pt x="1424" y="166"/>
                </a:lnTo>
                <a:lnTo>
                  <a:pt x="1434" y="198"/>
                </a:lnTo>
                <a:lnTo>
                  <a:pt x="1446" y="232"/>
                </a:lnTo>
                <a:lnTo>
                  <a:pt x="1456" y="268"/>
                </a:lnTo>
                <a:lnTo>
                  <a:pt x="1466" y="306"/>
                </a:lnTo>
                <a:lnTo>
                  <a:pt x="1476" y="344"/>
                </a:lnTo>
                <a:lnTo>
                  <a:pt x="1486" y="384"/>
                </a:lnTo>
                <a:lnTo>
                  <a:pt x="1496" y="426"/>
                </a:lnTo>
                <a:lnTo>
                  <a:pt x="1506" y="468"/>
                </a:lnTo>
                <a:lnTo>
                  <a:pt x="1516" y="510"/>
                </a:lnTo>
                <a:lnTo>
                  <a:pt x="1526" y="552"/>
                </a:lnTo>
                <a:lnTo>
                  <a:pt x="1536" y="596"/>
                </a:lnTo>
                <a:lnTo>
                  <a:pt x="1546" y="638"/>
                </a:lnTo>
                <a:lnTo>
                  <a:pt x="1558" y="680"/>
                </a:lnTo>
                <a:lnTo>
                  <a:pt x="1568" y="720"/>
                </a:lnTo>
                <a:lnTo>
                  <a:pt x="1578" y="762"/>
                </a:lnTo>
                <a:lnTo>
                  <a:pt x="1588" y="802"/>
                </a:lnTo>
                <a:lnTo>
                  <a:pt x="1598" y="840"/>
                </a:lnTo>
                <a:lnTo>
                  <a:pt x="1608" y="878"/>
                </a:lnTo>
                <a:lnTo>
                  <a:pt x="1618" y="914"/>
                </a:lnTo>
                <a:lnTo>
                  <a:pt x="1628" y="948"/>
                </a:lnTo>
                <a:lnTo>
                  <a:pt x="1638" y="982"/>
                </a:lnTo>
                <a:lnTo>
                  <a:pt x="1648" y="1014"/>
                </a:lnTo>
                <a:lnTo>
                  <a:pt x="1660" y="1044"/>
                </a:lnTo>
                <a:lnTo>
                  <a:pt x="1670" y="1074"/>
                </a:lnTo>
                <a:lnTo>
                  <a:pt x="1680" y="1100"/>
                </a:lnTo>
                <a:lnTo>
                  <a:pt x="1690" y="1126"/>
                </a:lnTo>
                <a:lnTo>
                  <a:pt x="1700" y="1152"/>
                </a:lnTo>
                <a:lnTo>
                  <a:pt x="1710" y="1174"/>
                </a:lnTo>
                <a:lnTo>
                  <a:pt x="1720" y="1196"/>
                </a:lnTo>
                <a:lnTo>
                  <a:pt x="1730" y="1214"/>
                </a:lnTo>
                <a:lnTo>
                  <a:pt x="1740" y="1232"/>
                </a:lnTo>
                <a:lnTo>
                  <a:pt x="1750" y="1250"/>
                </a:lnTo>
                <a:lnTo>
                  <a:pt x="1760" y="1266"/>
                </a:lnTo>
                <a:lnTo>
                  <a:pt x="1772" y="1280"/>
                </a:lnTo>
                <a:lnTo>
                  <a:pt x="1782" y="1294"/>
                </a:lnTo>
                <a:lnTo>
                  <a:pt x="1792" y="1306"/>
                </a:lnTo>
                <a:lnTo>
                  <a:pt x="1802" y="1316"/>
                </a:lnTo>
                <a:lnTo>
                  <a:pt x="1812" y="1326"/>
                </a:lnTo>
                <a:lnTo>
                  <a:pt x="1822" y="1334"/>
                </a:lnTo>
                <a:lnTo>
                  <a:pt x="1832" y="1344"/>
                </a:lnTo>
                <a:lnTo>
                  <a:pt x="1842" y="1350"/>
                </a:lnTo>
                <a:lnTo>
                  <a:pt x="1852" y="1356"/>
                </a:lnTo>
                <a:lnTo>
                  <a:pt x="1862" y="1362"/>
                </a:lnTo>
                <a:lnTo>
                  <a:pt x="1872" y="1368"/>
                </a:lnTo>
                <a:lnTo>
                  <a:pt x="1884" y="1372"/>
                </a:lnTo>
                <a:lnTo>
                  <a:pt x="1894" y="1376"/>
                </a:lnTo>
                <a:lnTo>
                  <a:pt x="1904" y="1380"/>
                </a:lnTo>
                <a:lnTo>
                  <a:pt x="1914" y="1384"/>
                </a:lnTo>
                <a:lnTo>
                  <a:pt x="1924" y="1386"/>
                </a:lnTo>
                <a:lnTo>
                  <a:pt x="1934" y="1390"/>
                </a:lnTo>
                <a:lnTo>
                  <a:pt x="1944" y="1392"/>
                </a:lnTo>
                <a:lnTo>
                  <a:pt x="1954" y="1394"/>
                </a:lnTo>
                <a:lnTo>
                  <a:pt x="1964" y="1396"/>
                </a:lnTo>
                <a:lnTo>
                  <a:pt x="1974" y="1396"/>
                </a:lnTo>
                <a:lnTo>
                  <a:pt x="1984" y="1398"/>
                </a:lnTo>
                <a:lnTo>
                  <a:pt x="1994" y="1398"/>
                </a:lnTo>
                <a:lnTo>
                  <a:pt x="2006" y="1400"/>
                </a:lnTo>
                <a:lnTo>
                  <a:pt x="2016" y="1400"/>
                </a:lnTo>
                <a:lnTo>
                  <a:pt x="2026" y="1402"/>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9" name="Line 138"/>
          <p:cNvSpPr>
            <a:spLocks noChangeShapeType="1"/>
          </p:cNvSpPr>
          <p:nvPr/>
        </p:nvSpPr>
        <p:spPr bwMode="auto">
          <a:xfrm flipV="1">
            <a:off x="2576512" y="3948053"/>
            <a:ext cx="1588" cy="22288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Freeform 139"/>
          <p:cNvSpPr>
            <a:spLocks/>
          </p:cNvSpPr>
          <p:nvPr/>
        </p:nvSpPr>
        <p:spPr bwMode="auto">
          <a:xfrm>
            <a:off x="2576512" y="5453003"/>
            <a:ext cx="1117600" cy="723900"/>
          </a:xfrm>
          <a:custGeom>
            <a:avLst/>
            <a:gdLst>
              <a:gd name="T0" fmla="*/ 0 w 704"/>
              <a:gd name="T1" fmla="*/ 0 h 456"/>
              <a:gd name="T2" fmla="*/ 22 w 704"/>
              <a:gd name="T3" fmla="*/ 66 h 456"/>
              <a:gd name="T4" fmla="*/ 42 w 704"/>
              <a:gd name="T5" fmla="*/ 126 h 456"/>
              <a:gd name="T6" fmla="*/ 62 w 704"/>
              <a:gd name="T7" fmla="*/ 178 h 456"/>
              <a:gd name="T8" fmla="*/ 82 w 704"/>
              <a:gd name="T9" fmla="*/ 226 h 456"/>
              <a:gd name="T10" fmla="*/ 102 w 704"/>
              <a:gd name="T11" fmla="*/ 266 h 456"/>
              <a:gd name="T12" fmla="*/ 124 w 704"/>
              <a:gd name="T13" fmla="*/ 302 h 456"/>
              <a:gd name="T14" fmla="*/ 144 w 704"/>
              <a:gd name="T15" fmla="*/ 332 h 456"/>
              <a:gd name="T16" fmla="*/ 164 w 704"/>
              <a:gd name="T17" fmla="*/ 358 h 456"/>
              <a:gd name="T18" fmla="*/ 184 w 704"/>
              <a:gd name="T19" fmla="*/ 378 h 456"/>
              <a:gd name="T20" fmla="*/ 204 w 704"/>
              <a:gd name="T21" fmla="*/ 396 h 456"/>
              <a:gd name="T22" fmla="*/ 224 w 704"/>
              <a:gd name="T23" fmla="*/ 408 h 456"/>
              <a:gd name="T24" fmla="*/ 246 w 704"/>
              <a:gd name="T25" fmla="*/ 420 h 456"/>
              <a:gd name="T26" fmla="*/ 266 w 704"/>
              <a:gd name="T27" fmla="*/ 428 h 456"/>
              <a:gd name="T28" fmla="*/ 286 w 704"/>
              <a:gd name="T29" fmla="*/ 436 h 456"/>
              <a:gd name="T30" fmla="*/ 306 w 704"/>
              <a:gd name="T31" fmla="*/ 442 h 456"/>
              <a:gd name="T32" fmla="*/ 326 w 704"/>
              <a:gd name="T33" fmla="*/ 446 h 456"/>
              <a:gd name="T34" fmla="*/ 348 w 704"/>
              <a:gd name="T35" fmla="*/ 448 h 456"/>
              <a:gd name="T36" fmla="*/ 368 w 704"/>
              <a:gd name="T37" fmla="*/ 450 h 456"/>
              <a:gd name="T38" fmla="*/ 388 w 704"/>
              <a:gd name="T39" fmla="*/ 452 h 456"/>
              <a:gd name="T40" fmla="*/ 408 w 704"/>
              <a:gd name="T41" fmla="*/ 454 h 456"/>
              <a:gd name="T42" fmla="*/ 428 w 704"/>
              <a:gd name="T43" fmla="*/ 454 h 456"/>
              <a:gd name="T44" fmla="*/ 450 w 704"/>
              <a:gd name="T45" fmla="*/ 456 h 456"/>
              <a:gd name="T46" fmla="*/ 470 w 704"/>
              <a:gd name="T47" fmla="*/ 456 h 456"/>
              <a:gd name="T48" fmla="*/ 490 w 704"/>
              <a:gd name="T49" fmla="*/ 456 h 456"/>
              <a:gd name="T50" fmla="*/ 510 w 704"/>
              <a:gd name="T51" fmla="*/ 456 h 456"/>
              <a:gd name="T52" fmla="*/ 530 w 704"/>
              <a:gd name="T53" fmla="*/ 456 h 456"/>
              <a:gd name="T54" fmla="*/ 550 w 704"/>
              <a:gd name="T55" fmla="*/ 456 h 456"/>
              <a:gd name="T56" fmla="*/ 572 w 704"/>
              <a:gd name="T57" fmla="*/ 456 h 456"/>
              <a:gd name="T58" fmla="*/ 592 w 704"/>
              <a:gd name="T59" fmla="*/ 456 h 456"/>
              <a:gd name="T60" fmla="*/ 612 w 704"/>
              <a:gd name="T61" fmla="*/ 456 h 456"/>
              <a:gd name="T62" fmla="*/ 632 w 704"/>
              <a:gd name="T63" fmla="*/ 456 h 456"/>
              <a:gd name="T64" fmla="*/ 652 w 704"/>
              <a:gd name="T65" fmla="*/ 456 h 456"/>
              <a:gd name="T66" fmla="*/ 672 w 704"/>
              <a:gd name="T67" fmla="*/ 456 h 456"/>
              <a:gd name="T68" fmla="*/ 694 w 704"/>
              <a:gd name="T69" fmla="*/ 456 h 456"/>
              <a:gd name="T70" fmla="*/ 0 w 704"/>
              <a:gd name="T71" fmla="*/ 45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4" h="456">
                <a:moveTo>
                  <a:pt x="0" y="456"/>
                </a:moveTo>
                <a:lnTo>
                  <a:pt x="0" y="0"/>
                </a:lnTo>
                <a:lnTo>
                  <a:pt x="12" y="34"/>
                </a:lnTo>
                <a:lnTo>
                  <a:pt x="22" y="66"/>
                </a:lnTo>
                <a:lnTo>
                  <a:pt x="32" y="96"/>
                </a:lnTo>
                <a:lnTo>
                  <a:pt x="42" y="126"/>
                </a:lnTo>
                <a:lnTo>
                  <a:pt x="52" y="154"/>
                </a:lnTo>
                <a:lnTo>
                  <a:pt x="62" y="178"/>
                </a:lnTo>
                <a:lnTo>
                  <a:pt x="72" y="204"/>
                </a:lnTo>
                <a:lnTo>
                  <a:pt x="82" y="226"/>
                </a:lnTo>
                <a:lnTo>
                  <a:pt x="92" y="248"/>
                </a:lnTo>
                <a:lnTo>
                  <a:pt x="102" y="266"/>
                </a:lnTo>
                <a:lnTo>
                  <a:pt x="112" y="284"/>
                </a:lnTo>
                <a:lnTo>
                  <a:pt x="124" y="302"/>
                </a:lnTo>
                <a:lnTo>
                  <a:pt x="134" y="318"/>
                </a:lnTo>
                <a:lnTo>
                  <a:pt x="144" y="332"/>
                </a:lnTo>
                <a:lnTo>
                  <a:pt x="154" y="346"/>
                </a:lnTo>
                <a:lnTo>
                  <a:pt x="164" y="358"/>
                </a:lnTo>
                <a:lnTo>
                  <a:pt x="174" y="368"/>
                </a:lnTo>
                <a:lnTo>
                  <a:pt x="184" y="378"/>
                </a:lnTo>
                <a:lnTo>
                  <a:pt x="194" y="386"/>
                </a:lnTo>
                <a:lnTo>
                  <a:pt x="204" y="396"/>
                </a:lnTo>
                <a:lnTo>
                  <a:pt x="214" y="402"/>
                </a:lnTo>
                <a:lnTo>
                  <a:pt x="224" y="408"/>
                </a:lnTo>
                <a:lnTo>
                  <a:pt x="236" y="414"/>
                </a:lnTo>
                <a:lnTo>
                  <a:pt x="246" y="420"/>
                </a:lnTo>
                <a:lnTo>
                  <a:pt x="256" y="424"/>
                </a:lnTo>
                <a:lnTo>
                  <a:pt x="266" y="428"/>
                </a:lnTo>
                <a:lnTo>
                  <a:pt x="276" y="432"/>
                </a:lnTo>
                <a:lnTo>
                  <a:pt x="286" y="436"/>
                </a:lnTo>
                <a:lnTo>
                  <a:pt x="296" y="438"/>
                </a:lnTo>
                <a:lnTo>
                  <a:pt x="306" y="442"/>
                </a:lnTo>
                <a:lnTo>
                  <a:pt x="316" y="444"/>
                </a:lnTo>
                <a:lnTo>
                  <a:pt x="326" y="446"/>
                </a:lnTo>
                <a:lnTo>
                  <a:pt x="338" y="448"/>
                </a:lnTo>
                <a:lnTo>
                  <a:pt x="348" y="448"/>
                </a:lnTo>
                <a:lnTo>
                  <a:pt x="358" y="450"/>
                </a:lnTo>
                <a:lnTo>
                  <a:pt x="368" y="450"/>
                </a:lnTo>
                <a:lnTo>
                  <a:pt x="378" y="452"/>
                </a:lnTo>
                <a:lnTo>
                  <a:pt x="388" y="452"/>
                </a:lnTo>
                <a:lnTo>
                  <a:pt x="398" y="454"/>
                </a:lnTo>
                <a:lnTo>
                  <a:pt x="408" y="454"/>
                </a:lnTo>
                <a:lnTo>
                  <a:pt x="418" y="454"/>
                </a:lnTo>
                <a:lnTo>
                  <a:pt x="428" y="454"/>
                </a:lnTo>
                <a:lnTo>
                  <a:pt x="438" y="456"/>
                </a:lnTo>
                <a:lnTo>
                  <a:pt x="450" y="456"/>
                </a:lnTo>
                <a:lnTo>
                  <a:pt x="460" y="456"/>
                </a:lnTo>
                <a:lnTo>
                  <a:pt x="470" y="456"/>
                </a:lnTo>
                <a:lnTo>
                  <a:pt x="480" y="456"/>
                </a:lnTo>
                <a:lnTo>
                  <a:pt x="490" y="456"/>
                </a:lnTo>
                <a:lnTo>
                  <a:pt x="500" y="456"/>
                </a:lnTo>
                <a:lnTo>
                  <a:pt x="510" y="456"/>
                </a:lnTo>
                <a:lnTo>
                  <a:pt x="520" y="456"/>
                </a:lnTo>
                <a:lnTo>
                  <a:pt x="530" y="456"/>
                </a:lnTo>
                <a:lnTo>
                  <a:pt x="540" y="456"/>
                </a:lnTo>
                <a:lnTo>
                  <a:pt x="550" y="456"/>
                </a:lnTo>
                <a:lnTo>
                  <a:pt x="562" y="456"/>
                </a:lnTo>
                <a:lnTo>
                  <a:pt x="572" y="456"/>
                </a:lnTo>
                <a:lnTo>
                  <a:pt x="582" y="456"/>
                </a:lnTo>
                <a:lnTo>
                  <a:pt x="592" y="456"/>
                </a:lnTo>
                <a:lnTo>
                  <a:pt x="602" y="456"/>
                </a:lnTo>
                <a:lnTo>
                  <a:pt x="612" y="456"/>
                </a:lnTo>
                <a:lnTo>
                  <a:pt x="622" y="456"/>
                </a:lnTo>
                <a:lnTo>
                  <a:pt x="632" y="456"/>
                </a:lnTo>
                <a:lnTo>
                  <a:pt x="642" y="456"/>
                </a:lnTo>
                <a:lnTo>
                  <a:pt x="652" y="456"/>
                </a:lnTo>
                <a:lnTo>
                  <a:pt x="662" y="456"/>
                </a:lnTo>
                <a:lnTo>
                  <a:pt x="672" y="456"/>
                </a:lnTo>
                <a:lnTo>
                  <a:pt x="684" y="456"/>
                </a:lnTo>
                <a:lnTo>
                  <a:pt x="694" y="456"/>
                </a:lnTo>
                <a:lnTo>
                  <a:pt x="704" y="456"/>
                </a:lnTo>
                <a:lnTo>
                  <a:pt x="0" y="456"/>
                </a:lnTo>
                <a:close/>
              </a:path>
            </a:pathLst>
          </a:custGeom>
          <a:solidFill>
            <a:srgbClr val="323232"/>
          </a:solidFill>
          <a:ln w="0">
            <a:solidFill>
              <a:srgbClr val="323232"/>
            </a:solidFill>
            <a:prstDash val="solid"/>
            <a:round/>
            <a:headEnd/>
            <a:tailEnd/>
          </a:ln>
        </p:spPr>
        <p:txBody>
          <a:bodyPr/>
          <a:lstStyle/>
          <a:p>
            <a:endParaRPr lang="en-US"/>
          </a:p>
        </p:txBody>
      </p:sp>
      <p:sp>
        <p:nvSpPr>
          <p:cNvPr id="141" name="Freeform 140"/>
          <p:cNvSpPr>
            <a:spLocks/>
          </p:cNvSpPr>
          <p:nvPr/>
        </p:nvSpPr>
        <p:spPr bwMode="auto">
          <a:xfrm>
            <a:off x="2576512" y="3948053"/>
            <a:ext cx="1117600" cy="2228850"/>
          </a:xfrm>
          <a:custGeom>
            <a:avLst/>
            <a:gdLst>
              <a:gd name="T0" fmla="*/ 0 w 704"/>
              <a:gd name="T1" fmla="*/ 0 h 1404"/>
              <a:gd name="T2" fmla="*/ 22 w 704"/>
              <a:gd name="T3" fmla="*/ 8 h 1404"/>
              <a:gd name="T4" fmla="*/ 42 w 704"/>
              <a:gd name="T5" fmla="*/ 28 h 1404"/>
              <a:gd name="T6" fmla="*/ 62 w 704"/>
              <a:gd name="T7" fmla="*/ 62 h 1404"/>
              <a:gd name="T8" fmla="*/ 82 w 704"/>
              <a:gd name="T9" fmla="*/ 108 h 1404"/>
              <a:gd name="T10" fmla="*/ 102 w 704"/>
              <a:gd name="T11" fmla="*/ 166 h 1404"/>
              <a:gd name="T12" fmla="*/ 124 w 704"/>
              <a:gd name="T13" fmla="*/ 232 h 1404"/>
              <a:gd name="T14" fmla="*/ 144 w 704"/>
              <a:gd name="T15" fmla="*/ 306 h 1404"/>
              <a:gd name="T16" fmla="*/ 164 w 704"/>
              <a:gd name="T17" fmla="*/ 384 h 1404"/>
              <a:gd name="T18" fmla="*/ 184 w 704"/>
              <a:gd name="T19" fmla="*/ 468 h 1404"/>
              <a:gd name="T20" fmla="*/ 204 w 704"/>
              <a:gd name="T21" fmla="*/ 552 h 1404"/>
              <a:gd name="T22" fmla="*/ 224 w 704"/>
              <a:gd name="T23" fmla="*/ 638 h 1404"/>
              <a:gd name="T24" fmla="*/ 246 w 704"/>
              <a:gd name="T25" fmla="*/ 720 h 1404"/>
              <a:gd name="T26" fmla="*/ 266 w 704"/>
              <a:gd name="T27" fmla="*/ 802 h 1404"/>
              <a:gd name="T28" fmla="*/ 286 w 704"/>
              <a:gd name="T29" fmla="*/ 878 h 1404"/>
              <a:gd name="T30" fmla="*/ 306 w 704"/>
              <a:gd name="T31" fmla="*/ 948 h 1404"/>
              <a:gd name="T32" fmla="*/ 326 w 704"/>
              <a:gd name="T33" fmla="*/ 1014 h 1404"/>
              <a:gd name="T34" fmla="*/ 348 w 704"/>
              <a:gd name="T35" fmla="*/ 1074 h 1404"/>
              <a:gd name="T36" fmla="*/ 368 w 704"/>
              <a:gd name="T37" fmla="*/ 1126 h 1404"/>
              <a:gd name="T38" fmla="*/ 388 w 704"/>
              <a:gd name="T39" fmla="*/ 1174 h 1404"/>
              <a:gd name="T40" fmla="*/ 408 w 704"/>
              <a:gd name="T41" fmla="*/ 1214 h 1404"/>
              <a:gd name="T42" fmla="*/ 428 w 704"/>
              <a:gd name="T43" fmla="*/ 1250 h 1404"/>
              <a:gd name="T44" fmla="*/ 450 w 704"/>
              <a:gd name="T45" fmla="*/ 1280 h 1404"/>
              <a:gd name="T46" fmla="*/ 470 w 704"/>
              <a:gd name="T47" fmla="*/ 1306 h 1404"/>
              <a:gd name="T48" fmla="*/ 490 w 704"/>
              <a:gd name="T49" fmla="*/ 1326 h 1404"/>
              <a:gd name="T50" fmla="*/ 510 w 704"/>
              <a:gd name="T51" fmla="*/ 1344 h 1404"/>
              <a:gd name="T52" fmla="*/ 530 w 704"/>
              <a:gd name="T53" fmla="*/ 1356 h 1404"/>
              <a:gd name="T54" fmla="*/ 550 w 704"/>
              <a:gd name="T55" fmla="*/ 1368 h 1404"/>
              <a:gd name="T56" fmla="*/ 572 w 704"/>
              <a:gd name="T57" fmla="*/ 1376 h 1404"/>
              <a:gd name="T58" fmla="*/ 592 w 704"/>
              <a:gd name="T59" fmla="*/ 1384 h 1404"/>
              <a:gd name="T60" fmla="*/ 612 w 704"/>
              <a:gd name="T61" fmla="*/ 1390 h 1404"/>
              <a:gd name="T62" fmla="*/ 632 w 704"/>
              <a:gd name="T63" fmla="*/ 1394 h 1404"/>
              <a:gd name="T64" fmla="*/ 652 w 704"/>
              <a:gd name="T65" fmla="*/ 1396 h 1404"/>
              <a:gd name="T66" fmla="*/ 672 w 704"/>
              <a:gd name="T67" fmla="*/ 1398 h 1404"/>
              <a:gd name="T68" fmla="*/ 694 w 704"/>
              <a:gd name="T69" fmla="*/ 1400 h 1404"/>
              <a:gd name="T70" fmla="*/ 0 w 704"/>
              <a:gd name="T71"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4" h="1404">
                <a:moveTo>
                  <a:pt x="0" y="1404"/>
                </a:moveTo>
                <a:lnTo>
                  <a:pt x="0" y="0"/>
                </a:lnTo>
                <a:lnTo>
                  <a:pt x="12" y="2"/>
                </a:lnTo>
                <a:lnTo>
                  <a:pt x="22" y="8"/>
                </a:lnTo>
                <a:lnTo>
                  <a:pt x="32" y="16"/>
                </a:lnTo>
                <a:lnTo>
                  <a:pt x="42" y="28"/>
                </a:lnTo>
                <a:lnTo>
                  <a:pt x="52" y="44"/>
                </a:lnTo>
                <a:lnTo>
                  <a:pt x="62" y="62"/>
                </a:lnTo>
                <a:lnTo>
                  <a:pt x="72" y="84"/>
                </a:lnTo>
                <a:lnTo>
                  <a:pt x="82" y="108"/>
                </a:lnTo>
                <a:lnTo>
                  <a:pt x="92" y="136"/>
                </a:lnTo>
                <a:lnTo>
                  <a:pt x="102" y="166"/>
                </a:lnTo>
                <a:lnTo>
                  <a:pt x="112" y="198"/>
                </a:lnTo>
                <a:lnTo>
                  <a:pt x="124" y="232"/>
                </a:lnTo>
                <a:lnTo>
                  <a:pt x="134" y="268"/>
                </a:lnTo>
                <a:lnTo>
                  <a:pt x="144" y="306"/>
                </a:lnTo>
                <a:lnTo>
                  <a:pt x="154" y="344"/>
                </a:lnTo>
                <a:lnTo>
                  <a:pt x="164" y="384"/>
                </a:lnTo>
                <a:lnTo>
                  <a:pt x="174" y="426"/>
                </a:lnTo>
                <a:lnTo>
                  <a:pt x="184" y="468"/>
                </a:lnTo>
                <a:lnTo>
                  <a:pt x="194" y="510"/>
                </a:lnTo>
                <a:lnTo>
                  <a:pt x="204" y="552"/>
                </a:lnTo>
                <a:lnTo>
                  <a:pt x="214" y="596"/>
                </a:lnTo>
                <a:lnTo>
                  <a:pt x="224" y="638"/>
                </a:lnTo>
                <a:lnTo>
                  <a:pt x="236" y="680"/>
                </a:lnTo>
                <a:lnTo>
                  <a:pt x="246" y="720"/>
                </a:lnTo>
                <a:lnTo>
                  <a:pt x="256" y="762"/>
                </a:lnTo>
                <a:lnTo>
                  <a:pt x="266" y="802"/>
                </a:lnTo>
                <a:lnTo>
                  <a:pt x="276" y="840"/>
                </a:lnTo>
                <a:lnTo>
                  <a:pt x="286" y="878"/>
                </a:lnTo>
                <a:lnTo>
                  <a:pt x="296" y="914"/>
                </a:lnTo>
                <a:lnTo>
                  <a:pt x="306" y="948"/>
                </a:lnTo>
                <a:lnTo>
                  <a:pt x="316" y="982"/>
                </a:lnTo>
                <a:lnTo>
                  <a:pt x="326" y="1014"/>
                </a:lnTo>
                <a:lnTo>
                  <a:pt x="338" y="1044"/>
                </a:lnTo>
                <a:lnTo>
                  <a:pt x="348" y="1074"/>
                </a:lnTo>
                <a:lnTo>
                  <a:pt x="358" y="1100"/>
                </a:lnTo>
                <a:lnTo>
                  <a:pt x="368" y="1126"/>
                </a:lnTo>
                <a:lnTo>
                  <a:pt x="378" y="1152"/>
                </a:lnTo>
                <a:lnTo>
                  <a:pt x="388" y="1174"/>
                </a:lnTo>
                <a:lnTo>
                  <a:pt x="398" y="1196"/>
                </a:lnTo>
                <a:lnTo>
                  <a:pt x="408" y="1214"/>
                </a:lnTo>
                <a:lnTo>
                  <a:pt x="418" y="1232"/>
                </a:lnTo>
                <a:lnTo>
                  <a:pt x="428" y="1250"/>
                </a:lnTo>
                <a:lnTo>
                  <a:pt x="438" y="1266"/>
                </a:lnTo>
                <a:lnTo>
                  <a:pt x="450" y="1280"/>
                </a:lnTo>
                <a:lnTo>
                  <a:pt x="460" y="1294"/>
                </a:lnTo>
                <a:lnTo>
                  <a:pt x="470" y="1306"/>
                </a:lnTo>
                <a:lnTo>
                  <a:pt x="480" y="1316"/>
                </a:lnTo>
                <a:lnTo>
                  <a:pt x="490" y="1326"/>
                </a:lnTo>
                <a:lnTo>
                  <a:pt x="500" y="1334"/>
                </a:lnTo>
                <a:lnTo>
                  <a:pt x="510" y="1344"/>
                </a:lnTo>
                <a:lnTo>
                  <a:pt x="520" y="1350"/>
                </a:lnTo>
                <a:lnTo>
                  <a:pt x="530" y="1356"/>
                </a:lnTo>
                <a:lnTo>
                  <a:pt x="540" y="1362"/>
                </a:lnTo>
                <a:lnTo>
                  <a:pt x="550" y="1368"/>
                </a:lnTo>
                <a:lnTo>
                  <a:pt x="562" y="1372"/>
                </a:lnTo>
                <a:lnTo>
                  <a:pt x="572" y="1376"/>
                </a:lnTo>
                <a:lnTo>
                  <a:pt x="582" y="1380"/>
                </a:lnTo>
                <a:lnTo>
                  <a:pt x="592" y="1384"/>
                </a:lnTo>
                <a:lnTo>
                  <a:pt x="602" y="1386"/>
                </a:lnTo>
                <a:lnTo>
                  <a:pt x="612" y="1390"/>
                </a:lnTo>
                <a:lnTo>
                  <a:pt x="622" y="1392"/>
                </a:lnTo>
                <a:lnTo>
                  <a:pt x="632" y="1394"/>
                </a:lnTo>
                <a:lnTo>
                  <a:pt x="642" y="1396"/>
                </a:lnTo>
                <a:lnTo>
                  <a:pt x="652" y="1396"/>
                </a:lnTo>
                <a:lnTo>
                  <a:pt x="662" y="1398"/>
                </a:lnTo>
                <a:lnTo>
                  <a:pt x="672" y="1398"/>
                </a:lnTo>
                <a:lnTo>
                  <a:pt x="684" y="1400"/>
                </a:lnTo>
                <a:lnTo>
                  <a:pt x="694" y="1400"/>
                </a:lnTo>
                <a:lnTo>
                  <a:pt x="704" y="1402"/>
                </a:lnTo>
                <a:lnTo>
                  <a:pt x="0" y="1404"/>
                </a:lnTo>
                <a:close/>
              </a:path>
            </a:pathLst>
          </a:custGeom>
          <a:solidFill>
            <a:srgbClr val="33CC33"/>
          </a:solidFill>
          <a:ln w="0">
            <a:solidFill>
              <a:srgbClr val="646464"/>
            </a:solidFill>
            <a:prstDash val="solid"/>
            <a:round/>
            <a:headEnd/>
            <a:tailEnd/>
          </a:ln>
        </p:spPr>
        <p:txBody>
          <a:bodyPr/>
          <a:lstStyle/>
          <a:p>
            <a:endParaRPr lang="en-US"/>
          </a:p>
        </p:txBody>
      </p:sp>
      <p:sp>
        <p:nvSpPr>
          <p:cNvPr id="143" name="Text Box 142"/>
          <p:cNvSpPr txBox="1">
            <a:spLocks noChangeArrowheads="1"/>
          </p:cNvSpPr>
          <p:nvPr/>
        </p:nvSpPr>
        <p:spPr bwMode="auto">
          <a:xfrm>
            <a:off x="1" y="1627958"/>
            <a:ext cx="22028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dirty="0"/>
              <a:t>Non-diseased</a:t>
            </a:r>
          </a:p>
        </p:txBody>
      </p:sp>
      <p:sp>
        <p:nvSpPr>
          <p:cNvPr id="144" name="Text Box 143"/>
          <p:cNvSpPr txBox="1">
            <a:spLocks noChangeArrowheads="1"/>
          </p:cNvSpPr>
          <p:nvPr/>
        </p:nvSpPr>
        <p:spPr bwMode="auto">
          <a:xfrm>
            <a:off x="0" y="4937895"/>
            <a:ext cx="1537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dirty="0"/>
              <a:t>Diseased</a:t>
            </a:r>
          </a:p>
        </p:txBody>
      </p:sp>
      <p:sp>
        <p:nvSpPr>
          <p:cNvPr id="145" name="Line 3"/>
          <p:cNvSpPr>
            <a:spLocks noChangeShapeType="1"/>
          </p:cNvSpPr>
          <p:nvPr/>
        </p:nvSpPr>
        <p:spPr bwMode="auto">
          <a:xfrm flipV="1">
            <a:off x="2558637" y="680634"/>
            <a:ext cx="0" cy="5883508"/>
          </a:xfrm>
          <a:prstGeom prst="line">
            <a:avLst/>
          </a:prstGeom>
          <a:noFill/>
          <a:ln w="63500">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133379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Moderate</a:t>
            </a:r>
          </a:p>
        </p:txBody>
      </p:sp>
      <p:sp>
        <p:nvSpPr>
          <p:cNvPr id="4" name="AutoShape 2"/>
          <p:cNvSpPr>
            <a:spLocks noChangeArrowheads="1"/>
          </p:cNvSpPr>
          <p:nvPr/>
        </p:nvSpPr>
        <p:spPr bwMode="auto">
          <a:xfrm>
            <a:off x="5981700" y="2836862"/>
            <a:ext cx="228600" cy="2286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Line 3"/>
          <p:cNvSpPr>
            <a:spLocks noChangeShapeType="1"/>
          </p:cNvSpPr>
          <p:nvPr/>
        </p:nvSpPr>
        <p:spPr bwMode="auto">
          <a:xfrm>
            <a:off x="146050" y="3219451"/>
            <a:ext cx="3879850"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 name="Freeform 4"/>
          <p:cNvSpPr>
            <a:spLocks/>
          </p:cNvSpPr>
          <p:nvPr/>
        </p:nvSpPr>
        <p:spPr bwMode="auto">
          <a:xfrm>
            <a:off x="469901" y="990600"/>
            <a:ext cx="3216275" cy="2228850"/>
          </a:xfrm>
          <a:custGeom>
            <a:avLst/>
            <a:gdLst>
              <a:gd name="T0" fmla="*/ 30 w 2026"/>
              <a:gd name="T1" fmla="*/ 1404 h 1404"/>
              <a:gd name="T2" fmla="*/ 70 w 2026"/>
              <a:gd name="T3" fmla="*/ 1404 h 1404"/>
              <a:gd name="T4" fmla="*/ 112 w 2026"/>
              <a:gd name="T5" fmla="*/ 1404 h 1404"/>
              <a:gd name="T6" fmla="*/ 152 w 2026"/>
              <a:gd name="T7" fmla="*/ 1404 h 1404"/>
              <a:gd name="T8" fmla="*/ 192 w 2026"/>
              <a:gd name="T9" fmla="*/ 1404 h 1404"/>
              <a:gd name="T10" fmla="*/ 234 w 2026"/>
              <a:gd name="T11" fmla="*/ 1404 h 1404"/>
              <a:gd name="T12" fmla="*/ 274 w 2026"/>
              <a:gd name="T13" fmla="*/ 1404 h 1404"/>
              <a:gd name="T14" fmla="*/ 314 w 2026"/>
              <a:gd name="T15" fmla="*/ 1402 h 1404"/>
              <a:gd name="T16" fmla="*/ 356 w 2026"/>
              <a:gd name="T17" fmla="*/ 1398 h 1404"/>
              <a:gd name="T18" fmla="*/ 396 w 2026"/>
              <a:gd name="T19" fmla="*/ 1392 h 1404"/>
              <a:gd name="T20" fmla="*/ 438 w 2026"/>
              <a:gd name="T21" fmla="*/ 1380 h 1404"/>
              <a:gd name="T22" fmla="*/ 478 w 2026"/>
              <a:gd name="T23" fmla="*/ 1362 h 1404"/>
              <a:gd name="T24" fmla="*/ 518 w 2026"/>
              <a:gd name="T25" fmla="*/ 1334 h 1404"/>
              <a:gd name="T26" fmla="*/ 560 w 2026"/>
              <a:gd name="T27" fmla="*/ 1294 h 1404"/>
              <a:gd name="T28" fmla="*/ 600 w 2026"/>
              <a:gd name="T29" fmla="*/ 1232 h 1404"/>
              <a:gd name="T30" fmla="*/ 640 w 2026"/>
              <a:gd name="T31" fmla="*/ 1152 h 1404"/>
              <a:gd name="T32" fmla="*/ 682 w 2026"/>
              <a:gd name="T33" fmla="*/ 1044 h 1404"/>
              <a:gd name="T34" fmla="*/ 722 w 2026"/>
              <a:gd name="T35" fmla="*/ 914 h 1404"/>
              <a:gd name="T36" fmla="*/ 764 w 2026"/>
              <a:gd name="T37" fmla="*/ 762 h 1404"/>
              <a:gd name="T38" fmla="*/ 804 w 2026"/>
              <a:gd name="T39" fmla="*/ 596 h 1404"/>
              <a:gd name="T40" fmla="*/ 844 w 2026"/>
              <a:gd name="T41" fmla="*/ 426 h 1404"/>
              <a:gd name="T42" fmla="*/ 886 w 2026"/>
              <a:gd name="T43" fmla="*/ 268 h 1404"/>
              <a:gd name="T44" fmla="*/ 926 w 2026"/>
              <a:gd name="T45" fmla="*/ 136 h 1404"/>
              <a:gd name="T46" fmla="*/ 966 w 2026"/>
              <a:gd name="T47" fmla="*/ 44 h 1404"/>
              <a:gd name="T48" fmla="*/ 1008 w 2026"/>
              <a:gd name="T49" fmla="*/ 2 h 1404"/>
              <a:gd name="T50" fmla="*/ 1048 w 2026"/>
              <a:gd name="T51" fmla="*/ 16 h 1404"/>
              <a:gd name="T52" fmla="*/ 1088 w 2026"/>
              <a:gd name="T53" fmla="*/ 84 h 1404"/>
              <a:gd name="T54" fmla="*/ 1130 w 2026"/>
              <a:gd name="T55" fmla="*/ 198 h 1404"/>
              <a:gd name="T56" fmla="*/ 1170 w 2026"/>
              <a:gd name="T57" fmla="*/ 344 h 1404"/>
              <a:gd name="T58" fmla="*/ 1210 w 2026"/>
              <a:gd name="T59" fmla="*/ 510 h 1404"/>
              <a:gd name="T60" fmla="*/ 1252 w 2026"/>
              <a:gd name="T61" fmla="*/ 680 h 1404"/>
              <a:gd name="T62" fmla="*/ 1292 w 2026"/>
              <a:gd name="T63" fmla="*/ 840 h 1404"/>
              <a:gd name="T64" fmla="*/ 1334 w 2026"/>
              <a:gd name="T65" fmla="*/ 982 h 1404"/>
              <a:gd name="T66" fmla="*/ 1374 w 2026"/>
              <a:gd name="T67" fmla="*/ 1102 h 1404"/>
              <a:gd name="T68" fmla="*/ 1414 w 2026"/>
              <a:gd name="T69" fmla="*/ 1196 h 1404"/>
              <a:gd name="T70" fmla="*/ 1456 w 2026"/>
              <a:gd name="T71" fmla="*/ 1266 h 1404"/>
              <a:gd name="T72" fmla="*/ 1496 w 2026"/>
              <a:gd name="T73" fmla="*/ 1316 h 1404"/>
              <a:gd name="T74" fmla="*/ 1536 w 2026"/>
              <a:gd name="T75" fmla="*/ 1350 h 1404"/>
              <a:gd name="T76" fmla="*/ 1578 w 2026"/>
              <a:gd name="T77" fmla="*/ 1372 h 1404"/>
              <a:gd name="T78" fmla="*/ 1618 w 2026"/>
              <a:gd name="T79" fmla="*/ 1386 h 1404"/>
              <a:gd name="T80" fmla="*/ 1660 w 2026"/>
              <a:gd name="T81" fmla="*/ 1396 h 1404"/>
              <a:gd name="T82" fmla="*/ 1700 w 2026"/>
              <a:gd name="T83" fmla="*/ 1400 h 1404"/>
              <a:gd name="T84" fmla="*/ 1740 w 2026"/>
              <a:gd name="T85" fmla="*/ 1402 h 1404"/>
              <a:gd name="T86" fmla="*/ 1782 w 2026"/>
              <a:gd name="T87" fmla="*/ 1404 h 1404"/>
              <a:gd name="T88" fmla="*/ 1822 w 2026"/>
              <a:gd name="T89" fmla="*/ 1404 h 1404"/>
              <a:gd name="T90" fmla="*/ 1862 w 2026"/>
              <a:gd name="T91" fmla="*/ 1404 h 1404"/>
              <a:gd name="T92" fmla="*/ 1904 w 2026"/>
              <a:gd name="T93" fmla="*/ 1404 h 1404"/>
              <a:gd name="T94" fmla="*/ 1944 w 2026"/>
              <a:gd name="T95" fmla="*/ 1404 h 1404"/>
              <a:gd name="T96" fmla="*/ 1984 w 2026"/>
              <a:gd name="T97" fmla="*/ 1404 h 1404"/>
              <a:gd name="T98" fmla="*/ 2026 w 2026"/>
              <a:gd name="T99"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10" y="1404"/>
                </a:lnTo>
                <a:lnTo>
                  <a:pt x="20" y="1404"/>
                </a:lnTo>
                <a:lnTo>
                  <a:pt x="30" y="1404"/>
                </a:lnTo>
                <a:lnTo>
                  <a:pt x="40" y="1404"/>
                </a:lnTo>
                <a:lnTo>
                  <a:pt x="50" y="1404"/>
                </a:lnTo>
                <a:lnTo>
                  <a:pt x="60" y="1404"/>
                </a:lnTo>
                <a:lnTo>
                  <a:pt x="70" y="1404"/>
                </a:lnTo>
                <a:lnTo>
                  <a:pt x="80" y="1404"/>
                </a:lnTo>
                <a:lnTo>
                  <a:pt x="90" y="1404"/>
                </a:lnTo>
                <a:lnTo>
                  <a:pt x="102" y="1404"/>
                </a:lnTo>
                <a:lnTo>
                  <a:pt x="112" y="1404"/>
                </a:lnTo>
                <a:lnTo>
                  <a:pt x="122" y="1404"/>
                </a:lnTo>
                <a:lnTo>
                  <a:pt x="132" y="1404"/>
                </a:lnTo>
                <a:lnTo>
                  <a:pt x="142" y="1404"/>
                </a:lnTo>
                <a:lnTo>
                  <a:pt x="152" y="1404"/>
                </a:lnTo>
                <a:lnTo>
                  <a:pt x="162" y="1404"/>
                </a:lnTo>
                <a:lnTo>
                  <a:pt x="172" y="1404"/>
                </a:lnTo>
                <a:lnTo>
                  <a:pt x="182" y="1404"/>
                </a:lnTo>
                <a:lnTo>
                  <a:pt x="192" y="1404"/>
                </a:lnTo>
                <a:lnTo>
                  <a:pt x="202" y="1404"/>
                </a:lnTo>
                <a:lnTo>
                  <a:pt x="214" y="1404"/>
                </a:lnTo>
                <a:lnTo>
                  <a:pt x="224" y="1404"/>
                </a:lnTo>
                <a:lnTo>
                  <a:pt x="234" y="1404"/>
                </a:lnTo>
                <a:lnTo>
                  <a:pt x="244" y="1404"/>
                </a:lnTo>
                <a:lnTo>
                  <a:pt x="254" y="1404"/>
                </a:lnTo>
                <a:lnTo>
                  <a:pt x="264" y="1404"/>
                </a:lnTo>
                <a:lnTo>
                  <a:pt x="274" y="1404"/>
                </a:lnTo>
                <a:lnTo>
                  <a:pt x="284" y="1402"/>
                </a:lnTo>
                <a:lnTo>
                  <a:pt x="294" y="1402"/>
                </a:lnTo>
                <a:lnTo>
                  <a:pt x="304" y="1402"/>
                </a:lnTo>
                <a:lnTo>
                  <a:pt x="314" y="1402"/>
                </a:lnTo>
                <a:lnTo>
                  <a:pt x="326" y="1400"/>
                </a:lnTo>
                <a:lnTo>
                  <a:pt x="336" y="1400"/>
                </a:lnTo>
                <a:lnTo>
                  <a:pt x="346" y="1398"/>
                </a:lnTo>
                <a:lnTo>
                  <a:pt x="356" y="1398"/>
                </a:lnTo>
                <a:lnTo>
                  <a:pt x="366" y="1396"/>
                </a:lnTo>
                <a:lnTo>
                  <a:pt x="376" y="1396"/>
                </a:lnTo>
                <a:lnTo>
                  <a:pt x="386" y="1394"/>
                </a:lnTo>
                <a:lnTo>
                  <a:pt x="396" y="1392"/>
                </a:lnTo>
                <a:lnTo>
                  <a:pt x="406" y="1390"/>
                </a:lnTo>
                <a:lnTo>
                  <a:pt x="416" y="1386"/>
                </a:lnTo>
                <a:lnTo>
                  <a:pt x="426" y="1384"/>
                </a:lnTo>
                <a:lnTo>
                  <a:pt x="438" y="1380"/>
                </a:lnTo>
                <a:lnTo>
                  <a:pt x="448" y="1376"/>
                </a:lnTo>
                <a:lnTo>
                  <a:pt x="458" y="1372"/>
                </a:lnTo>
                <a:lnTo>
                  <a:pt x="468" y="1368"/>
                </a:lnTo>
                <a:lnTo>
                  <a:pt x="478" y="1362"/>
                </a:lnTo>
                <a:lnTo>
                  <a:pt x="488" y="1356"/>
                </a:lnTo>
                <a:lnTo>
                  <a:pt x="498" y="1350"/>
                </a:lnTo>
                <a:lnTo>
                  <a:pt x="508" y="1344"/>
                </a:lnTo>
                <a:lnTo>
                  <a:pt x="518" y="1334"/>
                </a:lnTo>
                <a:lnTo>
                  <a:pt x="528" y="1326"/>
                </a:lnTo>
                <a:lnTo>
                  <a:pt x="538" y="1316"/>
                </a:lnTo>
                <a:lnTo>
                  <a:pt x="550" y="1306"/>
                </a:lnTo>
                <a:lnTo>
                  <a:pt x="560" y="1294"/>
                </a:lnTo>
                <a:lnTo>
                  <a:pt x="570" y="1280"/>
                </a:lnTo>
                <a:lnTo>
                  <a:pt x="580" y="1266"/>
                </a:lnTo>
                <a:lnTo>
                  <a:pt x="590" y="1250"/>
                </a:lnTo>
                <a:lnTo>
                  <a:pt x="600" y="1232"/>
                </a:lnTo>
                <a:lnTo>
                  <a:pt x="610" y="1214"/>
                </a:lnTo>
                <a:lnTo>
                  <a:pt x="620" y="1196"/>
                </a:lnTo>
                <a:lnTo>
                  <a:pt x="630" y="1174"/>
                </a:lnTo>
                <a:lnTo>
                  <a:pt x="640" y="1152"/>
                </a:lnTo>
                <a:lnTo>
                  <a:pt x="652" y="1126"/>
                </a:lnTo>
                <a:lnTo>
                  <a:pt x="662" y="1102"/>
                </a:lnTo>
                <a:lnTo>
                  <a:pt x="672" y="1074"/>
                </a:lnTo>
                <a:lnTo>
                  <a:pt x="682" y="1044"/>
                </a:lnTo>
                <a:lnTo>
                  <a:pt x="692" y="1014"/>
                </a:lnTo>
                <a:lnTo>
                  <a:pt x="702" y="982"/>
                </a:lnTo>
                <a:lnTo>
                  <a:pt x="712" y="948"/>
                </a:lnTo>
                <a:lnTo>
                  <a:pt x="722" y="914"/>
                </a:lnTo>
                <a:lnTo>
                  <a:pt x="732" y="878"/>
                </a:lnTo>
                <a:lnTo>
                  <a:pt x="742" y="840"/>
                </a:lnTo>
                <a:lnTo>
                  <a:pt x="752" y="802"/>
                </a:lnTo>
                <a:lnTo>
                  <a:pt x="764" y="762"/>
                </a:lnTo>
                <a:lnTo>
                  <a:pt x="774" y="722"/>
                </a:lnTo>
                <a:lnTo>
                  <a:pt x="784" y="680"/>
                </a:lnTo>
                <a:lnTo>
                  <a:pt x="794" y="638"/>
                </a:lnTo>
                <a:lnTo>
                  <a:pt x="804" y="596"/>
                </a:lnTo>
                <a:lnTo>
                  <a:pt x="814" y="552"/>
                </a:lnTo>
                <a:lnTo>
                  <a:pt x="824" y="510"/>
                </a:lnTo>
                <a:lnTo>
                  <a:pt x="834" y="468"/>
                </a:lnTo>
                <a:lnTo>
                  <a:pt x="844" y="426"/>
                </a:lnTo>
                <a:lnTo>
                  <a:pt x="854" y="384"/>
                </a:lnTo>
                <a:lnTo>
                  <a:pt x="864" y="344"/>
                </a:lnTo>
                <a:lnTo>
                  <a:pt x="874" y="306"/>
                </a:lnTo>
                <a:lnTo>
                  <a:pt x="886" y="268"/>
                </a:lnTo>
                <a:lnTo>
                  <a:pt x="896" y="232"/>
                </a:lnTo>
                <a:lnTo>
                  <a:pt x="906" y="198"/>
                </a:lnTo>
                <a:lnTo>
                  <a:pt x="916" y="166"/>
                </a:lnTo>
                <a:lnTo>
                  <a:pt x="926" y="136"/>
                </a:lnTo>
                <a:lnTo>
                  <a:pt x="936" y="108"/>
                </a:lnTo>
                <a:lnTo>
                  <a:pt x="946" y="84"/>
                </a:lnTo>
                <a:lnTo>
                  <a:pt x="956" y="62"/>
                </a:lnTo>
                <a:lnTo>
                  <a:pt x="966" y="44"/>
                </a:lnTo>
                <a:lnTo>
                  <a:pt x="976" y="28"/>
                </a:lnTo>
                <a:lnTo>
                  <a:pt x="986" y="16"/>
                </a:lnTo>
                <a:lnTo>
                  <a:pt x="998" y="8"/>
                </a:lnTo>
                <a:lnTo>
                  <a:pt x="1008" y="2"/>
                </a:lnTo>
                <a:lnTo>
                  <a:pt x="1018" y="0"/>
                </a:lnTo>
                <a:lnTo>
                  <a:pt x="1028" y="2"/>
                </a:lnTo>
                <a:lnTo>
                  <a:pt x="1038" y="8"/>
                </a:lnTo>
                <a:lnTo>
                  <a:pt x="1048" y="16"/>
                </a:lnTo>
                <a:lnTo>
                  <a:pt x="1058" y="28"/>
                </a:lnTo>
                <a:lnTo>
                  <a:pt x="1068" y="44"/>
                </a:lnTo>
                <a:lnTo>
                  <a:pt x="1078" y="62"/>
                </a:lnTo>
                <a:lnTo>
                  <a:pt x="1088" y="84"/>
                </a:lnTo>
                <a:lnTo>
                  <a:pt x="1098" y="108"/>
                </a:lnTo>
                <a:lnTo>
                  <a:pt x="1110" y="136"/>
                </a:lnTo>
                <a:lnTo>
                  <a:pt x="1120" y="166"/>
                </a:lnTo>
                <a:lnTo>
                  <a:pt x="1130" y="198"/>
                </a:lnTo>
                <a:lnTo>
                  <a:pt x="1140" y="232"/>
                </a:lnTo>
                <a:lnTo>
                  <a:pt x="1150" y="268"/>
                </a:lnTo>
                <a:lnTo>
                  <a:pt x="1160" y="306"/>
                </a:lnTo>
                <a:lnTo>
                  <a:pt x="1170" y="344"/>
                </a:lnTo>
                <a:lnTo>
                  <a:pt x="1180" y="384"/>
                </a:lnTo>
                <a:lnTo>
                  <a:pt x="1190" y="426"/>
                </a:lnTo>
                <a:lnTo>
                  <a:pt x="1200" y="468"/>
                </a:lnTo>
                <a:lnTo>
                  <a:pt x="1210" y="510"/>
                </a:lnTo>
                <a:lnTo>
                  <a:pt x="1222" y="552"/>
                </a:lnTo>
                <a:lnTo>
                  <a:pt x="1232" y="596"/>
                </a:lnTo>
                <a:lnTo>
                  <a:pt x="1242" y="638"/>
                </a:lnTo>
                <a:lnTo>
                  <a:pt x="1252" y="680"/>
                </a:lnTo>
                <a:lnTo>
                  <a:pt x="1262" y="722"/>
                </a:lnTo>
                <a:lnTo>
                  <a:pt x="1272" y="762"/>
                </a:lnTo>
                <a:lnTo>
                  <a:pt x="1282" y="802"/>
                </a:lnTo>
                <a:lnTo>
                  <a:pt x="1292" y="840"/>
                </a:lnTo>
                <a:lnTo>
                  <a:pt x="1302" y="878"/>
                </a:lnTo>
                <a:lnTo>
                  <a:pt x="1312" y="914"/>
                </a:lnTo>
                <a:lnTo>
                  <a:pt x="1322" y="948"/>
                </a:lnTo>
                <a:lnTo>
                  <a:pt x="1334" y="982"/>
                </a:lnTo>
                <a:lnTo>
                  <a:pt x="1344" y="1014"/>
                </a:lnTo>
                <a:lnTo>
                  <a:pt x="1354" y="1044"/>
                </a:lnTo>
                <a:lnTo>
                  <a:pt x="1364" y="1074"/>
                </a:lnTo>
                <a:lnTo>
                  <a:pt x="1374" y="1102"/>
                </a:lnTo>
                <a:lnTo>
                  <a:pt x="1384" y="1126"/>
                </a:lnTo>
                <a:lnTo>
                  <a:pt x="1394" y="1152"/>
                </a:lnTo>
                <a:lnTo>
                  <a:pt x="1404" y="1174"/>
                </a:lnTo>
                <a:lnTo>
                  <a:pt x="1414" y="1196"/>
                </a:lnTo>
                <a:lnTo>
                  <a:pt x="1424" y="1214"/>
                </a:lnTo>
                <a:lnTo>
                  <a:pt x="1434" y="1232"/>
                </a:lnTo>
                <a:lnTo>
                  <a:pt x="1446" y="1250"/>
                </a:lnTo>
                <a:lnTo>
                  <a:pt x="1456" y="1266"/>
                </a:lnTo>
                <a:lnTo>
                  <a:pt x="1466" y="1280"/>
                </a:lnTo>
                <a:lnTo>
                  <a:pt x="1476" y="1294"/>
                </a:lnTo>
                <a:lnTo>
                  <a:pt x="1486" y="1306"/>
                </a:lnTo>
                <a:lnTo>
                  <a:pt x="1496" y="1316"/>
                </a:lnTo>
                <a:lnTo>
                  <a:pt x="1506" y="1326"/>
                </a:lnTo>
                <a:lnTo>
                  <a:pt x="1516" y="1334"/>
                </a:lnTo>
                <a:lnTo>
                  <a:pt x="1526" y="1344"/>
                </a:lnTo>
                <a:lnTo>
                  <a:pt x="1536" y="1350"/>
                </a:lnTo>
                <a:lnTo>
                  <a:pt x="1546" y="1356"/>
                </a:lnTo>
                <a:lnTo>
                  <a:pt x="1558" y="1362"/>
                </a:lnTo>
                <a:lnTo>
                  <a:pt x="1568" y="1368"/>
                </a:lnTo>
                <a:lnTo>
                  <a:pt x="1578" y="1372"/>
                </a:lnTo>
                <a:lnTo>
                  <a:pt x="1588" y="1376"/>
                </a:lnTo>
                <a:lnTo>
                  <a:pt x="1598" y="1380"/>
                </a:lnTo>
                <a:lnTo>
                  <a:pt x="1608" y="1384"/>
                </a:lnTo>
                <a:lnTo>
                  <a:pt x="1618" y="1386"/>
                </a:lnTo>
                <a:lnTo>
                  <a:pt x="1628" y="1390"/>
                </a:lnTo>
                <a:lnTo>
                  <a:pt x="1638" y="1392"/>
                </a:lnTo>
                <a:lnTo>
                  <a:pt x="1648" y="1394"/>
                </a:lnTo>
                <a:lnTo>
                  <a:pt x="1660" y="1396"/>
                </a:lnTo>
                <a:lnTo>
                  <a:pt x="1670" y="1396"/>
                </a:lnTo>
                <a:lnTo>
                  <a:pt x="1680" y="1398"/>
                </a:lnTo>
                <a:lnTo>
                  <a:pt x="1690" y="1398"/>
                </a:lnTo>
                <a:lnTo>
                  <a:pt x="1700" y="1400"/>
                </a:lnTo>
                <a:lnTo>
                  <a:pt x="1710" y="1400"/>
                </a:lnTo>
                <a:lnTo>
                  <a:pt x="1720" y="1402"/>
                </a:lnTo>
                <a:lnTo>
                  <a:pt x="1730" y="1402"/>
                </a:lnTo>
                <a:lnTo>
                  <a:pt x="1740" y="1402"/>
                </a:lnTo>
                <a:lnTo>
                  <a:pt x="1750" y="1402"/>
                </a:lnTo>
                <a:lnTo>
                  <a:pt x="1760" y="1404"/>
                </a:lnTo>
                <a:lnTo>
                  <a:pt x="1772" y="1404"/>
                </a:lnTo>
                <a:lnTo>
                  <a:pt x="1782" y="1404"/>
                </a:lnTo>
                <a:lnTo>
                  <a:pt x="1792" y="1404"/>
                </a:lnTo>
                <a:lnTo>
                  <a:pt x="1802" y="1404"/>
                </a:lnTo>
                <a:lnTo>
                  <a:pt x="1812" y="1404"/>
                </a:lnTo>
                <a:lnTo>
                  <a:pt x="1822" y="1404"/>
                </a:lnTo>
                <a:lnTo>
                  <a:pt x="1832" y="1404"/>
                </a:lnTo>
                <a:lnTo>
                  <a:pt x="1842" y="1404"/>
                </a:lnTo>
                <a:lnTo>
                  <a:pt x="1852" y="1404"/>
                </a:lnTo>
                <a:lnTo>
                  <a:pt x="1862" y="1404"/>
                </a:lnTo>
                <a:lnTo>
                  <a:pt x="1872" y="1404"/>
                </a:lnTo>
                <a:lnTo>
                  <a:pt x="1884" y="1404"/>
                </a:lnTo>
                <a:lnTo>
                  <a:pt x="1894" y="1404"/>
                </a:lnTo>
                <a:lnTo>
                  <a:pt x="1904" y="1404"/>
                </a:lnTo>
                <a:lnTo>
                  <a:pt x="1914" y="1404"/>
                </a:lnTo>
                <a:lnTo>
                  <a:pt x="1924" y="1404"/>
                </a:lnTo>
                <a:lnTo>
                  <a:pt x="1934" y="1404"/>
                </a:lnTo>
                <a:lnTo>
                  <a:pt x="1944" y="1404"/>
                </a:lnTo>
                <a:lnTo>
                  <a:pt x="1954" y="1404"/>
                </a:lnTo>
                <a:lnTo>
                  <a:pt x="1964" y="1404"/>
                </a:lnTo>
                <a:lnTo>
                  <a:pt x="1974" y="1404"/>
                </a:lnTo>
                <a:lnTo>
                  <a:pt x="1984" y="1404"/>
                </a:lnTo>
                <a:lnTo>
                  <a:pt x="1994" y="1404"/>
                </a:lnTo>
                <a:lnTo>
                  <a:pt x="2006" y="1404"/>
                </a:lnTo>
                <a:lnTo>
                  <a:pt x="2016" y="1404"/>
                </a:lnTo>
                <a:lnTo>
                  <a:pt x="2026" y="1404"/>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 name="Line 5"/>
          <p:cNvSpPr>
            <a:spLocks noChangeShapeType="1"/>
          </p:cNvSpPr>
          <p:nvPr/>
        </p:nvSpPr>
        <p:spPr bwMode="auto">
          <a:xfrm flipV="1">
            <a:off x="2327275" y="990600"/>
            <a:ext cx="1588" cy="22288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Freeform 6"/>
          <p:cNvSpPr>
            <a:spLocks/>
          </p:cNvSpPr>
          <p:nvPr/>
        </p:nvSpPr>
        <p:spPr bwMode="auto">
          <a:xfrm>
            <a:off x="2327275" y="1536700"/>
            <a:ext cx="1358900" cy="1682750"/>
          </a:xfrm>
          <a:custGeom>
            <a:avLst/>
            <a:gdLst>
              <a:gd name="T0" fmla="*/ 0 w 856"/>
              <a:gd name="T1" fmla="*/ 0 h 1060"/>
              <a:gd name="T2" fmla="*/ 20 w 856"/>
              <a:gd name="T3" fmla="*/ 82 h 1060"/>
              <a:gd name="T4" fmla="*/ 40 w 856"/>
              <a:gd name="T5" fmla="*/ 166 h 1060"/>
              <a:gd name="T6" fmla="*/ 62 w 856"/>
              <a:gd name="T7" fmla="*/ 252 h 1060"/>
              <a:gd name="T8" fmla="*/ 82 w 856"/>
              <a:gd name="T9" fmla="*/ 336 h 1060"/>
              <a:gd name="T10" fmla="*/ 102 w 856"/>
              <a:gd name="T11" fmla="*/ 418 h 1060"/>
              <a:gd name="T12" fmla="*/ 122 w 856"/>
              <a:gd name="T13" fmla="*/ 496 h 1060"/>
              <a:gd name="T14" fmla="*/ 142 w 856"/>
              <a:gd name="T15" fmla="*/ 570 h 1060"/>
              <a:gd name="T16" fmla="*/ 164 w 856"/>
              <a:gd name="T17" fmla="*/ 638 h 1060"/>
              <a:gd name="T18" fmla="*/ 184 w 856"/>
              <a:gd name="T19" fmla="*/ 700 h 1060"/>
              <a:gd name="T20" fmla="*/ 204 w 856"/>
              <a:gd name="T21" fmla="*/ 758 h 1060"/>
              <a:gd name="T22" fmla="*/ 224 w 856"/>
              <a:gd name="T23" fmla="*/ 808 h 1060"/>
              <a:gd name="T24" fmla="*/ 244 w 856"/>
              <a:gd name="T25" fmla="*/ 852 h 1060"/>
              <a:gd name="T26" fmla="*/ 264 w 856"/>
              <a:gd name="T27" fmla="*/ 888 h 1060"/>
              <a:gd name="T28" fmla="*/ 286 w 856"/>
              <a:gd name="T29" fmla="*/ 922 h 1060"/>
              <a:gd name="T30" fmla="*/ 306 w 856"/>
              <a:gd name="T31" fmla="*/ 950 h 1060"/>
              <a:gd name="T32" fmla="*/ 326 w 856"/>
              <a:gd name="T33" fmla="*/ 972 h 1060"/>
              <a:gd name="T34" fmla="*/ 346 w 856"/>
              <a:gd name="T35" fmla="*/ 990 h 1060"/>
              <a:gd name="T36" fmla="*/ 366 w 856"/>
              <a:gd name="T37" fmla="*/ 1006 h 1060"/>
              <a:gd name="T38" fmla="*/ 388 w 856"/>
              <a:gd name="T39" fmla="*/ 1018 h 1060"/>
              <a:gd name="T40" fmla="*/ 408 w 856"/>
              <a:gd name="T41" fmla="*/ 1028 h 1060"/>
              <a:gd name="T42" fmla="*/ 428 w 856"/>
              <a:gd name="T43" fmla="*/ 1036 h 1060"/>
              <a:gd name="T44" fmla="*/ 448 w 856"/>
              <a:gd name="T45" fmla="*/ 1042 h 1060"/>
              <a:gd name="T46" fmla="*/ 468 w 856"/>
              <a:gd name="T47" fmla="*/ 1048 h 1060"/>
              <a:gd name="T48" fmla="*/ 490 w 856"/>
              <a:gd name="T49" fmla="*/ 1052 h 1060"/>
              <a:gd name="T50" fmla="*/ 510 w 856"/>
              <a:gd name="T51" fmla="*/ 1054 h 1060"/>
              <a:gd name="T52" fmla="*/ 530 w 856"/>
              <a:gd name="T53" fmla="*/ 1056 h 1060"/>
              <a:gd name="T54" fmla="*/ 550 w 856"/>
              <a:gd name="T55" fmla="*/ 1058 h 1060"/>
              <a:gd name="T56" fmla="*/ 570 w 856"/>
              <a:gd name="T57" fmla="*/ 1058 h 1060"/>
              <a:gd name="T58" fmla="*/ 590 w 856"/>
              <a:gd name="T59" fmla="*/ 1060 h 1060"/>
              <a:gd name="T60" fmla="*/ 612 w 856"/>
              <a:gd name="T61" fmla="*/ 1060 h 1060"/>
              <a:gd name="T62" fmla="*/ 632 w 856"/>
              <a:gd name="T63" fmla="*/ 1060 h 1060"/>
              <a:gd name="T64" fmla="*/ 652 w 856"/>
              <a:gd name="T65" fmla="*/ 1060 h 1060"/>
              <a:gd name="T66" fmla="*/ 672 w 856"/>
              <a:gd name="T67" fmla="*/ 1060 h 1060"/>
              <a:gd name="T68" fmla="*/ 692 w 856"/>
              <a:gd name="T69" fmla="*/ 1060 h 1060"/>
              <a:gd name="T70" fmla="*/ 714 w 856"/>
              <a:gd name="T71" fmla="*/ 1060 h 1060"/>
              <a:gd name="T72" fmla="*/ 734 w 856"/>
              <a:gd name="T73" fmla="*/ 1060 h 1060"/>
              <a:gd name="T74" fmla="*/ 754 w 856"/>
              <a:gd name="T75" fmla="*/ 1060 h 1060"/>
              <a:gd name="T76" fmla="*/ 774 w 856"/>
              <a:gd name="T77" fmla="*/ 1060 h 1060"/>
              <a:gd name="T78" fmla="*/ 794 w 856"/>
              <a:gd name="T79" fmla="*/ 1060 h 1060"/>
              <a:gd name="T80" fmla="*/ 814 w 856"/>
              <a:gd name="T81" fmla="*/ 1060 h 1060"/>
              <a:gd name="T82" fmla="*/ 836 w 856"/>
              <a:gd name="T83" fmla="*/ 1060 h 1060"/>
              <a:gd name="T84" fmla="*/ 856 w 856"/>
              <a:gd name="T85" fmla="*/ 1060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56" h="1060">
                <a:moveTo>
                  <a:pt x="0" y="1060"/>
                </a:moveTo>
                <a:lnTo>
                  <a:pt x="0" y="0"/>
                </a:lnTo>
                <a:lnTo>
                  <a:pt x="10" y="40"/>
                </a:lnTo>
                <a:lnTo>
                  <a:pt x="20" y="82"/>
                </a:lnTo>
                <a:lnTo>
                  <a:pt x="30" y="124"/>
                </a:lnTo>
                <a:lnTo>
                  <a:pt x="40" y="166"/>
                </a:lnTo>
                <a:lnTo>
                  <a:pt x="52" y="208"/>
                </a:lnTo>
                <a:lnTo>
                  <a:pt x="62" y="252"/>
                </a:lnTo>
                <a:lnTo>
                  <a:pt x="72" y="294"/>
                </a:lnTo>
                <a:lnTo>
                  <a:pt x="82" y="336"/>
                </a:lnTo>
                <a:lnTo>
                  <a:pt x="92" y="378"/>
                </a:lnTo>
                <a:lnTo>
                  <a:pt x="102" y="418"/>
                </a:lnTo>
                <a:lnTo>
                  <a:pt x="112" y="458"/>
                </a:lnTo>
                <a:lnTo>
                  <a:pt x="122" y="496"/>
                </a:lnTo>
                <a:lnTo>
                  <a:pt x="132" y="534"/>
                </a:lnTo>
                <a:lnTo>
                  <a:pt x="142" y="570"/>
                </a:lnTo>
                <a:lnTo>
                  <a:pt x="152" y="604"/>
                </a:lnTo>
                <a:lnTo>
                  <a:pt x="164" y="638"/>
                </a:lnTo>
                <a:lnTo>
                  <a:pt x="174" y="670"/>
                </a:lnTo>
                <a:lnTo>
                  <a:pt x="184" y="700"/>
                </a:lnTo>
                <a:lnTo>
                  <a:pt x="194" y="730"/>
                </a:lnTo>
                <a:lnTo>
                  <a:pt x="204" y="758"/>
                </a:lnTo>
                <a:lnTo>
                  <a:pt x="214" y="782"/>
                </a:lnTo>
                <a:lnTo>
                  <a:pt x="224" y="808"/>
                </a:lnTo>
                <a:lnTo>
                  <a:pt x="234" y="830"/>
                </a:lnTo>
                <a:lnTo>
                  <a:pt x="244" y="852"/>
                </a:lnTo>
                <a:lnTo>
                  <a:pt x="254" y="870"/>
                </a:lnTo>
                <a:lnTo>
                  <a:pt x="264" y="888"/>
                </a:lnTo>
                <a:lnTo>
                  <a:pt x="276" y="906"/>
                </a:lnTo>
                <a:lnTo>
                  <a:pt x="286" y="922"/>
                </a:lnTo>
                <a:lnTo>
                  <a:pt x="296" y="936"/>
                </a:lnTo>
                <a:lnTo>
                  <a:pt x="306" y="950"/>
                </a:lnTo>
                <a:lnTo>
                  <a:pt x="316" y="962"/>
                </a:lnTo>
                <a:lnTo>
                  <a:pt x="326" y="972"/>
                </a:lnTo>
                <a:lnTo>
                  <a:pt x="336" y="982"/>
                </a:lnTo>
                <a:lnTo>
                  <a:pt x="346" y="990"/>
                </a:lnTo>
                <a:lnTo>
                  <a:pt x="356" y="1000"/>
                </a:lnTo>
                <a:lnTo>
                  <a:pt x="366" y="1006"/>
                </a:lnTo>
                <a:lnTo>
                  <a:pt x="376" y="1012"/>
                </a:lnTo>
                <a:lnTo>
                  <a:pt x="388" y="1018"/>
                </a:lnTo>
                <a:lnTo>
                  <a:pt x="398" y="1024"/>
                </a:lnTo>
                <a:lnTo>
                  <a:pt x="408" y="1028"/>
                </a:lnTo>
                <a:lnTo>
                  <a:pt x="418" y="1032"/>
                </a:lnTo>
                <a:lnTo>
                  <a:pt x="428" y="1036"/>
                </a:lnTo>
                <a:lnTo>
                  <a:pt x="438" y="1040"/>
                </a:lnTo>
                <a:lnTo>
                  <a:pt x="448" y="1042"/>
                </a:lnTo>
                <a:lnTo>
                  <a:pt x="458" y="1046"/>
                </a:lnTo>
                <a:lnTo>
                  <a:pt x="468" y="1048"/>
                </a:lnTo>
                <a:lnTo>
                  <a:pt x="478" y="1050"/>
                </a:lnTo>
                <a:lnTo>
                  <a:pt x="490" y="1052"/>
                </a:lnTo>
                <a:lnTo>
                  <a:pt x="500" y="1052"/>
                </a:lnTo>
                <a:lnTo>
                  <a:pt x="510" y="1054"/>
                </a:lnTo>
                <a:lnTo>
                  <a:pt x="520" y="1054"/>
                </a:lnTo>
                <a:lnTo>
                  <a:pt x="530" y="1056"/>
                </a:lnTo>
                <a:lnTo>
                  <a:pt x="540" y="1056"/>
                </a:lnTo>
                <a:lnTo>
                  <a:pt x="550" y="1058"/>
                </a:lnTo>
                <a:lnTo>
                  <a:pt x="560" y="1058"/>
                </a:lnTo>
                <a:lnTo>
                  <a:pt x="570" y="1058"/>
                </a:lnTo>
                <a:lnTo>
                  <a:pt x="580" y="1058"/>
                </a:lnTo>
                <a:lnTo>
                  <a:pt x="590" y="1060"/>
                </a:lnTo>
                <a:lnTo>
                  <a:pt x="602" y="1060"/>
                </a:lnTo>
                <a:lnTo>
                  <a:pt x="612" y="1060"/>
                </a:lnTo>
                <a:lnTo>
                  <a:pt x="622" y="1060"/>
                </a:lnTo>
                <a:lnTo>
                  <a:pt x="632" y="1060"/>
                </a:lnTo>
                <a:lnTo>
                  <a:pt x="642" y="1060"/>
                </a:lnTo>
                <a:lnTo>
                  <a:pt x="652" y="1060"/>
                </a:lnTo>
                <a:lnTo>
                  <a:pt x="662" y="1060"/>
                </a:lnTo>
                <a:lnTo>
                  <a:pt x="672" y="1060"/>
                </a:lnTo>
                <a:lnTo>
                  <a:pt x="682" y="1060"/>
                </a:lnTo>
                <a:lnTo>
                  <a:pt x="692" y="1060"/>
                </a:lnTo>
                <a:lnTo>
                  <a:pt x="702" y="1060"/>
                </a:lnTo>
                <a:lnTo>
                  <a:pt x="714" y="1060"/>
                </a:lnTo>
                <a:lnTo>
                  <a:pt x="724" y="1060"/>
                </a:lnTo>
                <a:lnTo>
                  <a:pt x="734" y="1060"/>
                </a:lnTo>
                <a:lnTo>
                  <a:pt x="744" y="1060"/>
                </a:lnTo>
                <a:lnTo>
                  <a:pt x="754" y="1060"/>
                </a:lnTo>
                <a:lnTo>
                  <a:pt x="764" y="1060"/>
                </a:lnTo>
                <a:lnTo>
                  <a:pt x="774" y="1060"/>
                </a:lnTo>
                <a:lnTo>
                  <a:pt x="784" y="1060"/>
                </a:lnTo>
                <a:lnTo>
                  <a:pt x="794" y="1060"/>
                </a:lnTo>
                <a:lnTo>
                  <a:pt x="804" y="1060"/>
                </a:lnTo>
                <a:lnTo>
                  <a:pt x="814" y="1060"/>
                </a:lnTo>
                <a:lnTo>
                  <a:pt x="824" y="1060"/>
                </a:lnTo>
                <a:lnTo>
                  <a:pt x="836" y="1060"/>
                </a:lnTo>
                <a:lnTo>
                  <a:pt x="846" y="1060"/>
                </a:lnTo>
                <a:lnTo>
                  <a:pt x="856" y="1060"/>
                </a:lnTo>
                <a:lnTo>
                  <a:pt x="0" y="1060"/>
                </a:lnTo>
                <a:close/>
              </a:path>
            </a:pathLst>
          </a:custGeom>
          <a:solidFill>
            <a:srgbClr val="CC0000"/>
          </a:solidFill>
          <a:ln w="0">
            <a:solidFill>
              <a:srgbClr val="323232"/>
            </a:solidFill>
            <a:prstDash val="solid"/>
            <a:round/>
            <a:headEnd/>
            <a:tailEnd/>
          </a:ln>
        </p:spPr>
        <p:txBody>
          <a:bodyPr/>
          <a:lstStyle/>
          <a:p>
            <a:endParaRPr lang="en-US"/>
          </a:p>
        </p:txBody>
      </p:sp>
      <p:sp>
        <p:nvSpPr>
          <p:cNvPr id="9" name="Line 7"/>
          <p:cNvSpPr>
            <a:spLocks noChangeShapeType="1"/>
          </p:cNvSpPr>
          <p:nvPr/>
        </p:nvSpPr>
        <p:spPr bwMode="auto">
          <a:xfrm>
            <a:off x="146050" y="6419851"/>
            <a:ext cx="3879850"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Freeform 8"/>
          <p:cNvSpPr>
            <a:spLocks/>
          </p:cNvSpPr>
          <p:nvPr/>
        </p:nvSpPr>
        <p:spPr bwMode="auto">
          <a:xfrm>
            <a:off x="469901" y="4191000"/>
            <a:ext cx="3216275" cy="2228850"/>
          </a:xfrm>
          <a:custGeom>
            <a:avLst/>
            <a:gdLst>
              <a:gd name="T0" fmla="*/ 30 w 2026"/>
              <a:gd name="T1" fmla="*/ 1404 h 1404"/>
              <a:gd name="T2" fmla="*/ 70 w 2026"/>
              <a:gd name="T3" fmla="*/ 1404 h 1404"/>
              <a:gd name="T4" fmla="*/ 112 w 2026"/>
              <a:gd name="T5" fmla="*/ 1404 h 1404"/>
              <a:gd name="T6" fmla="*/ 152 w 2026"/>
              <a:gd name="T7" fmla="*/ 1404 h 1404"/>
              <a:gd name="T8" fmla="*/ 192 w 2026"/>
              <a:gd name="T9" fmla="*/ 1404 h 1404"/>
              <a:gd name="T10" fmla="*/ 234 w 2026"/>
              <a:gd name="T11" fmla="*/ 1404 h 1404"/>
              <a:gd name="T12" fmla="*/ 274 w 2026"/>
              <a:gd name="T13" fmla="*/ 1404 h 1404"/>
              <a:gd name="T14" fmla="*/ 314 w 2026"/>
              <a:gd name="T15" fmla="*/ 1404 h 1404"/>
              <a:gd name="T16" fmla="*/ 356 w 2026"/>
              <a:gd name="T17" fmla="*/ 1404 h 1404"/>
              <a:gd name="T18" fmla="*/ 396 w 2026"/>
              <a:gd name="T19" fmla="*/ 1404 h 1404"/>
              <a:gd name="T20" fmla="*/ 438 w 2026"/>
              <a:gd name="T21" fmla="*/ 1404 h 1404"/>
              <a:gd name="T22" fmla="*/ 478 w 2026"/>
              <a:gd name="T23" fmla="*/ 1404 h 1404"/>
              <a:gd name="T24" fmla="*/ 518 w 2026"/>
              <a:gd name="T25" fmla="*/ 1404 h 1404"/>
              <a:gd name="T26" fmla="*/ 560 w 2026"/>
              <a:gd name="T27" fmla="*/ 1404 h 1404"/>
              <a:gd name="T28" fmla="*/ 600 w 2026"/>
              <a:gd name="T29" fmla="*/ 1402 h 1404"/>
              <a:gd name="T30" fmla="*/ 640 w 2026"/>
              <a:gd name="T31" fmla="*/ 1400 h 1404"/>
              <a:gd name="T32" fmla="*/ 682 w 2026"/>
              <a:gd name="T33" fmla="*/ 1396 h 1404"/>
              <a:gd name="T34" fmla="*/ 722 w 2026"/>
              <a:gd name="T35" fmla="*/ 1386 h 1404"/>
              <a:gd name="T36" fmla="*/ 764 w 2026"/>
              <a:gd name="T37" fmla="*/ 1372 h 1404"/>
              <a:gd name="T38" fmla="*/ 804 w 2026"/>
              <a:gd name="T39" fmla="*/ 1350 h 1404"/>
              <a:gd name="T40" fmla="*/ 844 w 2026"/>
              <a:gd name="T41" fmla="*/ 1316 h 1404"/>
              <a:gd name="T42" fmla="*/ 886 w 2026"/>
              <a:gd name="T43" fmla="*/ 1266 h 1404"/>
              <a:gd name="T44" fmla="*/ 926 w 2026"/>
              <a:gd name="T45" fmla="*/ 1196 h 1404"/>
              <a:gd name="T46" fmla="*/ 966 w 2026"/>
              <a:gd name="T47" fmla="*/ 1100 h 1404"/>
              <a:gd name="T48" fmla="*/ 1008 w 2026"/>
              <a:gd name="T49" fmla="*/ 982 h 1404"/>
              <a:gd name="T50" fmla="*/ 1048 w 2026"/>
              <a:gd name="T51" fmla="*/ 840 h 1404"/>
              <a:gd name="T52" fmla="*/ 1088 w 2026"/>
              <a:gd name="T53" fmla="*/ 680 h 1404"/>
              <a:gd name="T54" fmla="*/ 1130 w 2026"/>
              <a:gd name="T55" fmla="*/ 510 h 1404"/>
              <a:gd name="T56" fmla="*/ 1170 w 2026"/>
              <a:gd name="T57" fmla="*/ 344 h 1404"/>
              <a:gd name="T58" fmla="*/ 1210 w 2026"/>
              <a:gd name="T59" fmla="*/ 198 h 1404"/>
              <a:gd name="T60" fmla="*/ 1252 w 2026"/>
              <a:gd name="T61" fmla="*/ 84 h 1404"/>
              <a:gd name="T62" fmla="*/ 1292 w 2026"/>
              <a:gd name="T63" fmla="*/ 16 h 1404"/>
              <a:gd name="T64" fmla="*/ 1334 w 2026"/>
              <a:gd name="T65" fmla="*/ 2 h 1404"/>
              <a:gd name="T66" fmla="*/ 1374 w 2026"/>
              <a:gd name="T67" fmla="*/ 44 h 1404"/>
              <a:gd name="T68" fmla="*/ 1414 w 2026"/>
              <a:gd name="T69" fmla="*/ 136 h 1404"/>
              <a:gd name="T70" fmla="*/ 1456 w 2026"/>
              <a:gd name="T71" fmla="*/ 268 h 1404"/>
              <a:gd name="T72" fmla="*/ 1496 w 2026"/>
              <a:gd name="T73" fmla="*/ 426 h 1404"/>
              <a:gd name="T74" fmla="*/ 1536 w 2026"/>
              <a:gd name="T75" fmla="*/ 596 h 1404"/>
              <a:gd name="T76" fmla="*/ 1578 w 2026"/>
              <a:gd name="T77" fmla="*/ 762 h 1404"/>
              <a:gd name="T78" fmla="*/ 1618 w 2026"/>
              <a:gd name="T79" fmla="*/ 914 h 1404"/>
              <a:gd name="T80" fmla="*/ 1660 w 2026"/>
              <a:gd name="T81" fmla="*/ 1044 h 1404"/>
              <a:gd name="T82" fmla="*/ 1700 w 2026"/>
              <a:gd name="T83" fmla="*/ 1152 h 1404"/>
              <a:gd name="T84" fmla="*/ 1740 w 2026"/>
              <a:gd name="T85" fmla="*/ 1232 h 1404"/>
              <a:gd name="T86" fmla="*/ 1782 w 2026"/>
              <a:gd name="T87" fmla="*/ 1294 h 1404"/>
              <a:gd name="T88" fmla="*/ 1822 w 2026"/>
              <a:gd name="T89" fmla="*/ 1334 h 1404"/>
              <a:gd name="T90" fmla="*/ 1862 w 2026"/>
              <a:gd name="T91" fmla="*/ 1362 h 1404"/>
              <a:gd name="T92" fmla="*/ 1904 w 2026"/>
              <a:gd name="T93" fmla="*/ 1380 h 1404"/>
              <a:gd name="T94" fmla="*/ 1944 w 2026"/>
              <a:gd name="T95" fmla="*/ 1392 h 1404"/>
              <a:gd name="T96" fmla="*/ 1984 w 2026"/>
              <a:gd name="T97" fmla="*/ 1398 h 1404"/>
              <a:gd name="T98" fmla="*/ 2026 w 2026"/>
              <a:gd name="T99" fmla="*/ 1402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10" y="1404"/>
                </a:lnTo>
                <a:lnTo>
                  <a:pt x="20" y="1404"/>
                </a:lnTo>
                <a:lnTo>
                  <a:pt x="30" y="1404"/>
                </a:lnTo>
                <a:lnTo>
                  <a:pt x="40" y="1404"/>
                </a:lnTo>
                <a:lnTo>
                  <a:pt x="50" y="1404"/>
                </a:lnTo>
                <a:lnTo>
                  <a:pt x="60" y="1404"/>
                </a:lnTo>
                <a:lnTo>
                  <a:pt x="70" y="1404"/>
                </a:lnTo>
                <a:lnTo>
                  <a:pt x="80" y="1404"/>
                </a:lnTo>
                <a:lnTo>
                  <a:pt x="90" y="1404"/>
                </a:lnTo>
                <a:lnTo>
                  <a:pt x="102" y="1404"/>
                </a:lnTo>
                <a:lnTo>
                  <a:pt x="112" y="1404"/>
                </a:lnTo>
                <a:lnTo>
                  <a:pt x="122" y="1404"/>
                </a:lnTo>
                <a:lnTo>
                  <a:pt x="132" y="1404"/>
                </a:lnTo>
                <a:lnTo>
                  <a:pt x="142" y="1404"/>
                </a:lnTo>
                <a:lnTo>
                  <a:pt x="152" y="1404"/>
                </a:lnTo>
                <a:lnTo>
                  <a:pt x="162" y="1404"/>
                </a:lnTo>
                <a:lnTo>
                  <a:pt x="172" y="1404"/>
                </a:lnTo>
                <a:lnTo>
                  <a:pt x="182" y="1404"/>
                </a:lnTo>
                <a:lnTo>
                  <a:pt x="192" y="1404"/>
                </a:lnTo>
                <a:lnTo>
                  <a:pt x="202" y="1404"/>
                </a:lnTo>
                <a:lnTo>
                  <a:pt x="214" y="1404"/>
                </a:lnTo>
                <a:lnTo>
                  <a:pt x="224" y="1404"/>
                </a:lnTo>
                <a:lnTo>
                  <a:pt x="234" y="1404"/>
                </a:lnTo>
                <a:lnTo>
                  <a:pt x="244" y="1404"/>
                </a:lnTo>
                <a:lnTo>
                  <a:pt x="254" y="1404"/>
                </a:lnTo>
                <a:lnTo>
                  <a:pt x="264" y="1404"/>
                </a:lnTo>
                <a:lnTo>
                  <a:pt x="274" y="1404"/>
                </a:lnTo>
                <a:lnTo>
                  <a:pt x="284" y="1404"/>
                </a:lnTo>
                <a:lnTo>
                  <a:pt x="294" y="1404"/>
                </a:lnTo>
                <a:lnTo>
                  <a:pt x="304" y="1404"/>
                </a:lnTo>
                <a:lnTo>
                  <a:pt x="314" y="1404"/>
                </a:lnTo>
                <a:lnTo>
                  <a:pt x="326" y="1404"/>
                </a:lnTo>
                <a:lnTo>
                  <a:pt x="336" y="1404"/>
                </a:lnTo>
                <a:lnTo>
                  <a:pt x="346" y="1404"/>
                </a:lnTo>
                <a:lnTo>
                  <a:pt x="356" y="1404"/>
                </a:lnTo>
                <a:lnTo>
                  <a:pt x="366" y="1404"/>
                </a:lnTo>
                <a:lnTo>
                  <a:pt x="376" y="1404"/>
                </a:lnTo>
                <a:lnTo>
                  <a:pt x="386" y="1404"/>
                </a:lnTo>
                <a:lnTo>
                  <a:pt x="396" y="1404"/>
                </a:lnTo>
                <a:lnTo>
                  <a:pt x="406" y="1404"/>
                </a:lnTo>
                <a:lnTo>
                  <a:pt x="416" y="1404"/>
                </a:lnTo>
                <a:lnTo>
                  <a:pt x="426" y="1404"/>
                </a:lnTo>
                <a:lnTo>
                  <a:pt x="438" y="1404"/>
                </a:lnTo>
                <a:lnTo>
                  <a:pt x="448" y="1404"/>
                </a:lnTo>
                <a:lnTo>
                  <a:pt x="458" y="1404"/>
                </a:lnTo>
                <a:lnTo>
                  <a:pt x="468" y="1404"/>
                </a:lnTo>
                <a:lnTo>
                  <a:pt x="478" y="1404"/>
                </a:lnTo>
                <a:lnTo>
                  <a:pt x="488" y="1404"/>
                </a:lnTo>
                <a:lnTo>
                  <a:pt x="498" y="1404"/>
                </a:lnTo>
                <a:lnTo>
                  <a:pt x="508" y="1404"/>
                </a:lnTo>
                <a:lnTo>
                  <a:pt x="518" y="1404"/>
                </a:lnTo>
                <a:lnTo>
                  <a:pt x="528" y="1404"/>
                </a:lnTo>
                <a:lnTo>
                  <a:pt x="538" y="1404"/>
                </a:lnTo>
                <a:lnTo>
                  <a:pt x="550" y="1404"/>
                </a:lnTo>
                <a:lnTo>
                  <a:pt x="560" y="1404"/>
                </a:lnTo>
                <a:lnTo>
                  <a:pt x="570" y="1404"/>
                </a:lnTo>
                <a:lnTo>
                  <a:pt x="580" y="1404"/>
                </a:lnTo>
                <a:lnTo>
                  <a:pt x="590" y="1402"/>
                </a:lnTo>
                <a:lnTo>
                  <a:pt x="600" y="1402"/>
                </a:lnTo>
                <a:lnTo>
                  <a:pt x="610" y="1402"/>
                </a:lnTo>
                <a:lnTo>
                  <a:pt x="620" y="1402"/>
                </a:lnTo>
                <a:lnTo>
                  <a:pt x="630" y="1400"/>
                </a:lnTo>
                <a:lnTo>
                  <a:pt x="640" y="1400"/>
                </a:lnTo>
                <a:lnTo>
                  <a:pt x="652" y="1398"/>
                </a:lnTo>
                <a:lnTo>
                  <a:pt x="662" y="1398"/>
                </a:lnTo>
                <a:lnTo>
                  <a:pt x="672" y="1396"/>
                </a:lnTo>
                <a:lnTo>
                  <a:pt x="682" y="1396"/>
                </a:lnTo>
                <a:lnTo>
                  <a:pt x="692" y="1394"/>
                </a:lnTo>
                <a:lnTo>
                  <a:pt x="702" y="1392"/>
                </a:lnTo>
                <a:lnTo>
                  <a:pt x="712" y="1390"/>
                </a:lnTo>
                <a:lnTo>
                  <a:pt x="722" y="1386"/>
                </a:lnTo>
                <a:lnTo>
                  <a:pt x="732" y="1384"/>
                </a:lnTo>
                <a:lnTo>
                  <a:pt x="742" y="1380"/>
                </a:lnTo>
                <a:lnTo>
                  <a:pt x="752" y="1376"/>
                </a:lnTo>
                <a:lnTo>
                  <a:pt x="764" y="1372"/>
                </a:lnTo>
                <a:lnTo>
                  <a:pt x="774" y="1368"/>
                </a:lnTo>
                <a:lnTo>
                  <a:pt x="784" y="1362"/>
                </a:lnTo>
                <a:lnTo>
                  <a:pt x="794" y="1356"/>
                </a:lnTo>
                <a:lnTo>
                  <a:pt x="804" y="1350"/>
                </a:lnTo>
                <a:lnTo>
                  <a:pt x="814" y="1344"/>
                </a:lnTo>
                <a:lnTo>
                  <a:pt x="824" y="1334"/>
                </a:lnTo>
                <a:lnTo>
                  <a:pt x="834" y="1326"/>
                </a:lnTo>
                <a:lnTo>
                  <a:pt x="844" y="1316"/>
                </a:lnTo>
                <a:lnTo>
                  <a:pt x="854" y="1306"/>
                </a:lnTo>
                <a:lnTo>
                  <a:pt x="864" y="1294"/>
                </a:lnTo>
                <a:lnTo>
                  <a:pt x="874" y="1280"/>
                </a:lnTo>
                <a:lnTo>
                  <a:pt x="886" y="1266"/>
                </a:lnTo>
                <a:lnTo>
                  <a:pt x="896" y="1250"/>
                </a:lnTo>
                <a:lnTo>
                  <a:pt x="906" y="1232"/>
                </a:lnTo>
                <a:lnTo>
                  <a:pt x="916" y="1214"/>
                </a:lnTo>
                <a:lnTo>
                  <a:pt x="926" y="1196"/>
                </a:lnTo>
                <a:lnTo>
                  <a:pt x="936" y="1174"/>
                </a:lnTo>
                <a:lnTo>
                  <a:pt x="946" y="1152"/>
                </a:lnTo>
                <a:lnTo>
                  <a:pt x="956" y="1126"/>
                </a:lnTo>
                <a:lnTo>
                  <a:pt x="966" y="1100"/>
                </a:lnTo>
                <a:lnTo>
                  <a:pt x="976" y="1074"/>
                </a:lnTo>
                <a:lnTo>
                  <a:pt x="986" y="1044"/>
                </a:lnTo>
                <a:lnTo>
                  <a:pt x="998" y="1014"/>
                </a:lnTo>
                <a:lnTo>
                  <a:pt x="1008" y="982"/>
                </a:lnTo>
                <a:lnTo>
                  <a:pt x="1018" y="948"/>
                </a:lnTo>
                <a:lnTo>
                  <a:pt x="1028" y="914"/>
                </a:lnTo>
                <a:lnTo>
                  <a:pt x="1038" y="878"/>
                </a:lnTo>
                <a:lnTo>
                  <a:pt x="1048" y="840"/>
                </a:lnTo>
                <a:lnTo>
                  <a:pt x="1058" y="802"/>
                </a:lnTo>
                <a:lnTo>
                  <a:pt x="1068" y="762"/>
                </a:lnTo>
                <a:lnTo>
                  <a:pt x="1078" y="720"/>
                </a:lnTo>
                <a:lnTo>
                  <a:pt x="1088" y="680"/>
                </a:lnTo>
                <a:lnTo>
                  <a:pt x="1098" y="638"/>
                </a:lnTo>
                <a:lnTo>
                  <a:pt x="1110" y="596"/>
                </a:lnTo>
                <a:lnTo>
                  <a:pt x="1120" y="552"/>
                </a:lnTo>
                <a:lnTo>
                  <a:pt x="1130" y="510"/>
                </a:lnTo>
                <a:lnTo>
                  <a:pt x="1140" y="468"/>
                </a:lnTo>
                <a:lnTo>
                  <a:pt x="1150" y="426"/>
                </a:lnTo>
                <a:lnTo>
                  <a:pt x="1160" y="384"/>
                </a:lnTo>
                <a:lnTo>
                  <a:pt x="1170" y="344"/>
                </a:lnTo>
                <a:lnTo>
                  <a:pt x="1180" y="306"/>
                </a:lnTo>
                <a:lnTo>
                  <a:pt x="1190" y="268"/>
                </a:lnTo>
                <a:lnTo>
                  <a:pt x="1200" y="232"/>
                </a:lnTo>
                <a:lnTo>
                  <a:pt x="1210" y="198"/>
                </a:lnTo>
                <a:lnTo>
                  <a:pt x="1222" y="166"/>
                </a:lnTo>
                <a:lnTo>
                  <a:pt x="1232" y="136"/>
                </a:lnTo>
                <a:lnTo>
                  <a:pt x="1242" y="108"/>
                </a:lnTo>
                <a:lnTo>
                  <a:pt x="1252" y="84"/>
                </a:lnTo>
                <a:lnTo>
                  <a:pt x="1262" y="62"/>
                </a:lnTo>
                <a:lnTo>
                  <a:pt x="1272" y="44"/>
                </a:lnTo>
                <a:lnTo>
                  <a:pt x="1282" y="28"/>
                </a:lnTo>
                <a:lnTo>
                  <a:pt x="1292" y="16"/>
                </a:lnTo>
                <a:lnTo>
                  <a:pt x="1302" y="8"/>
                </a:lnTo>
                <a:lnTo>
                  <a:pt x="1312" y="2"/>
                </a:lnTo>
                <a:lnTo>
                  <a:pt x="1322" y="0"/>
                </a:lnTo>
                <a:lnTo>
                  <a:pt x="1334" y="2"/>
                </a:lnTo>
                <a:lnTo>
                  <a:pt x="1344" y="8"/>
                </a:lnTo>
                <a:lnTo>
                  <a:pt x="1354" y="16"/>
                </a:lnTo>
                <a:lnTo>
                  <a:pt x="1364" y="28"/>
                </a:lnTo>
                <a:lnTo>
                  <a:pt x="1374" y="44"/>
                </a:lnTo>
                <a:lnTo>
                  <a:pt x="1384" y="62"/>
                </a:lnTo>
                <a:lnTo>
                  <a:pt x="1394" y="84"/>
                </a:lnTo>
                <a:lnTo>
                  <a:pt x="1404" y="108"/>
                </a:lnTo>
                <a:lnTo>
                  <a:pt x="1414" y="136"/>
                </a:lnTo>
                <a:lnTo>
                  <a:pt x="1424" y="166"/>
                </a:lnTo>
                <a:lnTo>
                  <a:pt x="1434" y="198"/>
                </a:lnTo>
                <a:lnTo>
                  <a:pt x="1446" y="232"/>
                </a:lnTo>
                <a:lnTo>
                  <a:pt x="1456" y="268"/>
                </a:lnTo>
                <a:lnTo>
                  <a:pt x="1466" y="306"/>
                </a:lnTo>
                <a:lnTo>
                  <a:pt x="1476" y="344"/>
                </a:lnTo>
                <a:lnTo>
                  <a:pt x="1486" y="384"/>
                </a:lnTo>
                <a:lnTo>
                  <a:pt x="1496" y="426"/>
                </a:lnTo>
                <a:lnTo>
                  <a:pt x="1506" y="468"/>
                </a:lnTo>
                <a:lnTo>
                  <a:pt x="1516" y="510"/>
                </a:lnTo>
                <a:lnTo>
                  <a:pt x="1526" y="552"/>
                </a:lnTo>
                <a:lnTo>
                  <a:pt x="1536" y="596"/>
                </a:lnTo>
                <a:lnTo>
                  <a:pt x="1546" y="638"/>
                </a:lnTo>
                <a:lnTo>
                  <a:pt x="1558" y="680"/>
                </a:lnTo>
                <a:lnTo>
                  <a:pt x="1568" y="720"/>
                </a:lnTo>
                <a:lnTo>
                  <a:pt x="1578" y="762"/>
                </a:lnTo>
                <a:lnTo>
                  <a:pt x="1588" y="802"/>
                </a:lnTo>
                <a:lnTo>
                  <a:pt x="1598" y="840"/>
                </a:lnTo>
                <a:lnTo>
                  <a:pt x="1608" y="878"/>
                </a:lnTo>
                <a:lnTo>
                  <a:pt x="1618" y="914"/>
                </a:lnTo>
                <a:lnTo>
                  <a:pt x="1628" y="948"/>
                </a:lnTo>
                <a:lnTo>
                  <a:pt x="1638" y="982"/>
                </a:lnTo>
                <a:lnTo>
                  <a:pt x="1648" y="1014"/>
                </a:lnTo>
                <a:lnTo>
                  <a:pt x="1660" y="1044"/>
                </a:lnTo>
                <a:lnTo>
                  <a:pt x="1670" y="1074"/>
                </a:lnTo>
                <a:lnTo>
                  <a:pt x="1680" y="1100"/>
                </a:lnTo>
                <a:lnTo>
                  <a:pt x="1690" y="1126"/>
                </a:lnTo>
                <a:lnTo>
                  <a:pt x="1700" y="1152"/>
                </a:lnTo>
                <a:lnTo>
                  <a:pt x="1710" y="1174"/>
                </a:lnTo>
                <a:lnTo>
                  <a:pt x="1720" y="1196"/>
                </a:lnTo>
                <a:lnTo>
                  <a:pt x="1730" y="1214"/>
                </a:lnTo>
                <a:lnTo>
                  <a:pt x="1740" y="1232"/>
                </a:lnTo>
                <a:lnTo>
                  <a:pt x="1750" y="1250"/>
                </a:lnTo>
                <a:lnTo>
                  <a:pt x="1760" y="1266"/>
                </a:lnTo>
                <a:lnTo>
                  <a:pt x="1772" y="1280"/>
                </a:lnTo>
                <a:lnTo>
                  <a:pt x="1782" y="1294"/>
                </a:lnTo>
                <a:lnTo>
                  <a:pt x="1792" y="1306"/>
                </a:lnTo>
                <a:lnTo>
                  <a:pt x="1802" y="1316"/>
                </a:lnTo>
                <a:lnTo>
                  <a:pt x="1812" y="1326"/>
                </a:lnTo>
                <a:lnTo>
                  <a:pt x="1822" y="1334"/>
                </a:lnTo>
                <a:lnTo>
                  <a:pt x="1832" y="1344"/>
                </a:lnTo>
                <a:lnTo>
                  <a:pt x="1842" y="1350"/>
                </a:lnTo>
                <a:lnTo>
                  <a:pt x="1852" y="1356"/>
                </a:lnTo>
                <a:lnTo>
                  <a:pt x="1862" y="1362"/>
                </a:lnTo>
                <a:lnTo>
                  <a:pt x="1872" y="1368"/>
                </a:lnTo>
                <a:lnTo>
                  <a:pt x="1884" y="1372"/>
                </a:lnTo>
                <a:lnTo>
                  <a:pt x="1894" y="1376"/>
                </a:lnTo>
                <a:lnTo>
                  <a:pt x="1904" y="1380"/>
                </a:lnTo>
                <a:lnTo>
                  <a:pt x="1914" y="1384"/>
                </a:lnTo>
                <a:lnTo>
                  <a:pt x="1924" y="1386"/>
                </a:lnTo>
                <a:lnTo>
                  <a:pt x="1934" y="1390"/>
                </a:lnTo>
                <a:lnTo>
                  <a:pt x="1944" y="1392"/>
                </a:lnTo>
                <a:lnTo>
                  <a:pt x="1954" y="1394"/>
                </a:lnTo>
                <a:lnTo>
                  <a:pt x="1964" y="1396"/>
                </a:lnTo>
                <a:lnTo>
                  <a:pt x="1974" y="1396"/>
                </a:lnTo>
                <a:lnTo>
                  <a:pt x="1984" y="1398"/>
                </a:lnTo>
                <a:lnTo>
                  <a:pt x="1994" y="1398"/>
                </a:lnTo>
                <a:lnTo>
                  <a:pt x="2006" y="1400"/>
                </a:lnTo>
                <a:lnTo>
                  <a:pt x="2016" y="1400"/>
                </a:lnTo>
                <a:lnTo>
                  <a:pt x="2026" y="1402"/>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Freeform 10"/>
          <p:cNvSpPr>
            <a:spLocks/>
          </p:cNvSpPr>
          <p:nvPr/>
        </p:nvSpPr>
        <p:spPr bwMode="auto">
          <a:xfrm>
            <a:off x="2327275" y="4737100"/>
            <a:ext cx="1358900" cy="1682750"/>
          </a:xfrm>
          <a:custGeom>
            <a:avLst/>
            <a:gdLst>
              <a:gd name="T0" fmla="*/ 0 w 856"/>
              <a:gd name="T1" fmla="*/ 0 h 1060"/>
              <a:gd name="T2" fmla="*/ 20 w 856"/>
              <a:gd name="T3" fmla="*/ 82 h 1060"/>
              <a:gd name="T4" fmla="*/ 40 w 856"/>
              <a:gd name="T5" fmla="*/ 166 h 1060"/>
              <a:gd name="T6" fmla="*/ 62 w 856"/>
              <a:gd name="T7" fmla="*/ 252 h 1060"/>
              <a:gd name="T8" fmla="*/ 82 w 856"/>
              <a:gd name="T9" fmla="*/ 336 h 1060"/>
              <a:gd name="T10" fmla="*/ 102 w 856"/>
              <a:gd name="T11" fmla="*/ 418 h 1060"/>
              <a:gd name="T12" fmla="*/ 122 w 856"/>
              <a:gd name="T13" fmla="*/ 496 h 1060"/>
              <a:gd name="T14" fmla="*/ 142 w 856"/>
              <a:gd name="T15" fmla="*/ 570 h 1060"/>
              <a:gd name="T16" fmla="*/ 164 w 856"/>
              <a:gd name="T17" fmla="*/ 638 h 1060"/>
              <a:gd name="T18" fmla="*/ 184 w 856"/>
              <a:gd name="T19" fmla="*/ 700 h 1060"/>
              <a:gd name="T20" fmla="*/ 204 w 856"/>
              <a:gd name="T21" fmla="*/ 758 h 1060"/>
              <a:gd name="T22" fmla="*/ 224 w 856"/>
              <a:gd name="T23" fmla="*/ 808 h 1060"/>
              <a:gd name="T24" fmla="*/ 244 w 856"/>
              <a:gd name="T25" fmla="*/ 852 h 1060"/>
              <a:gd name="T26" fmla="*/ 264 w 856"/>
              <a:gd name="T27" fmla="*/ 888 h 1060"/>
              <a:gd name="T28" fmla="*/ 286 w 856"/>
              <a:gd name="T29" fmla="*/ 922 h 1060"/>
              <a:gd name="T30" fmla="*/ 306 w 856"/>
              <a:gd name="T31" fmla="*/ 950 h 1060"/>
              <a:gd name="T32" fmla="*/ 326 w 856"/>
              <a:gd name="T33" fmla="*/ 972 h 1060"/>
              <a:gd name="T34" fmla="*/ 346 w 856"/>
              <a:gd name="T35" fmla="*/ 990 h 1060"/>
              <a:gd name="T36" fmla="*/ 366 w 856"/>
              <a:gd name="T37" fmla="*/ 1006 h 1060"/>
              <a:gd name="T38" fmla="*/ 388 w 856"/>
              <a:gd name="T39" fmla="*/ 1018 h 1060"/>
              <a:gd name="T40" fmla="*/ 408 w 856"/>
              <a:gd name="T41" fmla="*/ 1028 h 1060"/>
              <a:gd name="T42" fmla="*/ 428 w 856"/>
              <a:gd name="T43" fmla="*/ 1036 h 1060"/>
              <a:gd name="T44" fmla="*/ 448 w 856"/>
              <a:gd name="T45" fmla="*/ 1042 h 1060"/>
              <a:gd name="T46" fmla="*/ 468 w 856"/>
              <a:gd name="T47" fmla="*/ 1048 h 1060"/>
              <a:gd name="T48" fmla="*/ 490 w 856"/>
              <a:gd name="T49" fmla="*/ 1052 h 1060"/>
              <a:gd name="T50" fmla="*/ 510 w 856"/>
              <a:gd name="T51" fmla="*/ 1054 h 1060"/>
              <a:gd name="T52" fmla="*/ 530 w 856"/>
              <a:gd name="T53" fmla="*/ 1056 h 1060"/>
              <a:gd name="T54" fmla="*/ 550 w 856"/>
              <a:gd name="T55" fmla="*/ 1058 h 1060"/>
              <a:gd name="T56" fmla="*/ 570 w 856"/>
              <a:gd name="T57" fmla="*/ 1058 h 1060"/>
              <a:gd name="T58" fmla="*/ 590 w 856"/>
              <a:gd name="T59" fmla="*/ 1060 h 1060"/>
              <a:gd name="T60" fmla="*/ 612 w 856"/>
              <a:gd name="T61" fmla="*/ 1060 h 1060"/>
              <a:gd name="T62" fmla="*/ 632 w 856"/>
              <a:gd name="T63" fmla="*/ 1060 h 1060"/>
              <a:gd name="T64" fmla="*/ 652 w 856"/>
              <a:gd name="T65" fmla="*/ 1060 h 1060"/>
              <a:gd name="T66" fmla="*/ 672 w 856"/>
              <a:gd name="T67" fmla="*/ 1060 h 1060"/>
              <a:gd name="T68" fmla="*/ 692 w 856"/>
              <a:gd name="T69" fmla="*/ 1060 h 1060"/>
              <a:gd name="T70" fmla="*/ 714 w 856"/>
              <a:gd name="T71" fmla="*/ 1060 h 1060"/>
              <a:gd name="T72" fmla="*/ 734 w 856"/>
              <a:gd name="T73" fmla="*/ 1060 h 1060"/>
              <a:gd name="T74" fmla="*/ 754 w 856"/>
              <a:gd name="T75" fmla="*/ 1060 h 1060"/>
              <a:gd name="T76" fmla="*/ 774 w 856"/>
              <a:gd name="T77" fmla="*/ 1060 h 1060"/>
              <a:gd name="T78" fmla="*/ 794 w 856"/>
              <a:gd name="T79" fmla="*/ 1060 h 1060"/>
              <a:gd name="T80" fmla="*/ 814 w 856"/>
              <a:gd name="T81" fmla="*/ 1060 h 1060"/>
              <a:gd name="T82" fmla="*/ 836 w 856"/>
              <a:gd name="T83" fmla="*/ 1060 h 1060"/>
              <a:gd name="T84" fmla="*/ 856 w 856"/>
              <a:gd name="T85" fmla="*/ 1060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56" h="1060">
                <a:moveTo>
                  <a:pt x="0" y="1060"/>
                </a:moveTo>
                <a:lnTo>
                  <a:pt x="0" y="0"/>
                </a:lnTo>
                <a:lnTo>
                  <a:pt x="10" y="40"/>
                </a:lnTo>
                <a:lnTo>
                  <a:pt x="20" y="82"/>
                </a:lnTo>
                <a:lnTo>
                  <a:pt x="30" y="124"/>
                </a:lnTo>
                <a:lnTo>
                  <a:pt x="40" y="166"/>
                </a:lnTo>
                <a:lnTo>
                  <a:pt x="52" y="208"/>
                </a:lnTo>
                <a:lnTo>
                  <a:pt x="62" y="252"/>
                </a:lnTo>
                <a:lnTo>
                  <a:pt x="72" y="294"/>
                </a:lnTo>
                <a:lnTo>
                  <a:pt x="82" y="336"/>
                </a:lnTo>
                <a:lnTo>
                  <a:pt x="92" y="378"/>
                </a:lnTo>
                <a:lnTo>
                  <a:pt x="102" y="418"/>
                </a:lnTo>
                <a:lnTo>
                  <a:pt x="112" y="458"/>
                </a:lnTo>
                <a:lnTo>
                  <a:pt x="122" y="496"/>
                </a:lnTo>
                <a:lnTo>
                  <a:pt x="132" y="534"/>
                </a:lnTo>
                <a:lnTo>
                  <a:pt x="142" y="570"/>
                </a:lnTo>
                <a:lnTo>
                  <a:pt x="152" y="604"/>
                </a:lnTo>
                <a:lnTo>
                  <a:pt x="164" y="638"/>
                </a:lnTo>
                <a:lnTo>
                  <a:pt x="174" y="670"/>
                </a:lnTo>
                <a:lnTo>
                  <a:pt x="184" y="700"/>
                </a:lnTo>
                <a:lnTo>
                  <a:pt x="194" y="730"/>
                </a:lnTo>
                <a:lnTo>
                  <a:pt x="204" y="758"/>
                </a:lnTo>
                <a:lnTo>
                  <a:pt x="214" y="782"/>
                </a:lnTo>
                <a:lnTo>
                  <a:pt x="224" y="808"/>
                </a:lnTo>
                <a:lnTo>
                  <a:pt x="234" y="830"/>
                </a:lnTo>
                <a:lnTo>
                  <a:pt x="244" y="852"/>
                </a:lnTo>
                <a:lnTo>
                  <a:pt x="254" y="870"/>
                </a:lnTo>
                <a:lnTo>
                  <a:pt x="264" y="888"/>
                </a:lnTo>
                <a:lnTo>
                  <a:pt x="276" y="906"/>
                </a:lnTo>
                <a:lnTo>
                  <a:pt x="286" y="922"/>
                </a:lnTo>
                <a:lnTo>
                  <a:pt x="296" y="936"/>
                </a:lnTo>
                <a:lnTo>
                  <a:pt x="306" y="950"/>
                </a:lnTo>
                <a:lnTo>
                  <a:pt x="316" y="962"/>
                </a:lnTo>
                <a:lnTo>
                  <a:pt x="326" y="972"/>
                </a:lnTo>
                <a:lnTo>
                  <a:pt x="336" y="982"/>
                </a:lnTo>
                <a:lnTo>
                  <a:pt x="346" y="990"/>
                </a:lnTo>
                <a:lnTo>
                  <a:pt x="356" y="1000"/>
                </a:lnTo>
                <a:lnTo>
                  <a:pt x="366" y="1006"/>
                </a:lnTo>
                <a:lnTo>
                  <a:pt x="376" y="1012"/>
                </a:lnTo>
                <a:lnTo>
                  <a:pt x="388" y="1018"/>
                </a:lnTo>
                <a:lnTo>
                  <a:pt x="398" y="1024"/>
                </a:lnTo>
                <a:lnTo>
                  <a:pt x="408" y="1028"/>
                </a:lnTo>
                <a:lnTo>
                  <a:pt x="418" y="1032"/>
                </a:lnTo>
                <a:lnTo>
                  <a:pt x="428" y="1036"/>
                </a:lnTo>
                <a:lnTo>
                  <a:pt x="438" y="1040"/>
                </a:lnTo>
                <a:lnTo>
                  <a:pt x="448" y="1042"/>
                </a:lnTo>
                <a:lnTo>
                  <a:pt x="458" y="1046"/>
                </a:lnTo>
                <a:lnTo>
                  <a:pt x="468" y="1048"/>
                </a:lnTo>
                <a:lnTo>
                  <a:pt x="478" y="1050"/>
                </a:lnTo>
                <a:lnTo>
                  <a:pt x="490" y="1052"/>
                </a:lnTo>
                <a:lnTo>
                  <a:pt x="500" y="1052"/>
                </a:lnTo>
                <a:lnTo>
                  <a:pt x="510" y="1054"/>
                </a:lnTo>
                <a:lnTo>
                  <a:pt x="520" y="1054"/>
                </a:lnTo>
                <a:lnTo>
                  <a:pt x="530" y="1056"/>
                </a:lnTo>
                <a:lnTo>
                  <a:pt x="540" y="1056"/>
                </a:lnTo>
                <a:lnTo>
                  <a:pt x="550" y="1058"/>
                </a:lnTo>
                <a:lnTo>
                  <a:pt x="560" y="1058"/>
                </a:lnTo>
                <a:lnTo>
                  <a:pt x="570" y="1058"/>
                </a:lnTo>
                <a:lnTo>
                  <a:pt x="580" y="1058"/>
                </a:lnTo>
                <a:lnTo>
                  <a:pt x="590" y="1060"/>
                </a:lnTo>
                <a:lnTo>
                  <a:pt x="602" y="1060"/>
                </a:lnTo>
                <a:lnTo>
                  <a:pt x="612" y="1060"/>
                </a:lnTo>
                <a:lnTo>
                  <a:pt x="622" y="1060"/>
                </a:lnTo>
                <a:lnTo>
                  <a:pt x="632" y="1060"/>
                </a:lnTo>
                <a:lnTo>
                  <a:pt x="642" y="1060"/>
                </a:lnTo>
                <a:lnTo>
                  <a:pt x="652" y="1060"/>
                </a:lnTo>
                <a:lnTo>
                  <a:pt x="662" y="1060"/>
                </a:lnTo>
                <a:lnTo>
                  <a:pt x="672" y="1060"/>
                </a:lnTo>
                <a:lnTo>
                  <a:pt x="682" y="1060"/>
                </a:lnTo>
                <a:lnTo>
                  <a:pt x="692" y="1060"/>
                </a:lnTo>
                <a:lnTo>
                  <a:pt x="702" y="1060"/>
                </a:lnTo>
                <a:lnTo>
                  <a:pt x="714" y="1060"/>
                </a:lnTo>
                <a:lnTo>
                  <a:pt x="724" y="1060"/>
                </a:lnTo>
                <a:lnTo>
                  <a:pt x="734" y="1060"/>
                </a:lnTo>
                <a:lnTo>
                  <a:pt x="744" y="1060"/>
                </a:lnTo>
                <a:lnTo>
                  <a:pt x="754" y="1060"/>
                </a:lnTo>
                <a:lnTo>
                  <a:pt x="764" y="1060"/>
                </a:lnTo>
                <a:lnTo>
                  <a:pt x="774" y="1060"/>
                </a:lnTo>
                <a:lnTo>
                  <a:pt x="784" y="1060"/>
                </a:lnTo>
                <a:lnTo>
                  <a:pt x="794" y="1060"/>
                </a:lnTo>
                <a:lnTo>
                  <a:pt x="804" y="1060"/>
                </a:lnTo>
                <a:lnTo>
                  <a:pt x="814" y="1060"/>
                </a:lnTo>
                <a:lnTo>
                  <a:pt x="824" y="1060"/>
                </a:lnTo>
                <a:lnTo>
                  <a:pt x="836" y="1060"/>
                </a:lnTo>
                <a:lnTo>
                  <a:pt x="846" y="1060"/>
                </a:lnTo>
                <a:lnTo>
                  <a:pt x="856" y="1060"/>
                </a:lnTo>
                <a:lnTo>
                  <a:pt x="0" y="1060"/>
                </a:lnTo>
                <a:close/>
              </a:path>
            </a:pathLst>
          </a:custGeom>
          <a:solidFill>
            <a:srgbClr val="323232"/>
          </a:solidFill>
          <a:ln w="0">
            <a:solidFill>
              <a:srgbClr val="323232"/>
            </a:solidFill>
            <a:prstDash val="solid"/>
            <a:round/>
            <a:headEnd/>
            <a:tailEnd/>
          </a:ln>
        </p:spPr>
        <p:txBody>
          <a:bodyPr/>
          <a:lstStyle/>
          <a:p>
            <a:endParaRPr lang="en-US"/>
          </a:p>
        </p:txBody>
      </p:sp>
      <p:sp>
        <p:nvSpPr>
          <p:cNvPr id="13" name="Freeform 11"/>
          <p:cNvSpPr>
            <a:spLocks/>
          </p:cNvSpPr>
          <p:nvPr/>
        </p:nvSpPr>
        <p:spPr bwMode="auto">
          <a:xfrm>
            <a:off x="2327275" y="4191000"/>
            <a:ext cx="1358900" cy="2228850"/>
          </a:xfrm>
          <a:custGeom>
            <a:avLst/>
            <a:gdLst>
              <a:gd name="T0" fmla="*/ 0 w 856"/>
              <a:gd name="T1" fmla="*/ 344 h 1404"/>
              <a:gd name="T2" fmla="*/ 20 w 856"/>
              <a:gd name="T3" fmla="*/ 268 h 1404"/>
              <a:gd name="T4" fmla="*/ 40 w 856"/>
              <a:gd name="T5" fmla="*/ 198 h 1404"/>
              <a:gd name="T6" fmla="*/ 62 w 856"/>
              <a:gd name="T7" fmla="*/ 136 h 1404"/>
              <a:gd name="T8" fmla="*/ 82 w 856"/>
              <a:gd name="T9" fmla="*/ 84 h 1404"/>
              <a:gd name="T10" fmla="*/ 102 w 856"/>
              <a:gd name="T11" fmla="*/ 44 h 1404"/>
              <a:gd name="T12" fmla="*/ 122 w 856"/>
              <a:gd name="T13" fmla="*/ 16 h 1404"/>
              <a:gd name="T14" fmla="*/ 142 w 856"/>
              <a:gd name="T15" fmla="*/ 2 h 1404"/>
              <a:gd name="T16" fmla="*/ 164 w 856"/>
              <a:gd name="T17" fmla="*/ 2 h 1404"/>
              <a:gd name="T18" fmla="*/ 184 w 856"/>
              <a:gd name="T19" fmla="*/ 16 h 1404"/>
              <a:gd name="T20" fmla="*/ 204 w 856"/>
              <a:gd name="T21" fmla="*/ 44 h 1404"/>
              <a:gd name="T22" fmla="*/ 224 w 856"/>
              <a:gd name="T23" fmla="*/ 84 h 1404"/>
              <a:gd name="T24" fmla="*/ 244 w 856"/>
              <a:gd name="T25" fmla="*/ 136 h 1404"/>
              <a:gd name="T26" fmla="*/ 264 w 856"/>
              <a:gd name="T27" fmla="*/ 198 h 1404"/>
              <a:gd name="T28" fmla="*/ 286 w 856"/>
              <a:gd name="T29" fmla="*/ 268 h 1404"/>
              <a:gd name="T30" fmla="*/ 306 w 856"/>
              <a:gd name="T31" fmla="*/ 344 h 1404"/>
              <a:gd name="T32" fmla="*/ 326 w 856"/>
              <a:gd name="T33" fmla="*/ 426 h 1404"/>
              <a:gd name="T34" fmla="*/ 346 w 856"/>
              <a:gd name="T35" fmla="*/ 510 h 1404"/>
              <a:gd name="T36" fmla="*/ 366 w 856"/>
              <a:gd name="T37" fmla="*/ 596 h 1404"/>
              <a:gd name="T38" fmla="*/ 388 w 856"/>
              <a:gd name="T39" fmla="*/ 680 h 1404"/>
              <a:gd name="T40" fmla="*/ 408 w 856"/>
              <a:gd name="T41" fmla="*/ 762 h 1404"/>
              <a:gd name="T42" fmla="*/ 428 w 856"/>
              <a:gd name="T43" fmla="*/ 840 h 1404"/>
              <a:gd name="T44" fmla="*/ 448 w 856"/>
              <a:gd name="T45" fmla="*/ 914 h 1404"/>
              <a:gd name="T46" fmla="*/ 468 w 856"/>
              <a:gd name="T47" fmla="*/ 982 h 1404"/>
              <a:gd name="T48" fmla="*/ 490 w 856"/>
              <a:gd name="T49" fmla="*/ 1044 h 1404"/>
              <a:gd name="T50" fmla="*/ 510 w 856"/>
              <a:gd name="T51" fmla="*/ 1100 h 1404"/>
              <a:gd name="T52" fmla="*/ 530 w 856"/>
              <a:gd name="T53" fmla="*/ 1152 h 1404"/>
              <a:gd name="T54" fmla="*/ 550 w 856"/>
              <a:gd name="T55" fmla="*/ 1196 h 1404"/>
              <a:gd name="T56" fmla="*/ 570 w 856"/>
              <a:gd name="T57" fmla="*/ 1232 h 1404"/>
              <a:gd name="T58" fmla="*/ 590 w 856"/>
              <a:gd name="T59" fmla="*/ 1266 h 1404"/>
              <a:gd name="T60" fmla="*/ 612 w 856"/>
              <a:gd name="T61" fmla="*/ 1294 h 1404"/>
              <a:gd name="T62" fmla="*/ 632 w 856"/>
              <a:gd name="T63" fmla="*/ 1316 h 1404"/>
              <a:gd name="T64" fmla="*/ 652 w 856"/>
              <a:gd name="T65" fmla="*/ 1334 h 1404"/>
              <a:gd name="T66" fmla="*/ 672 w 856"/>
              <a:gd name="T67" fmla="*/ 1350 h 1404"/>
              <a:gd name="T68" fmla="*/ 692 w 856"/>
              <a:gd name="T69" fmla="*/ 1362 h 1404"/>
              <a:gd name="T70" fmla="*/ 714 w 856"/>
              <a:gd name="T71" fmla="*/ 1372 h 1404"/>
              <a:gd name="T72" fmla="*/ 734 w 856"/>
              <a:gd name="T73" fmla="*/ 1380 h 1404"/>
              <a:gd name="T74" fmla="*/ 754 w 856"/>
              <a:gd name="T75" fmla="*/ 1386 h 1404"/>
              <a:gd name="T76" fmla="*/ 774 w 856"/>
              <a:gd name="T77" fmla="*/ 1392 h 1404"/>
              <a:gd name="T78" fmla="*/ 794 w 856"/>
              <a:gd name="T79" fmla="*/ 1396 h 1404"/>
              <a:gd name="T80" fmla="*/ 814 w 856"/>
              <a:gd name="T81" fmla="*/ 1398 h 1404"/>
              <a:gd name="T82" fmla="*/ 836 w 856"/>
              <a:gd name="T83" fmla="*/ 1400 h 1404"/>
              <a:gd name="T84" fmla="*/ 856 w 856"/>
              <a:gd name="T85" fmla="*/ 1402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56" h="1404">
                <a:moveTo>
                  <a:pt x="0" y="1404"/>
                </a:moveTo>
                <a:lnTo>
                  <a:pt x="0" y="344"/>
                </a:lnTo>
                <a:lnTo>
                  <a:pt x="10" y="306"/>
                </a:lnTo>
                <a:lnTo>
                  <a:pt x="20" y="268"/>
                </a:lnTo>
                <a:lnTo>
                  <a:pt x="30" y="232"/>
                </a:lnTo>
                <a:lnTo>
                  <a:pt x="40" y="198"/>
                </a:lnTo>
                <a:lnTo>
                  <a:pt x="52" y="166"/>
                </a:lnTo>
                <a:lnTo>
                  <a:pt x="62" y="136"/>
                </a:lnTo>
                <a:lnTo>
                  <a:pt x="72" y="108"/>
                </a:lnTo>
                <a:lnTo>
                  <a:pt x="82" y="84"/>
                </a:lnTo>
                <a:lnTo>
                  <a:pt x="92" y="62"/>
                </a:lnTo>
                <a:lnTo>
                  <a:pt x="102" y="44"/>
                </a:lnTo>
                <a:lnTo>
                  <a:pt x="112" y="28"/>
                </a:lnTo>
                <a:lnTo>
                  <a:pt x="122" y="16"/>
                </a:lnTo>
                <a:lnTo>
                  <a:pt x="132" y="8"/>
                </a:lnTo>
                <a:lnTo>
                  <a:pt x="142" y="2"/>
                </a:lnTo>
                <a:lnTo>
                  <a:pt x="152" y="0"/>
                </a:lnTo>
                <a:lnTo>
                  <a:pt x="164" y="2"/>
                </a:lnTo>
                <a:lnTo>
                  <a:pt x="174" y="8"/>
                </a:lnTo>
                <a:lnTo>
                  <a:pt x="184" y="16"/>
                </a:lnTo>
                <a:lnTo>
                  <a:pt x="194" y="28"/>
                </a:lnTo>
                <a:lnTo>
                  <a:pt x="204" y="44"/>
                </a:lnTo>
                <a:lnTo>
                  <a:pt x="214" y="62"/>
                </a:lnTo>
                <a:lnTo>
                  <a:pt x="224" y="84"/>
                </a:lnTo>
                <a:lnTo>
                  <a:pt x="234" y="108"/>
                </a:lnTo>
                <a:lnTo>
                  <a:pt x="244" y="136"/>
                </a:lnTo>
                <a:lnTo>
                  <a:pt x="254" y="166"/>
                </a:lnTo>
                <a:lnTo>
                  <a:pt x="264" y="198"/>
                </a:lnTo>
                <a:lnTo>
                  <a:pt x="276" y="232"/>
                </a:lnTo>
                <a:lnTo>
                  <a:pt x="286" y="268"/>
                </a:lnTo>
                <a:lnTo>
                  <a:pt x="296" y="306"/>
                </a:lnTo>
                <a:lnTo>
                  <a:pt x="306" y="344"/>
                </a:lnTo>
                <a:lnTo>
                  <a:pt x="316" y="384"/>
                </a:lnTo>
                <a:lnTo>
                  <a:pt x="326" y="426"/>
                </a:lnTo>
                <a:lnTo>
                  <a:pt x="336" y="468"/>
                </a:lnTo>
                <a:lnTo>
                  <a:pt x="346" y="510"/>
                </a:lnTo>
                <a:lnTo>
                  <a:pt x="356" y="552"/>
                </a:lnTo>
                <a:lnTo>
                  <a:pt x="366" y="596"/>
                </a:lnTo>
                <a:lnTo>
                  <a:pt x="376" y="638"/>
                </a:lnTo>
                <a:lnTo>
                  <a:pt x="388" y="680"/>
                </a:lnTo>
                <a:lnTo>
                  <a:pt x="398" y="720"/>
                </a:lnTo>
                <a:lnTo>
                  <a:pt x="408" y="762"/>
                </a:lnTo>
                <a:lnTo>
                  <a:pt x="418" y="802"/>
                </a:lnTo>
                <a:lnTo>
                  <a:pt x="428" y="840"/>
                </a:lnTo>
                <a:lnTo>
                  <a:pt x="438" y="878"/>
                </a:lnTo>
                <a:lnTo>
                  <a:pt x="448" y="914"/>
                </a:lnTo>
                <a:lnTo>
                  <a:pt x="458" y="948"/>
                </a:lnTo>
                <a:lnTo>
                  <a:pt x="468" y="982"/>
                </a:lnTo>
                <a:lnTo>
                  <a:pt x="478" y="1014"/>
                </a:lnTo>
                <a:lnTo>
                  <a:pt x="490" y="1044"/>
                </a:lnTo>
                <a:lnTo>
                  <a:pt x="500" y="1074"/>
                </a:lnTo>
                <a:lnTo>
                  <a:pt x="510" y="1100"/>
                </a:lnTo>
                <a:lnTo>
                  <a:pt x="520" y="1126"/>
                </a:lnTo>
                <a:lnTo>
                  <a:pt x="530" y="1152"/>
                </a:lnTo>
                <a:lnTo>
                  <a:pt x="540" y="1174"/>
                </a:lnTo>
                <a:lnTo>
                  <a:pt x="550" y="1196"/>
                </a:lnTo>
                <a:lnTo>
                  <a:pt x="560" y="1214"/>
                </a:lnTo>
                <a:lnTo>
                  <a:pt x="570" y="1232"/>
                </a:lnTo>
                <a:lnTo>
                  <a:pt x="580" y="1250"/>
                </a:lnTo>
                <a:lnTo>
                  <a:pt x="590" y="1266"/>
                </a:lnTo>
                <a:lnTo>
                  <a:pt x="602" y="1280"/>
                </a:lnTo>
                <a:lnTo>
                  <a:pt x="612" y="1294"/>
                </a:lnTo>
                <a:lnTo>
                  <a:pt x="622" y="1306"/>
                </a:lnTo>
                <a:lnTo>
                  <a:pt x="632" y="1316"/>
                </a:lnTo>
                <a:lnTo>
                  <a:pt x="642" y="1326"/>
                </a:lnTo>
                <a:lnTo>
                  <a:pt x="652" y="1334"/>
                </a:lnTo>
                <a:lnTo>
                  <a:pt x="662" y="1344"/>
                </a:lnTo>
                <a:lnTo>
                  <a:pt x="672" y="1350"/>
                </a:lnTo>
                <a:lnTo>
                  <a:pt x="682" y="1356"/>
                </a:lnTo>
                <a:lnTo>
                  <a:pt x="692" y="1362"/>
                </a:lnTo>
                <a:lnTo>
                  <a:pt x="702" y="1368"/>
                </a:lnTo>
                <a:lnTo>
                  <a:pt x="714" y="1372"/>
                </a:lnTo>
                <a:lnTo>
                  <a:pt x="724" y="1376"/>
                </a:lnTo>
                <a:lnTo>
                  <a:pt x="734" y="1380"/>
                </a:lnTo>
                <a:lnTo>
                  <a:pt x="744" y="1384"/>
                </a:lnTo>
                <a:lnTo>
                  <a:pt x="754" y="1386"/>
                </a:lnTo>
                <a:lnTo>
                  <a:pt x="764" y="1390"/>
                </a:lnTo>
                <a:lnTo>
                  <a:pt x="774" y="1392"/>
                </a:lnTo>
                <a:lnTo>
                  <a:pt x="784" y="1394"/>
                </a:lnTo>
                <a:lnTo>
                  <a:pt x="794" y="1396"/>
                </a:lnTo>
                <a:lnTo>
                  <a:pt x="804" y="1396"/>
                </a:lnTo>
                <a:lnTo>
                  <a:pt x="814" y="1398"/>
                </a:lnTo>
                <a:lnTo>
                  <a:pt x="824" y="1398"/>
                </a:lnTo>
                <a:lnTo>
                  <a:pt x="836" y="1400"/>
                </a:lnTo>
                <a:lnTo>
                  <a:pt x="846" y="1400"/>
                </a:lnTo>
                <a:lnTo>
                  <a:pt x="856" y="1402"/>
                </a:lnTo>
                <a:lnTo>
                  <a:pt x="0" y="1404"/>
                </a:lnTo>
                <a:close/>
              </a:path>
            </a:pathLst>
          </a:custGeom>
          <a:solidFill>
            <a:srgbClr val="33CC33"/>
          </a:solidFill>
          <a:ln w="0">
            <a:solidFill>
              <a:srgbClr val="646464"/>
            </a:solidFill>
            <a:prstDash val="solid"/>
            <a:round/>
            <a:headEnd/>
            <a:tailEnd/>
          </a:ln>
        </p:spPr>
        <p:txBody>
          <a:bodyPr/>
          <a:lstStyle/>
          <a:p>
            <a:endParaRPr lang="en-US"/>
          </a:p>
        </p:txBody>
      </p:sp>
      <p:sp>
        <p:nvSpPr>
          <p:cNvPr id="14" name="Line 13"/>
          <p:cNvSpPr>
            <a:spLocks noChangeShapeType="1"/>
          </p:cNvSpPr>
          <p:nvPr/>
        </p:nvSpPr>
        <p:spPr bwMode="auto">
          <a:xfrm>
            <a:off x="5400675" y="5049837"/>
            <a:ext cx="29654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 name="Line 14"/>
          <p:cNvSpPr>
            <a:spLocks noChangeShapeType="1"/>
          </p:cNvSpPr>
          <p:nvPr/>
        </p:nvSpPr>
        <p:spPr bwMode="auto">
          <a:xfrm flipV="1">
            <a:off x="5400675" y="4995863"/>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5"/>
          <p:cNvSpPr>
            <a:spLocks/>
          </p:cNvSpPr>
          <p:nvPr/>
        </p:nvSpPr>
        <p:spPr bwMode="auto">
          <a:xfrm>
            <a:off x="5337175" y="5119687"/>
            <a:ext cx="38100" cy="57150"/>
          </a:xfrm>
          <a:custGeom>
            <a:avLst/>
            <a:gdLst>
              <a:gd name="T0" fmla="*/ 10 w 24"/>
              <a:gd name="T1" fmla="*/ 0 h 36"/>
              <a:gd name="T2" fmla="*/ 4 w 24"/>
              <a:gd name="T3" fmla="*/ 2 h 36"/>
              <a:gd name="T4" fmla="*/ 0 w 24"/>
              <a:gd name="T5" fmla="*/ 6 h 36"/>
              <a:gd name="T6" fmla="*/ 0 w 24"/>
              <a:gd name="T7" fmla="*/ 16 h 36"/>
              <a:gd name="T8" fmla="*/ 0 w 24"/>
              <a:gd name="T9" fmla="*/ 20 h 36"/>
              <a:gd name="T10" fmla="*/ 0 w 24"/>
              <a:gd name="T11" fmla="*/ 30 h 36"/>
              <a:gd name="T12" fmla="*/ 4 w 24"/>
              <a:gd name="T13" fmla="*/ 36 h 36"/>
              <a:gd name="T14" fmla="*/ 10 w 24"/>
              <a:gd name="T15" fmla="*/ 36 h 36"/>
              <a:gd name="T16" fmla="*/ 14 w 24"/>
              <a:gd name="T17" fmla="*/ 36 h 36"/>
              <a:gd name="T18" fmla="*/ 18 w 24"/>
              <a:gd name="T19" fmla="*/ 36 h 36"/>
              <a:gd name="T20" fmla="*/ 22 w 24"/>
              <a:gd name="T21" fmla="*/ 30 h 36"/>
              <a:gd name="T22" fmla="*/ 24 w 24"/>
              <a:gd name="T23" fmla="*/ 20 h 36"/>
              <a:gd name="T24" fmla="*/ 24 w 24"/>
              <a:gd name="T25" fmla="*/ 16 h 36"/>
              <a:gd name="T26" fmla="*/ 22 w 24"/>
              <a:gd name="T27" fmla="*/ 6 h 36"/>
              <a:gd name="T28" fmla="*/ 18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4" y="2"/>
                </a:lnTo>
                <a:lnTo>
                  <a:pt x="0" y="6"/>
                </a:lnTo>
                <a:lnTo>
                  <a:pt x="0" y="16"/>
                </a:lnTo>
                <a:lnTo>
                  <a:pt x="0" y="20"/>
                </a:lnTo>
                <a:lnTo>
                  <a:pt x="0" y="30"/>
                </a:lnTo>
                <a:lnTo>
                  <a:pt x="4" y="36"/>
                </a:lnTo>
                <a:lnTo>
                  <a:pt x="10" y="36"/>
                </a:lnTo>
                <a:lnTo>
                  <a:pt x="14" y="36"/>
                </a:lnTo>
                <a:lnTo>
                  <a:pt x="18" y="36"/>
                </a:lnTo>
                <a:lnTo>
                  <a:pt x="22" y="30"/>
                </a:lnTo>
                <a:lnTo>
                  <a:pt x="24" y="20"/>
                </a:lnTo>
                <a:lnTo>
                  <a:pt x="24" y="16"/>
                </a:lnTo>
                <a:lnTo>
                  <a:pt x="22" y="6"/>
                </a:lnTo>
                <a:lnTo>
                  <a:pt x="18"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Freeform 16"/>
          <p:cNvSpPr>
            <a:spLocks/>
          </p:cNvSpPr>
          <p:nvPr/>
        </p:nvSpPr>
        <p:spPr bwMode="auto">
          <a:xfrm>
            <a:off x="5394325" y="5173663"/>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 name="Freeform 17"/>
          <p:cNvSpPr>
            <a:spLocks/>
          </p:cNvSpPr>
          <p:nvPr/>
        </p:nvSpPr>
        <p:spPr bwMode="auto">
          <a:xfrm>
            <a:off x="5419725" y="5119687"/>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6 h 36"/>
              <a:gd name="T14" fmla="*/ 10 w 24"/>
              <a:gd name="T15" fmla="*/ 36 h 36"/>
              <a:gd name="T16" fmla="*/ 14 w 24"/>
              <a:gd name="T17" fmla="*/ 36 h 36"/>
              <a:gd name="T18" fmla="*/ 20 w 24"/>
              <a:gd name="T19" fmla="*/ 36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6"/>
                </a:lnTo>
                <a:lnTo>
                  <a:pt x="10" y="36"/>
                </a:lnTo>
                <a:lnTo>
                  <a:pt x="14" y="36"/>
                </a:lnTo>
                <a:lnTo>
                  <a:pt x="20" y="36"/>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 name="Line 18"/>
          <p:cNvSpPr>
            <a:spLocks noChangeShapeType="1"/>
          </p:cNvSpPr>
          <p:nvPr/>
        </p:nvSpPr>
        <p:spPr bwMode="auto">
          <a:xfrm flipV="1">
            <a:off x="5994400" y="4995863"/>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Freeform 19"/>
          <p:cNvSpPr>
            <a:spLocks/>
          </p:cNvSpPr>
          <p:nvPr/>
        </p:nvSpPr>
        <p:spPr bwMode="auto">
          <a:xfrm>
            <a:off x="5927726" y="5119687"/>
            <a:ext cx="41275" cy="57150"/>
          </a:xfrm>
          <a:custGeom>
            <a:avLst/>
            <a:gdLst>
              <a:gd name="T0" fmla="*/ 12 w 26"/>
              <a:gd name="T1" fmla="*/ 0 h 36"/>
              <a:gd name="T2" fmla="*/ 6 w 26"/>
              <a:gd name="T3" fmla="*/ 2 h 36"/>
              <a:gd name="T4" fmla="*/ 2 w 26"/>
              <a:gd name="T5" fmla="*/ 6 h 36"/>
              <a:gd name="T6" fmla="*/ 0 w 26"/>
              <a:gd name="T7" fmla="*/ 16 h 36"/>
              <a:gd name="T8" fmla="*/ 0 w 26"/>
              <a:gd name="T9" fmla="*/ 20 h 36"/>
              <a:gd name="T10" fmla="*/ 2 w 26"/>
              <a:gd name="T11" fmla="*/ 30 h 36"/>
              <a:gd name="T12" fmla="*/ 6 w 26"/>
              <a:gd name="T13" fmla="*/ 36 h 36"/>
              <a:gd name="T14" fmla="*/ 12 w 26"/>
              <a:gd name="T15" fmla="*/ 36 h 36"/>
              <a:gd name="T16" fmla="*/ 14 w 26"/>
              <a:gd name="T17" fmla="*/ 36 h 36"/>
              <a:gd name="T18" fmla="*/ 20 w 26"/>
              <a:gd name="T19" fmla="*/ 36 h 36"/>
              <a:gd name="T20" fmla="*/ 24 w 26"/>
              <a:gd name="T21" fmla="*/ 30 h 36"/>
              <a:gd name="T22" fmla="*/ 26 w 26"/>
              <a:gd name="T23" fmla="*/ 20 h 36"/>
              <a:gd name="T24" fmla="*/ 26 w 26"/>
              <a:gd name="T25" fmla="*/ 16 h 36"/>
              <a:gd name="T26" fmla="*/ 24 w 26"/>
              <a:gd name="T27" fmla="*/ 6 h 36"/>
              <a:gd name="T28" fmla="*/ 20 w 26"/>
              <a:gd name="T29" fmla="*/ 2 h 36"/>
              <a:gd name="T30" fmla="*/ 14 w 26"/>
              <a:gd name="T31" fmla="*/ 0 h 36"/>
              <a:gd name="T32" fmla="*/ 12 w 26"/>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6">
                <a:moveTo>
                  <a:pt x="12" y="0"/>
                </a:moveTo>
                <a:lnTo>
                  <a:pt x="6" y="2"/>
                </a:lnTo>
                <a:lnTo>
                  <a:pt x="2" y="6"/>
                </a:lnTo>
                <a:lnTo>
                  <a:pt x="0" y="16"/>
                </a:lnTo>
                <a:lnTo>
                  <a:pt x="0" y="20"/>
                </a:lnTo>
                <a:lnTo>
                  <a:pt x="2" y="30"/>
                </a:lnTo>
                <a:lnTo>
                  <a:pt x="6" y="36"/>
                </a:lnTo>
                <a:lnTo>
                  <a:pt x="12" y="36"/>
                </a:lnTo>
                <a:lnTo>
                  <a:pt x="14" y="36"/>
                </a:lnTo>
                <a:lnTo>
                  <a:pt x="20" y="36"/>
                </a:lnTo>
                <a:lnTo>
                  <a:pt x="24" y="30"/>
                </a:lnTo>
                <a:lnTo>
                  <a:pt x="26" y="20"/>
                </a:lnTo>
                <a:lnTo>
                  <a:pt x="26" y="16"/>
                </a:lnTo>
                <a:lnTo>
                  <a:pt x="24" y="6"/>
                </a:lnTo>
                <a:lnTo>
                  <a:pt x="20" y="2"/>
                </a:lnTo>
                <a:lnTo>
                  <a:pt x="14" y="0"/>
                </a:lnTo>
                <a:lnTo>
                  <a:pt x="1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 name="Freeform 20"/>
          <p:cNvSpPr>
            <a:spLocks/>
          </p:cNvSpPr>
          <p:nvPr/>
        </p:nvSpPr>
        <p:spPr bwMode="auto">
          <a:xfrm>
            <a:off x="5988050" y="5173663"/>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Freeform 21"/>
          <p:cNvSpPr>
            <a:spLocks/>
          </p:cNvSpPr>
          <p:nvPr/>
        </p:nvSpPr>
        <p:spPr bwMode="auto">
          <a:xfrm>
            <a:off x="6013450" y="5119687"/>
            <a:ext cx="38100" cy="57150"/>
          </a:xfrm>
          <a:custGeom>
            <a:avLst/>
            <a:gdLst>
              <a:gd name="T0" fmla="*/ 2 w 24"/>
              <a:gd name="T1" fmla="*/ 8 h 36"/>
              <a:gd name="T2" fmla="*/ 2 w 24"/>
              <a:gd name="T3" fmla="*/ 6 h 36"/>
              <a:gd name="T4" fmla="*/ 2 w 24"/>
              <a:gd name="T5" fmla="*/ 4 h 36"/>
              <a:gd name="T6" fmla="*/ 4 w 24"/>
              <a:gd name="T7" fmla="*/ 2 h 36"/>
              <a:gd name="T8" fmla="*/ 8 w 24"/>
              <a:gd name="T9" fmla="*/ 0 h 36"/>
              <a:gd name="T10" fmla="*/ 16 w 24"/>
              <a:gd name="T11" fmla="*/ 0 h 36"/>
              <a:gd name="T12" fmla="*/ 18 w 24"/>
              <a:gd name="T13" fmla="*/ 2 h 36"/>
              <a:gd name="T14" fmla="*/ 20 w 24"/>
              <a:gd name="T15" fmla="*/ 4 h 36"/>
              <a:gd name="T16" fmla="*/ 22 w 24"/>
              <a:gd name="T17" fmla="*/ 6 h 36"/>
              <a:gd name="T18" fmla="*/ 22 w 24"/>
              <a:gd name="T19" fmla="*/ 10 h 36"/>
              <a:gd name="T20" fmla="*/ 20 w 24"/>
              <a:gd name="T21" fmla="*/ 14 h 36"/>
              <a:gd name="T22" fmla="*/ 18 w 24"/>
              <a:gd name="T23" fmla="*/ 20 h 36"/>
              <a:gd name="T24" fmla="*/ 0 w 24"/>
              <a:gd name="T25" fmla="*/ 36 h 36"/>
              <a:gd name="T26" fmla="*/ 24 w 24"/>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6">
                <a:moveTo>
                  <a:pt x="2" y="8"/>
                </a:moveTo>
                <a:lnTo>
                  <a:pt x="2" y="6"/>
                </a:lnTo>
                <a:lnTo>
                  <a:pt x="2" y="4"/>
                </a:lnTo>
                <a:lnTo>
                  <a:pt x="4" y="2"/>
                </a:lnTo>
                <a:lnTo>
                  <a:pt x="8" y="0"/>
                </a:lnTo>
                <a:lnTo>
                  <a:pt x="16" y="0"/>
                </a:lnTo>
                <a:lnTo>
                  <a:pt x="18" y="2"/>
                </a:lnTo>
                <a:lnTo>
                  <a:pt x="20" y="4"/>
                </a:lnTo>
                <a:lnTo>
                  <a:pt x="22" y="6"/>
                </a:lnTo>
                <a:lnTo>
                  <a:pt x="22" y="10"/>
                </a:lnTo>
                <a:lnTo>
                  <a:pt x="20" y="14"/>
                </a:lnTo>
                <a:lnTo>
                  <a:pt x="18" y="20"/>
                </a:lnTo>
                <a:lnTo>
                  <a:pt x="0" y="36"/>
                </a:lnTo>
                <a:lnTo>
                  <a:pt x="24" y="3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Line 22"/>
          <p:cNvSpPr>
            <a:spLocks noChangeShapeType="1"/>
          </p:cNvSpPr>
          <p:nvPr/>
        </p:nvSpPr>
        <p:spPr bwMode="auto">
          <a:xfrm flipV="1">
            <a:off x="6584950" y="4995863"/>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Freeform 23"/>
          <p:cNvSpPr>
            <a:spLocks/>
          </p:cNvSpPr>
          <p:nvPr/>
        </p:nvSpPr>
        <p:spPr bwMode="auto">
          <a:xfrm>
            <a:off x="6521450" y="5119687"/>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6 h 36"/>
              <a:gd name="T14" fmla="*/ 10 w 24"/>
              <a:gd name="T15" fmla="*/ 36 h 36"/>
              <a:gd name="T16" fmla="*/ 14 w 24"/>
              <a:gd name="T17" fmla="*/ 36 h 36"/>
              <a:gd name="T18" fmla="*/ 20 w 24"/>
              <a:gd name="T19" fmla="*/ 36 h 36"/>
              <a:gd name="T20" fmla="*/ 24 w 24"/>
              <a:gd name="T21" fmla="*/ 30 h 36"/>
              <a:gd name="T22" fmla="*/ 24 w 24"/>
              <a:gd name="T23" fmla="*/ 20 h 36"/>
              <a:gd name="T24" fmla="*/ 24 w 24"/>
              <a:gd name="T25" fmla="*/ 16 h 36"/>
              <a:gd name="T26" fmla="*/ 24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6"/>
                </a:lnTo>
                <a:lnTo>
                  <a:pt x="10" y="36"/>
                </a:lnTo>
                <a:lnTo>
                  <a:pt x="14" y="36"/>
                </a:lnTo>
                <a:lnTo>
                  <a:pt x="20" y="36"/>
                </a:lnTo>
                <a:lnTo>
                  <a:pt x="24" y="30"/>
                </a:lnTo>
                <a:lnTo>
                  <a:pt x="24" y="20"/>
                </a:lnTo>
                <a:lnTo>
                  <a:pt x="24" y="16"/>
                </a:lnTo>
                <a:lnTo>
                  <a:pt x="24"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 name="Freeform 24"/>
          <p:cNvSpPr>
            <a:spLocks/>
          </p:cNvSpPr>
          <p:nvPr/>
        </p:nvSpPr>
        <p:spPr bwMode="auto">
          <a:xfrm>
            <a:off x="6581776" y="5173663"/>
            <a:ext cx="3175" cy="3175"/>
          </a:xfrm>
          <a:custGeom>
            <a:avLst/>
            <a:gdLst>
              <a:gd name="T0" fmla="*/ 2 w 2"/>
              <a:gd name="T1" fmla="*/ 0 h 2"/>
              <a:gd name="T2" fmla="*/ 0 w 2"/>
              <a:gd name="T3" fmla="*/ 2 h 2"/>
              <a:gd name="T4" fmla="*/ 2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2"/>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 name="Freeform 25"/>
          <p:cNvSpPr>
            <a:spLocks/>
          </p:cNvSpPr>
          <p:nvPr/>
        </p:nvSpPr>
        <p:spPr bwMode="auto">
          <a:xfrm>
            <a:off x="6607176" y="5119687"/>
            <a:ext cx="41275" cy="38100"/>
          </a:xfrm>
          <a:custGeom>
            <a:avLst/>
            <a:gdLst>
              <a:gd name="T0" fmla="*/ 16 w 26"/>
              <a:gd name="T1" fmla="*/ 0 h 24"/>
              <a:gd name="T2" fmla="*/ 0 w 26"/>
              <a:gd name="T3" fmla="*/ 24 h 24"/>
              <a:gd name="T4" fmla="*/ 26 w 26"/>
              <a:gd name="T5" fmla="*/ 24 h 24"/>
            </a:gdLst>
            <a:ahLst/>
            <a:cxnLst>
              <a:cxn ang="0">
                <a:pos x="T0" y="T1"/>
              </a:cxn>
              <a:cxn ang="0">
                <a:pos x="T2" y="T3"/>
              </a:cxn>
              <a:cxn ang="0">
                <a:pos x="T4" y="T5"/>
              </a:cxn>
            </a:cxnLst>
            <a:rect l="0" t="0" r="r" b="b"/>
            <a:pathLst>
              <a:path w="26" h="24">
                <a:moveTo>
                  <a:pt x="16" y="0"/>
                </a:moveTo>
                <a:lnTo>
                  <a:pt x="0" y="24"/>
                </a:lnTo>
                <a:lnTo>
                  <a:pt x="26" y="2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Line 26"/>
          <p:cNvSpPr>
            <a:spLocks noChangeShapeType="1"/>
          </p:cNvSpPr>
          <p:nvPr/>
        </p:nvSpPr>
        <p:spPr bwMode="auto">
          <a:xfrm>
            <a:off x="6632575" y="5119687"/>
            <a:ext cx="1588" cy="57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
          <p:cNvSpPr>
            <a:spLocks noChangeShapeType="1"/>
          </p:cNvSpPr>
          <p:nvPr/>
        </p:nvSpPr>
        <p:spPr bwMode="auto">
          <a:xfrm flipV="1">
            <a:off x="7178675" y="4995863"/>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28"/>
          <p:cNvSpPr>
            <a:spLocks/>
          </p:cNvSpPr>
          <p:nvPr/>
        </p:nvSpPr>
        <p:spPr bwMode="auto">
          <a:xfrm>
            <a:off x="7115175" y="5119687"/>
            <a:ext cx="38100" cy="57150"/>
          </a:xfrm>
          <a:custGeom>
            <a:avLst/>
            <a:gdLst>
              <a:gd name="T0" fmla="*/ 10 w 24"/>
              <a:gd name="T1" fmla="*/ 0 h 36"/>
              <a:gd name="T2" fmla="*/ 4 w 24"/>
              <a:gd name="T3" fmla="*/ 2 h 36"/>
              <a:gd name="T4" fmla="*/ 2 w 24"/>
              <a:gd name="T5" fmla="*/ 6 h 36"/>
              <a:gd name="T6" fmla="*/ 0 w 24"/>
              <a:gd name="T7" fmla="*/ 16 h 36"/>
              <a:gd name="T8" fmla="*/ 0 w 24"/>
              <a:gd name="T9" fmla="*/ 20 h 36"/>
              <a:gd name="T10" fmla="*/ 2 w 24"/>
              <a:gd name="T11" fmla="*/ 30 h 36"/>
              <a:gd name="T12" fmla="*/ 4 w 24"/>
              <a:gd name="T13" fmla="*/ 36 h 36"/>
              <a:gd name="T14" fmla="*/ 10 w 24"/>
              <a:gd name="T15" fmla="*/ 36 h 36"/>
              <a:gd name="T16" fmla="*/ 14 w 24"/>
              <a:gd name="T17" fmla="*/ 36 h 36"/>
              <a:gd name="T18" fmla="*/ 20 w 24"/>
              <a:gd name="T19" fmla="*/ 36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4" y="2"/>
                </a:lnTo>
                <a:lnTo>
                  <a:pt x="2" y="6"/>
                </a:lnTo>
                <a:lnTo>
                  <a:pt x="0" y="16"/>
                </a:lnTo>
                <a:lnTo>
                  <a:pt x="0" y="20"/>
                </a:lnTo>
                <a:lnTo>
                  <a:pt x="2" y="30"/>
                </a:lnTo>
                <a:lnTo>
                  <a:pt x="4" y="36"/>
                </a:lnTo>
                <a:lnTo>
                  <a:pt x="10" y="36"/>
                </a:lnTo>
                <a:lnTo>
                  <a:pt x="14" y="36"/>
                </a:lnTo>
                <a:lnTo>
                  <a:pt x="20" y="36"/>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Freeform 29"/>
          <p:cNvSpPr>
            <a:spLocks/>
          </p:cNvSpPr>
          <p:nvPr/>
        </p:nvSpPr>
        <p:spPr bwMode="auto">
          <a:xfrm>
            <a:off x="7172325" y="5173663"/>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Freeform 30"/>
          <p:cNvSpPr>
            <a:spLocks/>
          </p:cNvSpPr>
          <p:nvPr/>
        </p:nvSpPr>
        <p:spPr bwMode="auto">
          <a:xfrm>
            <a:off x="7200900" y="5119687"/>
            <a:ext cx="38100" cy="57150"/>
          </a:xfrm>
          <a:custGeom>
            <a:avLst/>
            <a:gdLst>
              <a:gd name="T0" fmla="*/ 22 w 24"/>
              <a:gd name="T1" fmla="*/ 4 h 36"/>
              <a:gd name="T2" fmla="*/ 20 w 24"/>
              <a:gd name="T3" fmla="*/ 2 h 36"/>
              <a:gd name="T4" fmla="*/ 14 w 24"/>
              <a:gd name="T5" fmla="*/ 0 h 36"/>
              <a:gd name="T6" fmla="*/ 12 w 24"/>
              <a:gd name="T7" fmla="*/ 0 h 36"/>
              <a:gd name="T8" fmla="*/ 6 w 24"/>
              <a:gd name="T9" fmla="*/ 2 h 36"/>
              <a:gd name="T10" fmla="*/ 2 w 24"/>
              <a:gd name="T11" fmla="*/ 6 h 36"/>
              <a:gd name="T12" fmla="*/ 0 w 24"/>
              <a:gd name="T13" fmla="*/ 16 h 36"/>
              <a:gd name="T14" fmla="*/ 0 w 24"/>
              <a:gd name="T15" fmla="*/ 24 h 36"/>
              <a:gd name="T16" fmla="*/ 2 w 24"/>
              <a:gd name="T17" fmla="*/ 32 h 36"/>
              <a:gd name="T18" fmla="*/ 6 w 24"/>
              <a:gd name="T19" fmla="*/ 36 h 36"/>
              <a:gd name="T20" fmla="*/ 12 w 24"/>
              <a:gd name="T21" fmla="*/ 36 h 36"/>
              <a:gd name="T22" fmla="*/ 12 w 24"/>
              <a:gd name="T23" fmla="*/ 36 h 36"/>
              <a:gd name="T24" fmla="*/ 18 w 24"/>
              <a:gd name="T25" fmla="*/ 36 h 36"/>
              <a:gd name="T26" fmla="*/ 22 w 24"/>
              <a:gd name="T27" fmla="*/ 32 h 36"/>
              <a:gd name="T28" fmla="*/ 24 w 24"/>
              <a:gd name="T29" fmla="*/ 26 h 36"/>
              <a:gd name="T30" fmla="*/ 24 w 24"/>
              <a:gd name="T31" fmla="*/ 24 h 36"/>
              <a:gd name="T32" fmla="*/ 22 w 24"/>
              <a:gd name="T33" fmla="*/ 20 h 36"/>
              <a:gd name="T34" fmla="*/ 18 w 24"/>
              <a:gd name="T35" fmla="*/ 16 h 36"/>
              <a:gd name="T36" fmla="*/ 12 w 24"/>
              <a:gd name="T37" fmla="*/ 14 h 36"/>
              <a:gd name="T38" fmla="*/ 12 w 24"/>
              <a:gd name="T39" fmla="*/ 14 h 36"/>
              <a:gd name="T40" fmla="*/ 6 w 24"/>
              <a:gd name="T41" fmla="*/ 16 h 36"/>
              <a:gd name="T42" fmla="*/ 2 w 24"/>
              <a:gd name="T43" fmla="*/ 20 h 36"/>
              <a:gd name="T44" fmla="*/ 0 w 24"/>
              <a:gd name="T4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6">
                <a:moveTo>
                  <a:pt x="22" y="4"/>
                </a:moveTo>
                <a:lnTo>
                  <a:pt x="20" y="2"/>
                </a:lnTo>
                <a:lnTo>
                  <a:pt x="14" y="0"/>
                </a:lnTo>
                <a:lnTo>
                  <a:pt x="12" y="0"/>
                </a:lnTo>
                <a:lnTo>
                  <a:pt x="6" y="2"/>
                </a:lnTo>
                <a:lnTo>
                  <a:pt x="2" y="6"/>
                </a:lnTo>
                <a:lnTo>
                  <a:pt x="0" y="16"/>
                </a:lnTo>
                <a:lnTo>
                  <a:pt x="0" y="24"/>
                </a:lnTo>
                <a:lnTo>
                  <a:pt x="2" y="32"/>
                </a:lnTo>
                <a:lnTo>
                  <a:pt x="6" y="36"/>
                </a:lnTo>
                <a:lnTo>
                  <a:pt x="12" y="36"/>
                </a:lnTo>
                <a:lnTo>
                  <a:pt x="12" y="36"/>
                </a:lnTo>
                <a:lnTo>
                  <a:pt x="18" y="36"/>
                </a:lnTo>
                <a:lnTo>
                  <a:pt x="22" y="32"/>
                </a:lnTo>
                <a:lnTo>
                  <a:pt x="24" y="26"/>
                </a:lnTo>
                <a:lnTo>
                  <a:pt x="24" y="24"/>
                </a:lnTo>
                <a:lnTo>
                  <a:pt x="22" y="20"/>
                </a:lnTo>
                <a:lnTo>
                  <a:pt x="18" y="16"/>
                </a:lnTo>
                <a:lnTo>
                  <a:pt x="12" y="14"/>
                </a:lnTo>
                <a:lnTo>
                  <a:pt x="12" y="14"/>
                </a:lnTo>
                <a:lnTo>
                  <a:pt x="6" y="16"/>
                </a:lnTo>
                <a:lnTo>
                  <a:pt x="2" y="20"/>
                </a:lnTo>
                <a:lnTo>
                  <a:pt x="0" y="2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Line 31"/>
          <p:cNvSpPr>
            <a:spLocks noChangeShapeType="1"/>
          </p:cNvSpPr>
          <p:nvPr/>
        </p:nvSpPr>
        <p:spPr bwMode="auto">
          <a:xfrm flipV="1">
            <a:off x="7772400" y="4995863"/>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Freeform 32"/>
          <p:cNvSpPr>
            <a:spLocks/>
          </p:cNvSpPr>
          <p:nvPr/>
        </p:nvSpPr>
        <p:spPr bwMode="auto">
          <a:xfrm>
            <a:off x="7708900" y="5119687"/>
            <a:ext cx="38100" cy="57150"/>
          </a:xfrm>
          <a:custGeom>
            <a:avLst/>
            <a:gdLst>
              <a:gd name="T0" fmla="*/ 10 w 24"/>
              <a:gd name="T1" fmla="*/ 0 h 36"/>
              <a:gd name="T2" fmla="*/ 4 w 24"/>
              <a:gd name="T3" fmla="*/ 2 h 36"/>
              <a:gd name="T4" fmla="*/ 0 w 24"/>
              <a:gd name="T5" fmla="*/ 6 h 36"/>
              <a:gd name="T6" fmla="*/ 0 w 24"/>
              <a:gd name="T7" fmla="*/ 16 h 36"/>
              <a:gd name="T8" fmla="*/ 0 w 24"/>
              <a:gd name="T9" fmla="*/ 20 h 36"/>
              <a:gd name="T10" fmla="*/ 0 w 24"/>
              <a:gd name="T11" fmla="*/ 30 h 36"/>
              <a:gd name="T12" fmla="*/ 4 w 24"/>
              <a:gd name="T13" fmla="*/ 36 h 36"/>
              <a:gd name="T14" fmla="*/ 10 w 24"/>
              <a:gd name="T15" fmla="*/ 36 h 36"/>
              <a:gd name="T16" fmla="*/ 14 w 24"/>
              <a:gd name="T17" fmla="*/ 36 h 36"/>
              <a:gd name="T18" fmla="*/ 18 w 24"/>
              <a:gd name="T19" fmla="*/ 36 h 36"/>
              <a:gd name="T20" fmla="*/ 22 w 24"/>
              <a:gd name="T21" fmla="*/ 30 h 36"/>
              <a:gd name="T22" fmla="*/ 24 w 24"/>
              <a:gd name="T23" fmla="*/ 20 h 36"/>
              <a:gd name="T24" fmla="*/ 24 w 24"/>
              <a:gd name="T25" fmla="*/ 16 h 36"/>
              <a:gd name="T26" fmla="*/ 22 w 24"/>
              <a:gd name="T27" fmla="*/ 6 h 36"/>
              <a:gd name="T28" fmla="*/ 18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4" y="2"/>
                </a:lnTo>
                <a:lnTo>
                  <a:pt x="0" y="6"/>
                </a:lnTo>
                <a:lnTo>
                  <a:pt x="0" y="16"/>
                </a:lnTo>
                <a:lnTo>
                  <a:pt x="0" y="20"/>
                </a:lnTo>
                <a:lnTo>
                  <a:pt x="0" y="30"/>
                </a:lnTo>
                <a:lnTo>
                  <a:pt x="4" y="36"/>
                </a:lnTo>
                <a:lnTo>
                  <a:pt x="10" y="36"/>
                </a:lnTo>
                <a:lnTo>
                  <a:pt x="14" y="36"/>
                </a:lnTo>
                <a:lnTo>
                  <a:pt x="18" y="36"/>
                </a:lnTo>
                <a:lnTo>
                  <a:pt x="22" y="30"/>
                </a:lnTo>
                <a:lnTo>
                  <a:pt x="24" y="20"/>
                </a:lnTo>
                <a:lnTo>
                  <a:pt x="24" y="16"/>
                </a:lnTo>
                <a:lnTo>
                  <a:pt x="22" y="6"/>
                </a:lnTo>
                <a:lnTo>
                  <a:pt x="18"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Freeform 33"/>
          <p:cNvSpPr>
            <a:spLocks/>
          </p:cNvSpPr>
          <p:nvPr/>
        </p:nvSpPr>
        <p:spPr bwMode="auto">
          <a:xfrm>
            <a:off x="7766050" y="5173663"/>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 name="Freeform 34"/>
          <p:cNvSpPr>
            <a:spLocks/>
          </p:cNvSpPr>
          <p:nvPr/>
        </p:nvSpPr>
        <p:spPr bwMode="auto">
          <a:xfrm>
            <a:off x="7791450" y="5119687"/>
            <a:ext cx="38100" cy="57150"/>
          </a:xfrm>
          <a:custGeom>
            <a:avLst/>
            <a:gdLst>
              <a:gd name="T0" fmla="*/ 8 w 24"/>
              <a:gd name="T1" fmla="*/ 0 h 36"/>
              <a:gd name="T2" fmla="*/ 4 w 24"/>
              <a:gd name="T3" fmla="*/ 2 h 36"/>
              <a:gd name="T4" fmla="*/ 2 w 24"/>
              <a:gd name="T5" fmla="*/ 4 h 36"/>
              <a:gd name="T6" fmla="*/ 2 w 24"/>
              <a:gd name="T7" fmla="*/ 8 h 36"/>
              <a:gd name="T8" fmla="*/ 4 w 24"/>
              <a:gd name="T9" fmla="*/ 12 h 36"/>
              <a:gd name="T10" fmla="*/ 8 w 24"/>
              <a:gd name="T11" fmla="*/ 14 h 36"/>
              <a:gd name="T12" fmla="*/ 14 w 24"/>
              <a:gd name="T13" fmla="*/ 16 h 36"/>
              <a:gd name="T14" fmla="*/ 20 w 24"/>
              <a:gd name="T15" fmla="*/ 18 h 36"/>
              <a:gd name="T16" fmla="*/ 24 w 24"/>
              <a:gd name="T17" fmla="*/ 20 h 36"/>
              <a:gd name="T18" fmla="*/ 24 w 24"/>
              <a:gd name="T19" fmla="*/ 24 h 36"/>
              <a:gd name="T20" fmla="*/ 24 w 24"/>
              <a:gd name="T21" fmla="*/ 30 h 36"/>
              <a:gd name="T22" fmla="*/ 24 w 24"/>
              <a:gd name="T23" fmla="*/ 34 h 36"/>
              <a:gd name="T24" fmla="*/ 22 w 24"/>
              <a:gd name="T25" fmla="*/ 36 h 36"/>
              <a:gd name="T26" fmla="*/ 16 w 24"/>
              <a:gd name="T27" fmla="*/ 36 h 36"/>
              <a:gd name="T28" fmla="*/ 8 w 24"/>
              <a:gd name="T29" fmla="*/ 36 h 36"/>
              <a:gd name="T30" fmla="*/ 4 w 24"/>
              <a:gd name="T31" fmla="*/ 36 h 36"/>
              <a:gd name="T32" fmla="*/ 2 w 24"/>
              <a:gd name="T33" fmla="*/ 34 h 36"/>
              <a:gd name="T34" fmla="*/ 0 w 24"/>
              <a:gd name="T35" fmla="*/ 30 h 36"/>
              <a:gd name="T36" fmla="*/ 0 w 24"/>
              <a:gd name="T37" fmla="*/ 24 h 36"/>
              <a:gd name="T38" fmla="*/ 2 w 24"/>
              <a:gd name="T39" fmla="*/ 20 h 36"/>
              <a:gd name="T40" fmla="*/ 6 w 24"/>
              <a:gd name="T41" fmla="*/ 18 h 36"/>
              <a:gd name="T42" fmla="*/ 10 w 24"/>
              <a:gd name="T43" fmla="*/ 16 h 36"/>
              <a:gd name="T44" fmla="*/ 18 w 24"/>
              <a:gd name="T45" fmla="*/ 14 h 36"/>
              <a:gd name="T46" fmla="*/ 22 w 24"/>
              <a:gd name="T47" fmla="*/ 12 h 36"/>
              <a:gd name="T48" fmla="*/ 24 w 24"/>
              <a:gd name="T49" fmla="*/ 8 h 36"/>
              <a:gd name="T50" fmla="*/ 24 w 24"/>
              <a:gd name="T51" fmla="*/ 4 h 36"/>
              <a:gd name="T52" fmla="*/ 22 w 24"/>
              <a:gd name="T53" fmla="*/ 2 h 36"/>
              <a:gd name="T54" fmla="*/ 16 w 24"/>
              <a:gd name="T55" fmla="*/ 0 h 36"/>
              <a:gd name="T56" fmla="*/ 8 w 24"/>
              <a:gd name="T5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36">
                <a:moveTo>
                  <a:pt x="8" y="0"/>
                </a:moveTo>
                <a:lnTo>
                  <a:pt x="4" y="2"/>
                </a:lnTo>
                <a:lnTo>
                  <a:pt x="2" y="4"/>
                </a:lnTo>
                <a:lnTo>
                  <a:pt x="2" y="8"/>
                </a:lnTo>
                <a:lnTo>
                  <a:pt x="4" y="12"/>
                </a:lnTo>
                <a:lnTo>
                  <a:pt x="8" y="14"/>
                </a:lnTo>
                <a:lnTo>
                  <a:pt x="14" y="16"/>
                </a:lnTo>
                <a:lnTo>
                  <a:pt x="20" y="18"/>
                </a:lnTo>
                <a:lnTo>
                  <a:pt x="24" y="20"/>
                </a:lnTo>
                <a:lnTo>
                  <a:pt x="24" y="24"/>
                </a:lnTo>
                <a:lnTo>
                  <a:pt x="24" y="30"/>
                </a:lnTo>
                <a:lnTo>
                  <a:pt x="24" y="34"/>
                </a:lnTo>
                <a:lnTo>
                  <a:pt x="22" y="36"/>
                </a:lnTo>
                <a:lnTo>
                  <a:pt x="16" y="36"/>
                </a:lnTo>
                <a:lnTo>
                  <a:pt x="8" y="36"/>
                </a:lnTo>
                <a:lnTo>
                  <a:pt x="4" y="36"/>
                </a:lnTo>
                <a:lnTo>
                  <a:pt x="2" y="34"/>
                </a:lnTo>
                <a:lnTo>
                  <a:pt x="0" y="30"/>
                </a:lnTo>
                <a:lnTo>
                  <a:pt x="0" y="24"/>
                </a:lnTo>
                <a:lnTo>
                  <a:pt x="2" y="20"/>
                </a:lnTo>
                <a:lnTo>
                  <a:pt x="6" y="18"/>
                </a:lnTo>
                <a:lnTo>
                  <a:pt x="10" y="16"/>
                </a:lnTo>
                <a:lnTo>
                  <a:pt x="18" y="14"/>
                </a:lnTo>
                <a:lnTo>
                  <a:pt x="22" y="12"/>
                </a:lnTo>
                <a:lnTo>
                  <a:pt x="24" y="8"/>
                </a:lnTo>
                <a:lnTo>
                  <a:pt x="24" y="4"/>
                </a:lnTo>
                <a:lnTo>
                  <a:pt x="22" y="2"/>
                </a:lnTo>
                <a:lnTo>
                  <a:pt x="16" y="0"/>
                </a:lnTo>
                <a:lnTo>
                  <a:pt x="8"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 name="Line 35"/>
          <p:cNvSpPr>
            <a:spLocks noChangeShapeType="1"/>
          </p:cNvSpPr>
          <p:nvPr/>
        </p:nvSpPr>
        <p:spPr bwMode="auto">
          <a:xfrm flipV="1">
            <a:off x="8366125" y="4995863"/>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Freeform 36"/>
          <p:cNvSpPr>
            <a:spLocks/>
          </p:cNvSpPr>
          <p:nvPr/>
        </p:nvSpPr>
        <p:spPr bwMode="auto">
          <a:xfrm>
            <a:off x="8308975" y="5119687"/>
            <a:ext cx="12700" cy="57150"/>
          </a:xfrm>
          <a:custGeom>
            <a:avLst/>
            <a:gdLst>
              <a:gd name="T0" fmla="*/ 0 w 8"/>
              <a:gd name="T1" fmla="*/ 6 h 36"/>
              <a:gd name="T2" fmla="*/ 4 w 8"/>
              <a:gd name="T3" fmla="*/ 4 h 36"/>
              <a:gd name="T4" fmla="*/ 8 w 8"/>
              <a:gd name="T5" fmla="*/ 0 h 36"/>
              <a:gd name="T6" fmla="*/ 8 w 8"/>
              <a:gd name="T7" fmla="*/ 36 h 36"/>
            </a:gdLst>
            <a:ahLst/>
            <a:cxnLst>
              <a:cxn ang="0">
                <a:pos x="T0" y="T1"/>
              </a:cxn>
              <a:cxn ang="0">
                <a:pos x="T2" y="T3"/>
              </a:cxn>
              <a:cxn ang="0">
                <a:pos x="T4" y="T5"/>
              </a:cxn>
              <a:cxn ang="0">
                <a:pos x="T6" y="T7"/>
              </a:cxn>
            </a:cxnLst>
            <a:rect l="0" t="0" r="r" b="b"/>
            <a:pathLst>
              <a:path w="8" h="36">
                <a:moveTo>
                  <a:pt x="0" y="6"/>
                </a:moveTo>
                <a:lnTo>
                  <a:pt x="4" y="4"/>
                </a:lnTo>
                <a:lnTo>
                  <a:pt x="8" y="0"/>
                </a:lnTo>
                <a:lnTo>
                  <a:pt x="8" y="3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 name="Freeform 37"/>
          <p:cNvSpPr>
            <a:spLocks/>
          </p:cNvSpPr>
          <p:nvPr/>
        </p:nvSpPr>
        <p:spPr bwMode="auto">
          <a:xfrm>
            <a:off x="8359775" y="5173663"/>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 name="Freeform 38"/>
          <p:cNvSpPr>
            <a:spLocks/>
          </p:cNvSpPr>
          <p:nvPr/>
        </p:nvSpPr>
        <p:spPr bwMode="auto">
          <a:xfrm>
            <a:off x="8385175" y="5119687"/>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6 h 36"/>
              <a:gd name="T14" fmla="*/ 10 w 24"/>
              <a:gd name="T15" fmla="*/ 36 h 36"/>
              <a:gd name="T16" fmla="*/ 14 w 24"/>
              <a:gd name="T17" fmla="*/ 36 h 36"/>
              <a:gd name="T18" fmla="*/ 20 w 24"/>
              <a:gd name="T19" fmla="*/ 36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6"/>
                </a:lnTo>
                <a:lnTo>
                  <a:pt x="10" y="36"/>
                </a:lnTo>
                <a:lnTo>
                  <a:pt x="14" y="36"/>
                </a:lnTo>
                <a:lnTo>
                  <a:pt x="20" y="36"/>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 name="Line 39"/>
          <p:cNvSpPr>
            <a:spLocks noChangeShapeType="1"/>
          </p:cNvSpPr>
          <p:nvPr/>
        </p:nvSpPr>
        <p:spPr bwMode="auto">
          <a:xfrm flipV="1">
            <a:off x="5549900" y="502443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40"/>
          <p:cNvSpPr>
            <a:spLocks noChangeShapeType="1"/>
          </p:cNvSpPr>
          <p:nvPr/>
        </p:nvSpPr>
        <p:spPr bwMode="auto">
          <a:xfrm flipV="1">
            <a:off x="5695950" y="502443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41"/>
          <p:cNvSpPr>
            <a:spLocks noChangeShapeType="1"/>
          </p:cNvSpPr>
          <p:nvPr/>
        </p:nvSpPr>
        <p:spPr bwMode="auto">
          <a:xfrm flipV="1">
            <a:off x="5845175" y="502443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42"/>
          <p:cNvSpPr>
            <a:spLocks noChangeShapeType="1"/>
          </p:cNvSpPr>
          <p:nvPr/>
        </p:nvSpPr>
        <p:spPr bwMode="auto">
          <a:xfrm flipV="1">
            <a:off x="6140450" y="502443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43"/>
          <p:cNvSpPr>
            <a:spLocks noChangeShapeType="1"/>
          </p:cNvSpPr>
          <p:nvPr/>
        </p:nvSpPr>
        <p:spPr bwMode="auto">
          <a:xfrm flipV="1">
            <a:off x="6289675" y="502443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44"/>
          <p:cNvSpPr>
            <a:spLocks noChangeShapeType="1"/>
          </p:cNvSpPr>
          <p:nvPr/>
        </p:nvSpPr>
        <p:spPr bwMode="auto">
          <a:xfrm flipV="1">
            <a:off x="6438900" y="502443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45"/>
          <p:cNvSpPr>
            <a:spLocks noChangeShapeType="1"/>
          </p:cNvSpPr>
          <p:nvPr/>
        </p:nvSpPr>
        <p:spPr bwMode="auto">
          <a:xfrm flipV="1">
            <a:off x="6734175" y="502443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46"/>
          <p:cNvSpPr>
            <a:spLocks noChangeShapeType="1"/>
          </p:cNvSpPr>
          <p:nvPr/>
        </p:nvSpPr>
        <p:spPr bwMode="auto">
          <a:xfrm flipV="1">
            <a:off x="6883400" y="502443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p:cNvSpPr>
            <a:spLocks noChangeShapeType="1"/>
          </p:cNvSpPr>
          <p:nvPr/>
        </p:nvSpPr>
        <p:spPr bwMode="auto">
          <a:xfrm flipV="1">
            <a:off x="7029450" y="502443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p:cNvSpPr>
            <a:spLocks noChangeShapeType="1"/>
          </p:cNvSpPr>
          <p:nvPr/>
        </p:nvSpPr>
        <p:spPr bwMode="auto">
          <a:xfrm flipV="1">
            <a:off x="7327900" y="502443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49"/>
          <p:cNvSpPr>
            <a:spLocks noChangeShapeType="1"/>
          </p:cNvSpPr>
          <p:nvPr/>
        </p:nvSpPr>
        <p:spPr bwMode="auto">
          <a:xfrm flipV="1">
            <a:off x="7473950" y="502443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0"/>
          <p:cNvSpPr>
            <a:spLocks noChangeShapeType="1"/>
          </p:cNvSpPr>
          <p:nvPr/>
        </p:nvSpPr>
        <p:spPr bwMode="auto">
          <a:xfrm flipV="1">
            <a:off x="7623175" y="502443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1"/>
          <p:cNvSpPr>
            <a:spLocks noChangeShapeType="1"/>
          </p:cNvSpPr>
          <p:nvPr/>
        </p:nvSpPr>
        <p:spPr bwMode="auto">
          <a:xfrm flipV="1">
            <a:off x="7921625" y="502443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52"/>
          <p:cNvSpPr>
            <a:spLocks noChangeShapeType="1"/>
          </p:cNvSpPr>
          <p:nvPr/>
        </p:nvSpPr>
        <p:spPr bwMode="auto">
          <a:xfrm flipV="1">
            <a:off x="8067675" y="502443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53"/>
          <p:cNvSpPr>
            <a:spLocks noChangeShapeType="1"/>
          </p:cNvSpPr>
          <p:nvPr/>
        </p:nvSpPr>
        <p:spPr bwMode="auto">
          <a:xfrm flipV="1">
            <a:off x="8216900" y="502443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54"/>
          <p:cNvSpPr>
            <a:spLocks noChangeShapeType="1"/>
          </p:cNvSpPr>
          <p:nvPr/>
        </p:nvSpPr>
        <p:spPr bwMode="auto">
          <a:xfrm>
            <a:off x="5400675" y="2357437"/>
            <a:ext cx="29654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55"/>
          <p:cNvSpPr>
            <a:spLocks noChangeShapeType="1"/>
          </p:cNvSpPr>
          <p:nvPr/>
        </p:nvSpPr>
        <p:spPr bwMode="auto">
          <a:xfrm>
            <a:off x="5400675" y="2357438"/>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56"/>
          <p:cNvSpPr>
            <a:spLocks noChangeShapeType="1"/>
          </p:cNvSpPr>
          <p:nvPr/>
        </p:nvSpPr>
        <p:spPr bwMode="auto">
          <a:xfrm>
            <a:off x="5994400" y="2357438"/>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57"/>
          <p:cNvSpPr>
            <a:spLocks noChangeShapeType="1"/>
          </p:cNvSpPr>
          <p:nvPr/>
        </p:nvSpPr>
        <p:spPr bwMode="auto">
          <a:xfrm>
            <a:off x="6584950" y="2357438"/>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58"/>
          <p:cNvSpPr>
            <a:spLocks noChangeShapeType="1"/>
          </p:cNvSpPr>
          <p:nvPr/>
        </p:nvSpPr>
        <p:spPr bwMode="auto">
          <a:xfrm>
            <a:off x="7178675" y="2357438"/>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59"/>
          <p:cNvSpPr>
            <a:spLocks noChangeShapeType="1"/>
          </p:cNvSpPr>
          <p:nvPr/>
        </p:nvSpPr>
        <p:spPr bwMode="auto">
          <a:xfrm>
            <a:off x="7772400" y="2357438"/>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60"/>
          <p:cNvSpPr>
            <a:spLocks noChangeShapeType="1"/>
          </p:cNvSpPr>
          <p:nvPr/>
        </p:nvSpPr>
        <p:spPr bwMode="auto">
          <a:xfrm>
            <a:off x="8366125" y="2357438"/>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61"/>
          <p:cNvSpPr>
            <a:spLocks noChangeShapeType="1"/>
          </p:cNvSpPr>
          <p:nvPr/>
        </p:nvSpPr>
        <p:spPr bwMode="auto">
          <a:xfrm>
            <a:off x="5549900" y="235743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62"/>
          <p:cNvSpPr>
            <a:spLocks noChangeShapeType="1"/>
          </p:cNvSpPr>
          <p:nvPr/>
        </p:nvSpPr>
        <p:spPr bwMode="auto">
          <a:xfrm>
            <a:off x="5695950" y="235743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63"/>
          <p:cNvSpPr>
            <a:spLocks noChangeShapeType="1"/>
          </p:cNvSpPr>
          <p:nvPr/>
        </p:nvSpPr>
        <p:spPr bwMode="auto">
          <a:xfrm>
            <a:off x="5845175" y="235743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p:cNvSpPr>
            <a:spLocks noChangeShapeType="1"/>
          </p:cNvSpPr>
          <p:nvPr/>
        </p:nvSpPr>
        <p:spPr bwMode="auto">
          <a:xfrm>
            <a:off x="6140450" y="235743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5"/>
          <p:cNvSpPr>
            <a:spLocks noChangeShapeType="1"/>
          </p:cNvSpPr>
          <p:nvPr/>
        </p:nvSpPr>
        <p:spPr bwMode="auto">
          <a:xfrm>
            <a:off x="6289675" y="235743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6"/>
          <p:cNvSpPr>
            <a:spLocks noChangeShapeType="1"/>
          </p:cNvSpPr>
          <p:nvPr/>
        </p:nvSpPr>
        <p:spPr bwMode="auto">
          <a:xfrm>
            <a:off x="6438900" y="235743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67"/>
          <p:cNvSpPr>
            <a:spLocks noChangeShapeType="1"/>
          </p:cNvSpPr>
          <p:nvPr/>
        </p:nvSpPr>
        <p:spPr bwMode="auto">
          <a:xfrm>
            <a:off x="6734175" y="235743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68"/>
          <p:cNvSpPr>
            <a:spLocks noChangeShapeType="1"/>
          </p:cNvSpPr>
          <p:nvPr/>
        </p:nvSpPr>
        <p:spPr bwMode="auto">
          <a:xfrm>
            <a:off x="6883400" y="235743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69"/>
          <p:cNvSpPr>
            <a:spLocks noChangeShapeType="1"/>
          </p:cNvSpPr>
          <p:nvPr/>
        </p:nvSpPr>
        <p:spPr bwMode="auto">
          <a:xfrm>
            <a:off x="7029450" y="235743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70"/>
          <p:cNvSpPr>
            <a:spLocks noChangeShapeType="1"/>
          </p:cNvSpPr>
          <p:nvPr/>
        </p:nvSpPr>
        <p:spPr bwMode="auto">
          <a:xfrm>
            <a:off x="7327900" y="235743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71"/>
          <p:cNvSpPr>
            <a:spLocks noChangeShapeType="1"/>
          </p:cNvSpPr>
          <p:nvPr/>
        </p:nvSpPr>
        <p:spPr bwMode="auto">
          <a:xfrm>
            <a:off x="7473950" y="235743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72"/>
          <p:cNvSpPr>
            <a:spLocks noChangeShapeType="1"/>
          </p:cNvSpPr>
          <p:nvPr/>
        </p:nvSpPr>
        <p:spPr bwMode="auto">
          <a:xfrm>
            <a:off x="7623175" y="235743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73"/>
          <p:cNvSpPr>
            <a:spLocks noChangeShapeType="1"/>
          </p:cNvSpPr>
          <p:nvPr/>
        </p:nvSpPr>
        <p:spPr bwMode="auto">
          <a:xfrm>
            <a:off x="7921625" y="235743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74"/>
          <p:cNvSpPr>
            <a:spLocks noChangeShapeType="1"/>
          </p:cNvSpPr>
          <p:nvPr/>
        </p:nvSpPr>
        <p:spPr bwMode="auto">
          <a:xfrm>
            <a:off x="8067675" y="235743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75"/>
          <p:cNvSpPr>
            <a:spLocks noChangeShapeType="1"/>
          </p:cNvSpPr>
          <p:nvPr/>
        </p:nvSpPr>
        <p:spPr bwMode="auto">
          <a:xfrm>
            <a:off x="8216900" y="235743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Line 76"/>
          <p:cNvSpPr>
            <a:spLocks noChangeShapeType="1"/>
          </p:cNvSpPr>
          <p:nvPr/>
        </p:nvSpPr>
        <p:spPr bwMode="auto">
          <a:xfrm flipV="1">
            <a:off x="5400675" y="2357437"/>
            <a:ext cx="1588" cy="2692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77"/>
          <p:cNvSpPr>
            <a:spLocks noChangeShapeType="1"/>
          </p:cNvSpPr>
          <p:nvPr/>
        </p:nvSpPr>
        <p:spPr bwMode="auto">
          <a:xfrm>
            <a:off x="5400676" y="5049837"/>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78"/>
          <p:cNvSpPr>
            <a:spLocks/>
          </p:cNvSpPr>
          <p:nvPr/>
        </p:nvSpPr>
        <p:spPr bwMode="auto">
          <a:xfrm>
            <a:off x="5238750" y="4992687"/>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6 h 36"/>
              <a:gd name="T14" fmla="*/ 10 w 24"/>
              <a:gd name="T15" fmla="*/ 36 h 36"/>
              <a:gd name="T16" fmla="*/ 14 w 24"/>
              <a:gd name="T17" fmla="*/ 36 h 36"/>
              <a:gd name="T18" fmla="*/ 20 w 24"/>
              <a:gd name="T19" fmla="*/ 36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6"/>
                </a:lnTo>
                <a:lnTo>
                  <a:pt x="10" y="36"/>
                </a:lnTo>
                <a:lnTo>
                  <a:pt x="14" y="36"/>
                </a:lnTo>
                <a:lnTo>
                  <a:pt x="20" y="36"/>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 name="Freeform 79"/>
          <p:cNvSpPr>
            <a:spLocks/>
          </p:cNvSpPr>
          <p:nvPr/>
        </p:nvSpPr>
        <p:spPr bwMode="auto">
          <a:xfrm>
            <a:off x="5299076" y="5046663"/>
            <a:ext cx="3175" cy="3175"/>
          </a:xfrm>
          <a:custGeom>
            <a:avLst/>
            <a:gdLst>
              <a:gd name="T0" fmla="*/ 2 w 2"/>
              <a:gd name="T1" fmla="*/ 0 h 2"/>
              <a:gd name="T2" fmla="*/ 0 w 2"/>
              <a:gd name="T3" fmla="*/ 2 h 2"/>
              <a:gd name="T4" fmla="*/ 2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2"/>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1" name="Freeform 80"/>
          <p:cNvSpPr>
            <a:spLocks/>
          </p:cNvSpPr>
          <p:nvPr/>
        </p:nvSpPr>
        <p:spPr bwMode="auto">
          <a:xfrm>
            <a:off x="5324475" y="4992687"/>
            <a:ext cx="38100" cy="57150"/>
          </a:xfrm>
          <a:custGeom>
            <a:avLst/>
            <a:gdLst>
              <a:gd name="T0" fmla="*/ 10 w 24"/>
              <a:gd name="T1" fmla="*/ 0 h 36"/>
              <a:gd name="T2" fmla="*/ 4 w 24"/>
              <a:gd name="T3" fmla="*/ 2 h 36"/>
              <a:gd name="T4" fmla="*/ 0 w 24"/>
              <a:gd name="T5" fmla="*/ 6 h 36"/>
              <a:gd name="T6" fmla="*/ 0 w 24"/>
              <a:gd name="T7" fmla="*/ 16 h 36"/>
              <a:gd name="T8" fmla="*/ 0 w 24"/>
              <a:gd name="T9" fmla="*/ 20 h 36"/>
              <a:gd name="T10" fmla="*/ 0 w 24"/>
              <a:gd name="T11" fmla="*/ 30 h 36"/>
              <a:gd name="T12" fmla="*/ 4 w 24"/>
              <a:gd name="T13" fmla="*/ 36 h 36"/>
              <a:gd name="T14" fmla="*/ 10 w 24"/>
              <a:gd name="T15" fmla="*/ 36 h 36"/>
              <a:gd name="T16" fmla="*/ 14 w 24"/>
              <a:gd name="T17" fmla="*/ 36 h 36"/>
              <a:gd name="T18" fmla="*/ 18 w 24"/>
              <a:gd name="T19" fmla="*/ 36 h 36"/>
              <a:gd name="T20" fmla="*/ 22 w 24"/>
              <a:gd name="T21" fmla="*/ 30 h 36"/>
              <a:gd name="T22" fmla="*/ 24 w 24"/>
              <a:gd name="T23" fmla="*/ 20 h 36"/>
              <a:gd name="T24" fmla="*/ 24 w 24"/>
              <a:gd name="T25" fmla="*/ 16 h 36"/>
              <a:gd name="T26" fmla="*/ 22 w 24"/>
              <a:gd name="T27" fmla="*/ 6 h 36"/>
              <a:gd name="T28" fmla="*/ 18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4" y="2"/>
                </a:lnTo>
                <a:lnTo>
                  <a:pt x="0" y="6"/>
                </a:lnTo>
                <a:lnTo>
                  <a:pt x="0" y="16"/>
                </a:lnTo>
                <a:lnTo>
                  <a:pt x="0" y="20"/>
                </a:lnTo>
                <a:lnTo>
                  <a:pt x="0" y="30"/>
                </a:lnTo>
                <a:lnTo>
                  <a:pt x="4" y="36"/>
                </a:lnTo>
                <a:lnTo>
                  <a:pt x="10" y="36"/>
                </a:lnTo>
                <a:lnTo>
                  <a:pt x="14" y="36"/>
                </a:lnTo>
                <a:lnTo>
                  <a:pt x="18" y="36"/>
                </a:lnTo>
                <a:lnTo>
                  <a:pt x="22" y="30"/>
                </a:lnTo>
                <a:lnTo>
                  <a:pt x="24" y="20"/>
                </a:lnTo>
                <a:lnTo>
                  <a:pt x="24" y="16"/>
                </a:lnTo>
                <a:lnTo>
                  <a:pt x="22" y="6"/>
                </a:lnTo>
                <a:lnTo>
                  <a:pt x="18"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 name="Line 81"/>
          <p:cNvSpPr>
            <a:spLocks noChangeShapeType="1"/>
          </p:cNvSpPr>
          <p:nvPr/>
        </p:nvSpPr>
        <p:spPr bwMode="auto">
          <a:xfrm>
            <a:off x="5400676" y="4513262"/>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Freeform 82"/>
          <p:cNvSpPr>
            <a:spLocks/>
          </p:cNvSpPr>
          <p:nvPr/>
        </p:nvSpPr>
        <p:spPr bwMode="auto">
          <a:xfrm>
            <a:off x="5238750" y="4487862"/>
            <a:ext cx="38100" cy="57150"/>
          </a:xfrm>
          <a:custGeom>
            <a:avLst/>
            <a:gdLst>
              <a:gd name="T0" fmla="*/ 10 w 24"/>
              <a:gd name="T1" fmla="*/ 0 h 36"/>
              <a:gd name="T2" fmla="*/ 6 w 24"/>
              <a:gd name="T3" fmla="*/ 2 h 36"/>
              <a:gd name="T4" fmla="*/ 2 w 24"/>
              <a:gd name="T5" fmla="*/ 6 h 36"/>
              <a:gd name="T6" fmla="*/ 0 w 24"/>
              <a:gd name="T7" fmla="*/ 16 h 36"/>
              <a:gd name="T8" fmla="*/ 0 w 24"/>
              <a:gd name="T9" fmla="*/ 22 h 36"/>
              <a:gd name="T10" fmla="*/ 2 w 24"/>
              <a:gd name="T11" fmla="*/ 30 h 36"/>
              <a:gd name="T12" fmla="*/ 6 w 24"/>
              <a:gd name="T13" fmla="*/ 36 h 36"/>
              <a:gd name="T14" fmla="*/ 10 w 24"/>
              <a:gd name="T15" fmla="*/ 36 h 36"/>
              <a:gd name="T16" fmla="*/ 14 w 24"/>
              <a:gd name="T17" fmla="*/ 36 h 36"/>
              <a:gd name="T18" fmla="*/ 20 w 24"/>
              <a:gd name="T19" fmla="*/ 36 h 36"/>
              <a:gd name="T20" fmla="*/ 22 w 24"/>
              <a:gd name="T21" fmla="*/ 30 h 36"/>
              <a:gd name="T22" fmla="*/ 24 w 24"/>
              <a:gd name="T23" fmla="*/ 22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2"/>
                </a:lnTo>
                <a:lnTo>
                  <a:pt x="2" y="30"/>
                </a:lnTo>
                <a:lnTo>
                  <a:pt x="6" y="36"/>
                </a:lnTo>
                <a:lnTo>
                  <a:pt x="10" y="36"/>
                </a:lnTo>
                <a:lnTo>
                  <a:pt x="14" y="36"/>
                </a:lnTo>
                <a:lnTo>
                  <a:pt x="20" y="36"/>
                </a:lnTo>
                <a:lnTo>
                  <a:pt x="22" y="30"/>
                </a:lnTo>
                <a:lnTo>
                  <a:pt x="24" y="22"/>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4" name="Freeform 83"/>
          <p:cNvSpPr>
            <a:spLocks/>
          </p:cNvSpPr>
          <p:nvPr/>
        </p:nvSpPr>
        <p:spPr bwMode="auto">
          <a:xfrm>
            <a:off x="5299076" y="4541838"/>
            <a:ext cx="3175" cy="3175"/>
          </a:xfrm>
          <a:custGeom>
            <a:avLst/>
            <a:gdLst>
              <a:gd name="T0" fmla="*/ 2 w 2"/>
              <a:gd name="T1" fmla="*/ 0 h 2"/>
              <a:gd name="T2" fmla="*/ 0 w 2"/>
              <a:gd name="T3" fmla="*/ 2 h 2"/>
              <a:gd name="T4" fmla="*/ 2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2"/>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 name="Freeform 84"/>
          <p:cNvSpPr>
            <a:spLocks/>
          </p:cNvSpPr>
          <p:nvPr/>
        </p:nvSpPr>
        <p:spPr bwMode="auto">
          <a:xfrm>
            <a:off x="5324475" y="4487862"/>
            <a:ext cx="38100" cy="57150"/>
          </a:xfrm>
          <a:custGeom>
            <a:avLst/>
            <a:gdLst>
              <a:gd name="T0" fmla="*/ 0 w 24"/>
              <a:gd name="T1" fmla="*/ 8 h 36"/>
              <a:gd name="T2" fmla="*/ 0 w 24"/>
              <a:gd name="T3" fmla="*/ 6 h 36"/>
              <a:gd name="T4" fmla="*/ 2 w 24"/>
              <a:gd name="T5" fmla="*/ 4 h 36"/>
              <a:gd name="T6" fmla="*/ 4 w 24"/>
              <a:gd name="T7" fmla="*/ 2 h 36"/>
              <a:gd name="T8" fmla="*/ 8 w 24"/>
              <a:gd name="T9" fmla="*/ 0 h 36"/>
              <a:gd name="T10" fmla="*/ 14 w 24"/>
              <a:gd name="T11" fmla="*/ 0 h 36"/>
              <a:gd name="T12" fmla="*/ 18 w 24"/>
              <a:gd name="T13" fmla="*/ 2 h 36"/>
              <a:gd name="T14" fmla="*/ 20 w 24"/>
              <a:gd name="T15" fmla="*/ 4 h 36"/>
              <a:gd name="T16" fmla="*/ 22 w 24"/>
              <a:gd name="T17" fmla="*/ 6 h 36"/>
              <a:gd name="T18" fmla="*/ 22 w 24"/>
              <a:gd name="T19" fmla="*/ 10 h 36"/>
              <a:gd name="T20" fmla="*/ 20 w 24"/>
              <a:gd name="T21" fmla="*/ 14 h 36"/>
              <a:gd name="T22" fmla="*/ 16 w 24"/>
              <a:gd name="T23" fmla="*/ 20 h 36"/>
              <a:gd name="T24" fmla="*/ 0 w 24"/>
              <a:gd name="T25" fmla="*/ 36 h 36"/>
              <a:gd name="T26" fmla="*/ 24 w 24"/>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6">
                <a:moveTo>
                  <a:pt x="0" y="8"/>
                </a:moveTo>
                <a:lnTo>
                  <a:pt x="0" y="6"/>
                </a:lnTo>
                <a:lnTo>
                  <a:pt x="2" y="4"/>
                </a:lnTo>
                <a:lnTo>
                  <a:pt x="4" y="2"/>
                </a:lnTo>
                <a:lnTo>
                  <a:pt x="8" y="0"/>
                </a:lnTo>
                <a:lnTo>
                  <a:pt x="14" y="0"/>
                </a:lnTo>
                <a:lnTo>
                  <a:pt x="18" y="2"/>
                </a:lnTo>
                <a:lnTo>
                  <a:pt x="20" y="4"/>
                </a:lnTo>
                <a:lnTo>
                  <a:pt x="22" y="6"/>
                </a:lnTo>
                <a:lnTo>
                  <a:pt x="22" y="10"/>
                </a:lnTo>
                <a:lnTo>
                  <a:pt x="20" y="14"/>
                </a:lnTo>
                <a:lnTo>
                  <a:pt x="16" y="20"/>
                </a:lnTo>
                <a:lnTo>
                  <a:pt x="0" y="36"/>
                </a:lnTo>
                <a:lnTo>
                  <a:pt x="24" y="3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Line 85"/>
          <p:cNvSpPr>
            <a:spLocks noChangeShapeType="1"/>
          </p:cNvSpPr>
          <p:nvPr/>
        </p:nvSpPr>
        <p:spPr bwMode="auto">
          <a:xfrm>
            <a:off x="5400676" y="3973512"/>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Freeform 86"/>
          <p:cNvSpPr>
            <a:spLocks/>
          </p:cNvSpPr>
          <p:nvPr/>
        </p:nvSpPr>
        <p:spPr bwMode="auto">
          <a:xfrm>
            <a:off x="5238750" y="3948113"/>
            <a:ext cx="38100" cy="60325"/>
          </a:xfrm>
          <a:custGeom>
            <a:avLst/>
            <a:gdLst>
              <a:gd name="T0" fmla="*/ 10 w 24"/>
              <a:gd name="T1" fmla="*/ 0 h 38"/>
              <a:gd name="T2" fmla="*/ 6 w 24"/>
              <a:gd name="T3" fmla="*/ 2 h 38"/>
              <a:gd name="T4" fmla="*/ 2 w 24"/>
              <a:gd name="T5" fmla="*/ 8 h 38"/>
              <a:gd name="T6" fmla="*/ 0 w 24"/>
              <a:gd name="T7" fmla="*/ 16 h 38"/>
              <a:gd name="T8" fmla="*/ 0 w 24"/>
              <a:gd name="T9" fmla="*/ 22 h 38"/>
              <a:gd name="T10" fmla="*/ 2 w 24"/>
              <a:gd name="T11" fmla="*/ 30 h 38"/>
              <a:gd name="T12" fmla="*/ 6 w 24"/>
              <a:gd name="T13" fmla="*/ 36 h 38"/>
              <a:gd name="T14" fmla="*/ 10 w 24"/>
              <a:gd name="T15" fmla="*/ 38 h 38"/>
              <a:gd name="T16" fmla="*/ 14 w 24"/>
              <a:gd name="T17" fmla="*/ 38 h 38"/>
              <a:gd name="T18" fmla="*/ 20 w 24"/>
              <a:gd name="T19" fmla="*/ 36 h 38"/>
              <a:gd name="T20" fmla="*/ 22 w 24"/>
              <a:gd name="T21" fmla="*/ 30 h 38"/>
              <a:gd name="T22" fmla="*/ 24 w 24"/>
              <a:gd name="T23" fmla="*/ 22 h 38"/>
              <a:gd name="T24" fmla="*/ 24 w 24"/>
              <a:gd name="T25" fmla="*/ 16 h 38"/>
              <a:gd name="T26" fmla="*/ 22 w 24"/>
              <a:gd name="T27" fmla="*/ 8 h 38"/>
              <a:gd name="T28" fmla="*/ 20 w 24"/>
              <a:gd name="T29" fmla="*/ 2 h 38"/>
              <a:gd name="T30" fmla="*/ 14 w 24"/>
              <a:gd name="T31" fmla="*/ 0 h 38"/>
              <a:gd name="T32" fmla="*/ 10 w 24"/>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8">
                <a:moveTo>
                  <a:pt x="10" y="0"/>
                </a:moveTo>
                <a:lnTo>
                  <a:pt x="6" y="2"/>
                </a:lnTo>
                <a:lnTo>
                  <a:pt x="2" y="8"/>
                </a:lnTo>
                <a:lnTo>
                  <a:pt x="0" y="16"/>
                </a:lnTo>
                <a:lnTo>
                  <a:pt x="0" y="22"/>
                </a:lnTo>
                <a:lnTo>
                  <a:pt x="2" y="30"/>
                </a:lnTo>
                <a:lnTo>
                  <a:pt x="6" y="36"/>
                </a:lnTo>
                <a:lnTo>
                  <a:pt x="10" y="38"/>
                </a:lnTo>
                <a:lnTo>
                  <a:pt x="14" y="38"/>
                </a:lnTo>
                <a:lnTo>
                  <a:pt x="20" y="36"/>
                </a:lnTo>
                <a:lnTo>
                  <a:pt x="22" y="30"/>
                </a:lnTo>
                <a:lnTo>
                  <a:pt x="24" y="22"/>
                </a:lnTo>
                <a:lnTo>
                  <a:pt x="24" y="16"/>
                </a:lnTo>
                <a:lnTo>
                  <a:pt x="22" y="8"/>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Freeform 87"/>
          <p:cNvSpPr>
            <a:spLocks/>
          </p:cNvSpPr>
          <p:nvPr/>
        </p:nvSpPr>
        <p:spPr bwMode="auto">
          <a:xfrm>
            <a:off x="5299076" y="4002087"/>
            <a:ext cx="3175" cy="6350"/>
          </a:xfrm>
          <a:custGeom>
            <a:avLst/>
            <a:gdLst>
              <a:gd name="T0" fmla="*/ 2 w 2"/>
              <a:gd name="T1" fmla="*/ 0 h 4"/>
              <a:gd name="T2" fmla="*/ 0 w 2"/>
              <a:gd name="T3" fmla="*/ 2 h 4"/>
              <a:gd name="T4" fmla="*/ 2 w 2"/>
              <a:gd name="T5" fmla="*/ 4 h 4"/>
              <a:gd name="T6" fmla="*/ 2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2"/>
                </a:lnTo>
                <a:lnTo>
                  <a:pt x="2" y="4"/>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88"/>
          <p:cNvSpPr>
            <a:spLocks/>
          </p:cNvSpPr>
          <p:nvPr/>
        </p:nvSpPr>
        <p:spPr bwMode="auto">
          <a:xfrm>
            <a:off x="5324476" y="3948113"/>
            <a:ext cx="41275" cy="41275"/>
          </a:xfrm>
          <a:custGeom>
            <a:avLst/>
            <a:gdLst>
              <a:gd name="T0" fmla="*/ 16 w 26"/>
              <a:gd name="T1" fmla="*/ 0 h 26"/>
              <a:gd name="T2" fmla="*/ 0 w 26"/>
              <a:gd name="T3" fmla="*/ 26 h 26"/>
              <a:gd name="T4" fmla="*/ 26 w 26"/>
              <a:gd name="T5" fmla="*/ 26 h 26"/>
            </a:gdLst>
            <a:ahLst/>
            <a:cxnLst>
              <a:cxn ang="0">
                <a:pos x="T0" y="T1"/>
              </a:cxn>
              <a:cxn ang="0">
                <a:pos x="T2" y="T3"/>
              </a:cxn>
              <a:cxn ang="0">
                <a:pos x="T4" y="T5"/>
              </a:cxn>
            </a:cxnLst>
            <a:rect l="0" t="0" r="r" b="b"/>
            <a:pathLst>
              <a:path w="26" h="26">
                <a:moveTo>
                  <a:pt x="16" y="0"/>
                </a:moveTo>
                <a:lnTo>
                  <a:pt x="0" y="26"/>
                </a:lnTo>
                <a:lnTo>
                  <a:pt x="26" y="2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Line 89"/>
          <p:cNvSpPr>
            <a:spLocks noChangeShapeType="1"/>
          </p:cNvSpPr>
          <p:nvPr/>
        </p:nvSpPr>
        <p:spPr bwMode="auto">
          <a:xfrm>
            <a:off x="5349875" y="3948113"/>
            <a:ext cx="1588" cy="603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90"/>
          <p:cNvSpPr>
            <a:spLocks noChangeShapeType="1"/>
          </p:cNvSpPr>
          <p:nvPr/>
        </p:nvSpPr>
        <p:spPr bwMode="auto">
          <a:xfrm>
            <a:off x="5400676" y="3436937"/>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Freeform 91"/>
          <p:cNvSpPr>
            <a:spLocks/>
          </p:cNvSpPr>
          <p:nvPr/>
        </p:nvSpPr>
        <p:spPr bwMode="auto">
          <a:xfrm>
            <a:off x="5238750" y="3411537"/>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4 h 36"/>
              <a:gd name="T14" fmla="*/ 10 w 24"/>
              <a:gd name="T15" fmla="*/ 36 h 36"/>
              <a:gd name="T16" fmla="*/ 14 w 24"/>
              <a:gd name="T17" fmla="*/ 36 h 36"/>
              <a:gd name="T18" fmla="*/ 20 w 24"/>
              <a:gd name="T19" fmla="*/ 34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4"/>
                </a:lnTo>
                <a:lnTo>
                  <a:pt x="10" y="36"/>
                </a:lnTo>
                <a:lnTo>
                  <a:pt x="14" y="36"/>
                </a:lnTo>
                <a:lnTo>
                  <a:pt x="20" y="34"/>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3" name="Freeform 92"/>
          <p:cNvSpPr>
            <a:spLocks/>
          </p:cNvSpPr>
          <p:nvPr/>
        </p:nvSpPr>
        <p:spPr bwMode="auto">
          <a:xfrm>
            <a:off x="5299076" y="3462337"/>
            <a:ext cx="3175" cy="6350"/>
          </a:xfrm>
          <a:custGeom>
            <a:avLst/>
            <a:gdLst>
              <a:gd name="T0" fmla="*/ 2 w 2"/>
              <a:gd name="T1" fmla="*/ 0 h 4"/>
              <a:gd name="T2" fmla="*/ 0 w 2"/>
              <a:gd name="T3" fmla="*/ 2 h 4"/>
              <a:gd name="T4" fmla="*/ 2 w 2"/>
              <a:gd name="T5" fmla="*/ 4 h 4"/>
              <a:gd name="T6" fmla="*/ 2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2"/>
                </a:lnTo>
                <a:lnTo>
                  <a:pt x="2" y="4"/>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 name="Freeform 93"/>
          <p:cNvSpPr>
            <a:spLocks/>
          </p:cNvSpPr>
          <p:nvPr/>
        </p:nvSpPr>
        <p:spPr bwMode="auto">
          <a:xfrm>
            <a:off x="5324475" y="3411537"/>
            <a:ext cx="38100" cy="57150"/>
          </a:xfrm>
          <a:custGeom>
            <a:avLst/>
            <a:gdLst>
              <a:gd name="T0" fmla="*/ 22 w 24"/>
              <a:gd name="T1" fmla="*/ 4 h 36"/>
              <a:gd name="T2" fmla="*/ 20 w 24"/>
              <a:gd name="T3" fmla="*/ 2 h 36"/>
              <a:gd name="T4" fmla="*/ 14 w 24"/>
              <a:gd name="T5" fmla="*/ 0 h 36"/>
              <a:gd name="T6" fmla="*/ 12 w 24"/>
              <a:gd name="T7" fmla="*/ 0 h 36"/>
              <a:gd name="T8" fmla="*/ 6 w 24"/>
              <a:gd name="T9" fmla="*/ 2 h 36"/>
              <a:gd name="T10" fmla="*/ 2 w 24"/>
              <a:gd name="T11" fmla="*/ 6 h 36"/>
              <a:gd name="T12" fmla="*/ 0 w 24"/>
              <a:gd name="T13" fmla="*/ 16 h 36"/>
              <a:gd name="T14" fmla="*/ 0 w 24"/>
              <a:gd name="T15" fmla="*/ 24 h 36"/>
              <a:gd name="T16" fmla="*/ 2 w 24"/>
              <a:gd name="T17" fmla="*/ 32 h 36"/>
              <a:gd name="T18" fmla="*/ 6 w 24"/>
              <a:gd name="T19" fmla="*/ 34 h 36"/>
              <a:gd name="T20" fmla="*/ 12 w 24"/>
              <a:gd name="T21" fmla="*/ 36 h 36"/>
              <a:gd name="T22" fmla="*/ 14 w 24"/>
              <a:gd name="T23" fmla="*/ 36 h 36"/>
              <a:gd name="T24" fmla="*/ 18 w 24"/>
              <a:gd name="T25" fmla="*/ 34 h 36"/>
              <a:gd name="T26" fmla="*/ 22 w 24"/>
              <a:gd name="T27" fmla="*/ 32 h 36"/>
              <a:gd name="T28" fmla="*/ 24 w 24"/>
              <a:gd name="T29" fmla="*/ 26 h 36"/>
              <a:gd name="T30" fmla="*/ 24 w 24"/>
              <a:gd name="T31" fmla="*/ 24 h 36"/>
              <a:gd name="T32" fmla="*/ 22 w 24"/>
              <a:gd name="T33" fmla="*/ 18 h 36"/>
              <a:gd name="T34" fmla="*/ 18 w 24"/>
              <a:gd name="T35" fmla="*/ 16 h 36"/>
              <a:gd name="T36" fmla="*/ 14 w 24"/>
              <a:gd name="T37" fmla="*/ 14 h 36"/>
              <a:gd name="T38" fmla="*/ 12 w 24"/>
              <a:gd name="T39" fmla="*/ 14 h 36"/>
              <a:gd name="T40" fmla="*/ 6 w 24"/>
              <a:gd name="T41" fmla="*/ 16 h 36"/>
              <a:gd name="T42" fmla="*/ 2 w 24"/>
              <a:gd name="T43" fmla="*/ 18 h 36"/>
              <a:gd name="T44" fmla="*/ 0 w 24"/>
              <a:gd name="T4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6">
                <a:moveTo>
                  <a:pt x="22" y="4"/>
                </a:moveTo>
                <a:lnTo>
                  <a:pt x="20" y="2"/>
                </a:lnTo>
                <a:lnTo>
                  <a:pt x="14" y="0"/>
                </a:lnTo>
                <a:lnTo>
                  <a:pt x="12" y="0"/>
                </a:lnTo>
                <a:lnTo>
                  <a:pt x="6" y="2"/>
                </a:lnTo>
                <a:lnTo>
                  <a:pt x="2" y="6"/>
                </a:lnTo>
                <a:lnTo>
                  <a:pt x="0" y="16"/>
                </a:lnTo>
                <a:lnTo>
                  <a:pt x="0" y="24"/>
                </a:lnTo>
                <a:lnTo>
                  <a:pt x="2" y="32"/>
                </a:lnTo>
                <a:lnTo>
                  <a:pt x="6" y="34"/>
                </a:lnTo>
                <a:lnTo>
                  <a:pt x="12" y="36"/>
                </a:lnTo>
                <a:lnTo>
                  <a:pt x="14" y="36"/>
                </a:lnTo>
                <a:lnTo>
                  <a:pt x="18" y="34"/>
                </a:lnTo>
                <a:lnTo>
                  <a:pt x="22" y="32"/>
                </a:lnTo>
                <a:lnTo>
                  <a:pt x="24" y="26"/>
                </a:lnTo>
                <a:lnTo>
                  <a:pt x="24" y="24"/>
                </a:lnTo>
                <a:lnTo>
                  <a:pt x="22" y="18"/>
                </a:lnTo>
                <a:lnTo>
                  <a:pt x="18" y="16"/>
                </a:lnTo>
                <a:lnTo>
                  <a:pt x="14" y="14"/>
                </a:lnTo>
                <a:lnTo>
                  <a:pt x="12" y="14"/>
                </a:lnTo>
                <a:lnTo>
                  <a:pt x="6" y="16"/>
                </a:lnTo>
                <a:lnTo>
                  <a:pt x="2" y="18"/>
                </a:lnTo>
                <a:lnTo>
                  <a:pt x="0" y="2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 name="Line 94"/>
          <p:cNvSpPr>
            <a:spLocks noChangeShapeType="1"/>
          </p:cNvSpPr>
          <p:nvPr/>
        </p:nvSpPr>
        <p:spPr bwMode="auto">
          <a:xfrm>
            <a:off x="5400676" y="2897187"/>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Freeform 95"/>
          <p:cNvSpPr>
            <a:spLocks/>
          </p:cNvSpPr>
          <p:nvPr/>
        </p:nvSpPr>
        <p:spPr bwMode="auto">
          <a:xfrm>
            <a:off x="5238750" y="2871788"/>
            <a:ext cx="38100" cy="60325"/>
          </a:xfrm>
          <a:custGeom>
            <a:avLst/>
            <a:gdLst>
              <a:gd name="T0" fmla="*/ 10 w 24"/>
              <a:gd name="T1" fmla="*/ 0 h 38"/>
              <a:gd name="T2" fmla="*/ 6 w 24"/>
              <a:gd name="T3" fmla="*/ 2 h 38"/>
              <a:gd name="T4" fmla="*/ 2 w 24"/>
              <a:gd name="T5" fmla="*/ 8 h 38"/>
              <a:gd name="T6" fmla="*/ 0 w 24"/>
              <a:gd name="T7" fmla="*/ 16 h 38"/>
              <a:gd name="T8" fmla="*/ 0 w 24"/>
              <a:gd name="T9" fmla="*/ 22 h 38"/>
              <a:gd name="T10" fmla="*/ 2 w 24"/>
              <a:gd name="T11" fmla="*/ 30 h 38"/>
              <a:gd name="T12" fmla="*/ 6 w 24"/>
              <a:gd name="T13" fmla="*/ 36 h 38"/>
              <a:gd name="T14" fmla="*/ 10 w 24"/>
              <a:gd name="T15" fmla="*/ 38 h 38"/>
              <a:gd name="T16" fmla="*/ 14 w 24"/>
              <a:gd name="T17" fmla="*/ 38 h 38"/>
              <a:gd name="T18" fmla="*/ 20 w 24"/>
              <a:gd name="T19" fmla="*/ 36 h 38"/>
              <a:gd name="T20" fmla="*/ 22 w 24"/>
              <a:gd name="T21" fmla="*/ 30 h 38"/>
              <a:gd name="T22" fmla="*/ 24 w 24"/>
              <a:gd name="T23" fmla="*/ 22 h 38"/>
              <a:gd name="T24" fmla="*/ 24 w 24"/>
              <a:gd name="T25" fmla="*/ 16 h 38"/>
              <a:gd name="T26" fmla="*/ 22 w 24"/>
              <a:gd name="T27" fmla="*/ 8 h 38"/>
              <a:gd name="T28" fmla="*/ 20 w 24"/>
              <a:gd name="T29" fmla="*/ 2 h 38"/>
              <a:gd name="T30" fmla="*/ 14 w 24"/>
              <a:gd name="T31" fmla="*/ 0 h 38"/>
              <a:gd name="T32" fmla="*/ 10 w 24"/>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8">
                <a:moveTo>
                  <a:pt x="10" y="0"/>
                </a:moveTo>
                <a:lnTo>
                  <a:pt x="6" y="2"/>
                </a:lnTo>
                <a:lnTo>
                  <a:pt x="2" y="8"/>
                </a:lnTo>
                <a:lnTo>
                  <a:pt x="0" y="16"/>
                </a:lnTo>
                <a:lnTo>
                  <a:pt x="0" y="22"/>
                </a:lnTo>
                <a:lnTo>
                  <a:pt x="2" y="30"/>
                </a:lnTo>
                <a:lnTo>
                  <a:pt x="6" y="36"/>
                </a:lnTo>
                <a:lnTo>
                  <a:pt x="10" y="38"/>
                </a:lnTo>
                <a:lnTo>
                  <a:pt x="14" y="38"/>
                </a:lnTo>
                <a:lnTo>
                  <a:pt x="20" y="36"/>
                </a:lnTo>
                <a:lnTo>
                  <a:pt x="22" y="30"/>
                </a:lnTo>
                <a:lnTo>
                  <a:pt x="24" y="22"/>
                </a:lnTo>
                <a:lnTo>
                  <a:pt x="24" y="16"/>
                </a:lnTo>
                <a:lnTo>
                  <a:pt x="22" y="8"/>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7" name="Freeform 96"/>
          <p:cNvSpPr>
            <a:spLocks/>
          </p:cNvSpPr>
          <p:nvPr/>
        </p:nvSpPr>
        <p:spPr bwMode="auto">
          <a:xfrm>
            <a:off x="5299076" y="2925762"/>
            <a:ext cx="3175" cy="6350"/>
          </a:xfrm>
          <a:custGeom>
            <a:avLst/>
            <a:gdLst>
              <a:gd name="T0" fmla="*/ 2 w 2"/>
              <a:gd name="T1" fmla="*/ 0 h 4"/>
              <a:gd name="T2" fmla="*/ 0 w 2"/>
              <a:gd name="T3" fmla="*/ 2 h 4"/>
              <a:gd name="T4" fmla="*/ 2 w 2"/>
              <a:gd name="T5" fmla="*/ 4 h 4"/>
              <a:gd name="T6" fmla="*/ 2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2"/>
                </a:lnTo>
                <a:lnTo>
                  <a:pt x="2" y="4"/>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8" name="Freeform 97"/>
          <p:cNvSpPr>
            <a:spLocks/>
          </p:cNvSpPr>
          <p:nvPr/>
        </p:nvSpPr>
        <p:spPr bwMode="auto">
          <a:xfrm>
            <a:off x="5324475" y="2871788"/>
            <a:ext cx="38100" cy="60325"/>
          </a:xfrm>
          <a:custGeom>
            <a:avLst/>
            <a:gdLst>
              <a:gd name="T0" fmla="*/ 8 w 24"/>
              <a:gd name="T1" fmla="*/ 0 h 38"/>
              <a:gd name="T2" fmla="*/ 2 w 24"/>
              <a:gd name="T3" fmla="*/ 2 h 38"/>
              <a:gd name="T4" fmla="*/ 0 w 24"/>
              <a:gd name="T5" fmla="*/ 6 h 38"/>
              <a:gd name="T6" fmla="*/ 0 w 24"/>
              <a:gd name="T7" fmla="*/ 8 h 38"/>
              <a:gd name="T8" fmla="*/ 2 w 24"/>
              <a:gd name="T9" fmla="*/ 12 h 38"/>
              <a:gd name="T10" fmla="*/ 6 w 24"/>
              <a:gd name="T11" fmla="*/ 14 h 38"/>
              <a:gd name="T12" fmla="*/ 14 w 24"/>
              <a:gd name="T13" fmla="*/ 16 h 38"/>
              <a:gd name="T14" fmla="*/ 18 w 24"/>
              <a:gd name="T15" fmla="*/ 18 h 38"/>
              <a:gd name="T16" fmla="*/ 22 w 24"/>
              <a:gd name="T17" fmla="*/ 22 h 38"/>
              <a:gd name="T18" fmla="*/ 24 w 24"/>
              <a:gd name="T19" fmla="*/ 24 h 38"/>
              <a:gd name="T20" fmla="*/ 24 w 24"/>
              <a:gd name="T21" fmla="*/ 30 h 38"/>
              <a:gd name="T22" fmla="*/ 22 w 24"/>
              <a:gd name="T23" fmla="*/ 34 h 38"/>
              <a:gd name="T24" fmla="*/ 20 w 24"/>
              <a:gd name="T25" fmla="*/ 36 h 38"/>
              <a:gd name="T26" fmla="*/ 14 w 24"/>
              <a:gd name="T27" fmla="*/ 38 h 38"/>
              <a:gd name="T28" fmla="*/ 8 w 24"/>
              <a:gd name="T29" fmla="*/ 38 h 38"/>
              <a:gd name="T30" fmla="*/ 2 w 24"/>
              <a:gd name="T31" fmla="*/ 36 h 38"/>
              <a:gd name="T32" fmla="*/ 0 w 24"/>
              <a:gd name="T33" fmla="*/ 34 h 38"/>
              <a:gd name="T34" fmla="*/ 0 w 24"/>
              <a:gd name="T35" fmla="*/ 30 h 38"/>
              <a:gd name="T36" fmla="*/ 0 w 24"/>
              <a:gd name="T37" fmla="*/ 24 h 38"/>
              <a:gd name="T38" fmla="*/ 0 w 24"/>
              <a:gd name="T39" fmla="*/ 22 h 38"/>
              <a:gd name="T40" fmla="*/ 4 w 24"/>
              <a:gd name="T41" fmla="*/ 18 h 38"/>
              <a:gd name="T42" fmla="*/ 10 w 24"/>
              <a:gd name="T43" fmla="*/ 16 h 38"/>
              <a:gd name="T44" fmla="*/ 16 w 24"/>
              <a:gd name="T45" fmla="*/ 14 h 38"/>
              <a:gd name="T46" fmla="*/ 20 w 24"/>
              <a:gd name="T47" fmla="*/ 12 h 38"/>
              <a:gd name="T48" fmla="*/ 22 w 24"/>
              <a:gd name="T49" fmla="*/ 8 h 38"/>
              <a:gd name="T50" fmla="*/ 22 w 24"/>
              <a:gd name="T51" fmla="*/ 6 h 38"/>
              <a:gd name="T52" fmla="*/ 20 w 24"/>
              <a:gd name="T53" fmla="*/ 2 h 38"/>
              <a:gd name="T54" fmla="*/ 14 w 24"/>
              <a:gd name="T55" fmla="*/ 0 h 38"/>
              <a:gd name="T56" fmla="*/ 8 w 24"/>
              <a:gd name="T5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38">
                <a:moveTo>
                  <a:pt x="8" y="0"/>
                </a:moveTo>
                <a:lnTo>
                  <a:pt x="2" y="2"/>
                </a:lnTo>
                <a:lnTo>
                  <a:pt x="0" y="6"/>
                </a:lnTo>
                <a:lnTo>
                  <a:pt x="0" y="8"/>
                </a:lnTo>
                <a:lnTo>
                  <a:pt x="2" y="12"/>
                </a:lnTo>
                <a:lnTo>
                  <a:pt x="6" y="14"/>
                </a:lnTo>
                <a:lnTo>
                  <a:pt x="14" y="16"/>
                </a:lnTo>
                <a:lnTo>
                  <a:pt x="18" y="18"/>
                </a:lnTo>
                <a:lnTo>
                  <a:pt x="22" y="22"/>
                </a:lnTo>
                <a:lnTo>
                  <a:pt x="24" y="24"/>
                </a:lnTo>
                <a:lnTo>
                  <a:pt x="24" y="30"/>
                </a:lnTo>
                <a:lnTo>
                  <a:pt x="22" y="34"/>
                </a:lnTo>
                <a:lnTo>
                  <a:pt x="20" y="36"/>
                </a:lnTo>
                <a:lnTo>
                  <a:pt x="14" y="38"/>
                </a:lnTo>
                <a:lnTo>
                  <a:pt x="8" y="38"/>
                </a:lnTo>
                <a:lnTo>
                  <a:pt x="2" y="36"/>
                </a:lnTo>
                <a:lnTo>
                  <a:pt x="0" y="34"/>
                </a:lnTo>
                <a:lnTo>
                  <a:pt x="0" y="30"/>
                </a:lnTo>
                <a:lnTo>
                  <a:pt x="0" y="24"/>
                </a:lnTo>
                <a:lnTo>
                  <a:pt x="0" y="22"/>
                </a:lnTo>
                <a:lnTo>
                  <a:pt x="4" y="18"/>
                </a:lnTo>
                <a:lnTo>
                  <a:pt x="10" y="16"/>
                </a:lnTo>
                <a:lnTo>
                  <a:pt x="16" y="14"/>
                </a:lnTo>
                <a:lnTo>
                  <a:pt x="20" y="12"/>
                </a:lnTo>
                <a:lnTo>
                  <a:pt x="22" y="8"/>
                </a:lnTo>
                <a:lnTo>
                  <a:pt x="22" y="6"/>
                </a:lnTo>
                <a:lnTo>
                  <a:pt x="20" y="2"/>
                </a:lnTo>
                <a:lnTo>
                  <a:pt x="14" y="0"/>
                </a:lnTo>
                <a:lnTo>
                  <a:pt x="8"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9" name="Line 98"/>
          <p:cNvSpPr>
            <a:spLocks noChangeShapeType="1"/>
          </p:cNvSpPr>
          <p:nvPr/>
        </p:nvSpPr>
        <p:spPr bwMode="auto">
          <a:xfrm>
            <a:off x="5400676" y="2357437"/>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Freeform 99"/>
          <p:cNvSpPr>
            <a:spLocks/>
          </p:cNvSpPr>
          <p:nvPr/>
        </p:nvSpPr>
        <p:spPr bwMode="auto">
          <a:xfrm>
            <a:off x="5248275" y="2357438"/>
            <a:ext cx="12700" cy="60325"/>
          </a:xfrm>
          <a:custGeom>
            <a:avLst/>
            <a:gdLst>
              <a:gd name="T0" fmla="*/ 0 w 8"/>
              <a:gd name="T1" fmla="*/ 8 h 38"/>
              <a:gd name="T2" fmla="*/ 2 w 8"/>
              <a:gd name="T3" fmla="*/ 6 h 38"/>
              <a:gd name="T4" fmla="*/ 8 w 8"/>
              <a:gd name="T5" fmla="*/ 0 h 38"/>
              <a:gd name="T6" fmla="*/ 8 w 8"/>
              <a:gd name="T7" fmla="*/ 38 h 38"/>
            </a:gdLst>
            <a:ahLst/>
            <a:cxnLst>
              <a:cxn ang="0">
                <a:pos x="T0" y="T1"/>
              </a:cxn>
              <a:cxn ang="0">
                <a:pos x="T2" y="T3"/>
              </a:cxn>
              <a:cxn ang="0">
                <a:pos x="T4" y="T5"/>
              </a:cxn>
              <a:cxn ang="0">
                <a:pos x="T6" y="T7"/>
              </a:cxn>
            </a:cxnLst>
            <a:rect l="0" t="0" r="r" b="b"/>
            <a:pathLst>
              <a:path w="8" h="38">
                <a:moveTo>
                  <a:pt x="0" y="8"/>
                </a:moveTo>
                <a:lnTo>
                  <a:pt x="2" y="6"/>
                </a:lnTo>
                <a:lnTo>
                  <a:pt x="8" y="0"/>
                </a:lnTo>
                <a:lnTo>
                  <a:pt x="8" y="38"/>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1" name="Freeform 100"/>
          <p:cNvSpPr>
            <a:spLocks/>
          </p:cNvSpPr>
          <p:nvPr/>
        </p:nvSpPr>
        <p:spPr bwMode="auto">
          <a:xfrm>
            <a:off x="5299076" y="2411412"/>
            <a:ext cx="3175" cy="6350"/>
          </a:xfrm>
          <a:custGeom>
            <a:avLst/>
            <a:gdLst>
              <a:gd name="T0" fmla="*/ 2 w 2"/>
              <a:gd name="T1" fmla="*/ 0 h 4"/>
              <a:gd name="T2" fmla="*/ 0 w 2"/>
              <a:gd name="T3" fmla="*/ 2 h 4"/>
              <a:gd name="T4" fmla="*/ 2 w 2"/>
              <a:gd name="T5" fmla="*/ 4 h 4"/>
              <a:gd name="T6" fmla="*/ 2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2"/>
                </a:lnTo>
                <a:lnTo>
                  <a:pt x="2" y="4"/>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Freeform 101"/>
          <p:cNvSpPr>
            <a:spLocks/>
          </p:cNvSpPr>
          <p:nvPr/>
        </p:nvSpPr>
        <p:spPr bwMode="auto">
          <a:xfrm>
            <a:off x="5324475" y="2357438"/>
            <a:ext cx="38100" cy="60325"/>
          </a:xfrm>
          <a:custGeom>
            <a:avLst/>
            <a:gdLst>
              <a:gd name="T0" fmla="*/ 10 w 24"/>
              <a:gd name="T1" fmla="*/ 0 h 38"/>
              <a:gd name="T2" fmla="*/ 4 w 24"/>
              <a:gd name="T3" fmla="*/ 2 h 38"/>
              <a:gd name="T4" fmla="*/ 0 w 24"/>
              <a:gd name="T5" fmla="*/ 8 h 38"/>
              <a:gd name="T6" fmla="*/ 0 w 24"/>
              <a:gd name="T7" fmla="*/ 16 h 38"/>
              <a:gd name="T8" fmla="*/ 0 w 24"/>
              <a:gd name="T9" fmla="*/ 22 h 38"/>
              <a:gd name="T10" fmla="*/ 0 w 24"/>
              <a:gd name="T11" fmla="*/ 30 h 38"/>
              <a:gd name="T12" fmla="*/ 4 w 24"/>
              <a:gd name="T13" fmla="*/ 36 h 38"/>
              <a:gd name="T14" fmla="*/ 10 w 24"/>
              <a:gd name="T15" fmla="*/ 38 h 38"/>
              <a:gd name="T16" fmla="*/ 14 w 24"/>
              <a:gd name="T17" fmla="*/ 38 h 38"/>
              <a:gd name="T18" fmla="*/ 18 w 24"/>
              <a:gd name="T19" fmla="*/ 36 h 38"/>
              <a:gd name="T20" fmla="*/ 22 w 24"/>
              <a:gd name="T21" fmla="*/ 30 h 38"/>
              <a:gd name="T22" fmla="*/ 24 w 24"/>
              <a:gd name="T23" fmla="*/ 22 h 38"/>
              <a:gd name="T24" fmla="*/ 24 w 24"/>
              <a:gd name="T25" fmla="*/ 16 h 38"/>
              <a:gd name="T26" fmla="*/ 22 w 24"/>
              <a:gd name="T27" fmla="*/ 8 h 38"/>
              <a:gd name="T28" fmla="*/ 18 w 24"/>
              <a:gd name="T29" fmla="*/ 2 h 38"/>
              <a:gd name="T30" fmla="*/ 14 w 24"/>
              <a:gd name="T31" fmla="*/ 0 h 38"/>
              <a:gd name="T32" fmla="*/ 10 w 24"/>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8">
                <a:moveTo>
                  <a:pt x="10" y="0"/>
                </a:moveTo>
                <a:lnTo>
                  <a:pt x="4" y="2"/>
                </a:lnTo>
                <a:lnTo>
                  <a:pt x="0" y="8"/>
                </a:lnTo>
                <a:lnTo>
                  <a:pt x="0" y="16"/>
                </a:lnTo>
                <a:lnTo>
                  <a:pt x="0" y="22"/>
                </a:lnTo>
                <a:lnTo>
                  <a:pt x="0" y="30"/>
                </a:lnTo>
                <a:lnTo>
                  <a:pt x="4" y="36"/>
                </a:lnTo>
                <a:lnTo>
                  <a:pt x="10" y="38"/>
                </a:lnTo>
                <a:lnTo>
                  <a:pt x="14" y="38"/>
                </a:lnTo>
                <a:lnTo>
                  <a:pt x="18" y="36"/>
                </a:lnTo>
                <a:lnTo>
                  <a:pt x="22" y="30"/>
                </a:lnTo>
                <a:lnTo>
                  <a:pt x="24" y="22"/>
                </a:lnTo>
                <a:lnTo>
                  <a:pt x="24" y="16"/>
                </a:lnTo>
                <a:lnTo>
                  <a:pt x="22" y="8"/>
                </a:lnTo>
                <a:lnTo>
                  <a:pt x="18"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3" name="Line 102"/>
          <p:cNvSpPr>
            <a:spLocks noChangeShapeType="1"/>
          </p:cNvSpPr>
          <p:nvPr/>
        </p:nvSpPr>
        <p:spPr bwMode="auto">
          <a:xfrm>
            <a:off x="5400676" y="491648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3"/>
          <p:cNvSpPr>
            <a:spLocks noChangeShapeType="1"/>
          </p:cNvSpPr>
          <p:nvPr/>
        </p:nvSpPr>
        <p:spPr bwMode="auto">
          <a:xfrm>
            <a:off x="5400676" y="478313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04"/>
          <p:cNvSpPr>
            <a:spLocks noChangeShapeType="1"/>
          </p:cNvSpPr>
          <p:nvPr/>
        </p:nvSpPr>
        <p:spPr bwMode="auto">
          <a:xfrm>
            <a:off x="5400676" y="4646612"/>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05"/>
          <p:cNvSpPr>
            <a:spLocks noChangeShapeType="1"/>
          </p:cNvSpPr>
          <p:nvPr/>
        </p:nvSpPr>
        <p:spPr bwMode="auto">
          <a:xfrm>
            <a:off x="5400676" y="437673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6"/>
          <p:cNvSpPr>
            <a:spLocks noChangeShapeType="1"/>
          </p:cNvSpPr>
          <p:nvPr/>
        </p:nvSpPr>
        <p:spPr bwMode="auto">
          <a:xfrm>
            <a:off x="5400676" y="424338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7"/>
          <p:cNvSpPr>
            <a:spLocks noChangeShapeType="1"/>
          </p:cNvSpPr>
          <p:nvPr/>
        </p:nvSpPr>
        <p:spPr bwMode="auto">
          <a:xfrm>
            <a:off x="5400676" y="411003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8"/>
          <p:cNvSpPr>
            <a:spLocks noChangeShapeType="1"/>
          </p:cNvSpPr>
          <p:nvPr/>
        </p:nvSpPr>
        <p:spPr bwMode="auto">
          <a:xfrm>
            <a:off x="5400676" y="3840162"/>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9"/>
          <p:cNvSpPr>
            <a:spLocks noChangeShapeType="1"/>
          </p:cNvSpPr>
          <p:nvPr/>
        </p:nvSpPr>
        <p:spPr bwMode="auto">
          <a:xfrm>
            <a:off x="5400676" y="370363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10"/>
          <p:cNvSpPr>
            <a:spLocks noChangeShapeType="1"/>
          </p:cNvSpPr>
          <p:nvPr/>
        </p:nvSpPr>
        <p:spPr bwMode="auto">
          <a:xfrm>
            <a:off x="5400676" y="357028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11"/>
          <p:cNvSpPr>
            <a:spLocks noChangeShapeType="1"/>
          </p:cNvSpPr>
          <p:nvPr/>
        </p:nvSpPr>
        <p:spPr bwMode="auto">
          <a:xfrm>
            <a:off x="5400676" y="3300412"/>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2"/>
          <p:cNvSpPr>
            <a:spLocks noChangeShapeType="1"/>
          </p:cNvSpPr>
          <p:nvPr/>
        </p:nvSpPr>
        <p:spPr bwMode="auto">
          <a:xfrm>
            <a:off x="5400676" y="3167062"/>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3"/>
          <p:cNvSpPr>
            <a:spLocks noChangeShapeType="1"/>
          </p:cNvSpPr>
          <p:nvPr/>
        </p:nvSpPr>
        <p:spPr bwMode="auto">
          <a:xfrm>
            <a:off x="5400676" y="303053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4"/>
          <p:cNvSpPr>
            <a:spLocks noChangeShapeType="1"/>
          </p:cNvSpPr>
          <p:nvPr/>
        </p:nvSpPr>
        <p:spPr bwMode="auto">
          <a:xfrm>
            <a:off x="5400676" y="276383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5"/>
          <p:cNvSpPr>
            <a:spLocks noChangeShapeType="1"/>
          </p:cNvSpPr>
          <p:nvPr/>
        </p:nvSpPr>
        <p:spPr bwMode="auto">
          <a:xfrm>
            <a:off x="5400676" y="2627312"/>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6"/>
          <p:cNvSpPr>
            <a:spLocks noChangeShapeType="1"/>
          </p:cNvSpPr>
          <p:nvPr/>
        </p:nvSpPr>
        <p:spPr bwMode="auto">
          <a:xfrm>
            <a:off x="5400676" y="2493962"/>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17"/>
          <p:cNvSpPr>
            <a:spLocks noChangeShapeType="1"/>
          </p:cNvSpPr>
          <p:nvPr/>
        </p:nvSpPr>
        <p:spPr bwMode="auto">
          <a:xfrm flipV="1">
            <a:off x="8366125" y="2357437"/>
            <a:ext cx="1588" cy="2692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8"/>
          <p:cNvSpPr>
            <a:spLocks noChangeShapeType="1"/>
          </p:cNvSpPr>
          <p:nvPr/>
        </p:nvSpPr>
        <p:spPr bwMode="auto">
          <a:xfrm flipH="1">
            <a:off x="8305801" y="5049837"/>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9"/>
          <p:cNvSpPr>
            <a:spLocks noChangeShapeType="1"/>
          </p:cNvSpPr>
          <p:nvPr/>
        </p:nvSpPr>
        <p:spPr bwMode="auto">
          <a:xfrm flipH="1">
            <a:off x="8305801" y="4513262"/>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20"/>
          <p:cNvSpPr>
            <a:spLocks noChangeShapeType="1"/>
          </p:cNvSpPr>
          <p:nvPr/>
        </p:nvSpPr>
        <p:spPr bwMode="auto">
          <a:xfrm flipH="1">
            <a:off x="8305801" y="3973512"/>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21"/>
          <p:cNvSpPr>
            <a:spLocks noChangeShapeType="1"/>
          </p:cNvSpPr>
          <p:nvPr/>
        </p:nvSpPr>
        <p:spPr bwMode="auto">
          <a:xfrm flipH="1">
            <a:off x="8305801" y="3436937"/>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22"/>
          <p:cNvSpPr>
            <a:spLocks noChangeShapeType="1"/>
          </p:cNvSpPr>
          <p:nvPr/>
        </p:nvSpPr>
        <p:spPr bwMode="auto">
          <a:xfrm flipH="1">
            <a:off x="8305801" y="2897187"/>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23"/>
          <p:cNvSpPr>
            <a:spLocks noChangeShapeType="1"/>
          </p:cNvSpPr>
          <p:nvPr/>
        </p:nvSpPr>
        <p:spPr bwMode="auto">
          <a:xfrm flipH="1">
            <a:off x="8305801" y="2357437"/>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24"/>
          <p:cNvSpPr>
            <a:spLocks noChangeShapeType="1"/>
          </p:cNvSpPr>
          <p:nvPr/>
        </p:nvSpPr>
        <p:spPr bwMode="auto">
          <a:xfrm flipH="1">
            <a:off x="8334375" y="491648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25"/>
          <p:cNvSpPr>
            <a:spLocks noChangeShapeType="1"/>
          </p:cNvSpPr>
          <p:nvPr/>
        </p:nvSpPr>
        <p:spPr bwMode="auto">
          <a:xfrm flipH="1">
            <a:off x="8334375" y="478313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26"/>
          <p:cNvSpPr>
            <a:spLocks noChangeShapeType="1"/>
          </p:cNvSpPr>
          <p:nvPr/>
        </p:nvSpPr>
        <p:spPr bwMode="auto">
          <a:xfrm flipH="1">
            <a:off x="8334375" y="4646612"/>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27"/>
          <p:cNvSpPr>
            <a:spLocks noChangeShapeType="1"/>
          </p:cNvSpPr>
          <p:nvPr/>
        </p:nvSpPr>
        <p:spPr bwMode="auto">
          <a:xfrm flipH="1">
            <a:off x="8334375" y="437673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28"/>
          <p:cNvSpPr>
            <a:spLocks noChangeShapeType="1"/>
          </p:cNvSpPr>
          <p:nvPr/>
        </p:nvSpPr>
        <p:spPr bwMode="auto">
          <a:xfrm flipH="1">
            <a:off x="8334375" y="424338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29"/>
          <p:cNvSpPr>
            <a:spLocks noChangeShapeType="1"/>
          </p:cNvSpPr>
          <p:nvPr/>
        </p:nvSpPr>
        <p:spPr bwMode="auto">
          <a:xfrm flipH="1">
            <a:off x="8334375" y="411003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30"/>
          <p:cNvSpPr>
            <a:spLocks noChangeShapeType="1"/>
          </p:cNvSpPr>
          <p:nvPr/>
        </p:nvSpPr>
        <p:spPr bwMode="auto">
          <a:xfrm flipH="1">
            <a:off x="8334375" y="3840162"/>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131"/>
          <p:cNvSpPr>
            <a:spLocks noChangeShapeType="1"/>
          </p:cNvSpPr>
          <p:nvPr/>
        </p:nvSpPr>
        <p:spPr bwMode="auto">
          <a:xfrm flipH="1">
            <a:off x="8334375" y="370363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32"/>
          <p:cNvSpPr>
            <a:spLocks noChangeShapeType="1"/>
          </p:cNvSpPr>
          <p:nvPr/>
        </p:nvSpPr>
        <p:spPr bwMode="auto">
          <a:xfrm flipH="1">
            <a:off x="8334375" y="357028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33"/>
          <p:cNvSpPr>
            <a:spLocks noChangeShapeType="1"/>
          </p:cNvSpPr>
          <p:nvPr/>
        </p:nvSpPr>
        <p:spPr bwMode="auto">
          <a:xfrm flipH="1">
            <a:off x="8334375" y="3300412"/>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34"/>
          <p:cNvSpPr>
            <a:spLocks noChangeShapeType="1"/>
          </p:cNvSpPr>
          <p:nvPr/>
        </p:nvSpPr>
        <p:spPr bwMode="auto">
          <a:xfrm flipH="1">
            <a:off x="8334375" y="3167062"/>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35"/>
          <p:cNvSpPr>
            <a:spLocks noChangeShapeType="1"/>
          </p:cNvSpPr>
          <p:nvPr/>
        </p:nvSpPr>
        <p:spPr bwMode="auto">
          <a:xfrm flipH="1">
            <a:off x="8334375" y="303053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36"/>
          <p:cNvSpPr>
            <a:spLocks noChangeShapeType="1"/>
          </p:cNvSpPr>
          <p:nvPr/>
        </p:nvSpPr>
        <p:spPr bwMode="auto">
          <a:xfrm flipH="1">
            <a:off x="8334375" y="276383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137"/>
          <p:cNvSpPr>
            <a:spLocks noChangeShapeType="1"/>
          </p:cNvSpPr>
          <p:nvPr/>
        </p:nvSpPr>
        <p:spPr bwMode="auto">
          <a:xfrm flipH="1">
            <a:off x="8334375" y="2627312"/>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138"/>
          <p:cNvSpPr>
            <a:spLocks noChangeShapeType="1"/>
          </p:cNvSpPr>
          <p:nvPr/>
        </p:nvSpPr>
        <p:spPr bwMode="auto">
          <a:xfrm flipH="1">
            <a:off x="8334375" y="2493962"/>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AutoShape 144"/>
          <p:cNvSpPr>
            <a:spLocks noChangeArrowheads="1"/>
          </p:cNvSpPr>
          <p:nvPr/>
        </p:nvSpPr>
        <p:spPr bwMode="auto">
          <a:xfrm>
            <a:off x="5492750" y="3560762"/>
            <a:ext cx="228600" cy="228600"/>
          </a:xfrm>
          <a:prstGeom prst="star4">
            <a:avLst>
              <a:gd name="adj" fmla="val 12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Text Box 131"/>
          <p:cNvSpPr txBox="1">
            <a:spLocks noChangeArrowheads="1"/>
          </p:cNvSpPr>
          <p:nvPr/>
        </p:nvSpPr>
        <p:spPr bwMode="auto">
          <a:xfrm rot="16200000">
            <a:off x="3721274" y="3469632"/>
            <a:ext cx="24396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b="1" dirty="0">
                <a:solidFill>
                  <a:srgbClr val="00B050"/>
                </a:solidFill>
              </a:rPr>
              <a:t>TPF, Sensitivity</a:t>
            </a:r>
          </a:p>
        </p:txBody>
      </p:sp>
      <p:sp>
        <p:nvSpPr>
          <p:cNvPr id="143" name="Text Box 132"/>
          <p:cNvSpPr txBox="1">
            <a:spLocks noChangeArrowheads="1"/>
          </p:cNvSpPr>
          <p:nvPr/>
        </p:nvSpPr>
        <p:spPr bwMode="auto">
          <a:xfrm>
            <a:off x="5558806" y="5299077"/>
            <a:ext cx="27137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dirty="0">
                <a:solidFill>
                  <a:srgbClr val="FF0000"/>
                </a:solidFill>
              </a:rPr>
              <a:t>FPF, 1-Specificity</a:t>
            </a:r>
          </a:p>
        </p:txBody>
      </p:sp>
      <p:sp>
        <p:nvSpPr>
          <p:cNvPr id="144" name="Text Box 142"/>
          <p:cNvSpPr txBox="1">
            <a:spLocks noChangeArrowheads="1"/>
          </p:cNvSpPr>
          <p:nvPr/>
        </p:nvSpPr>
        <p:spPr bwMode="auto">
          <a:xfrm>
            <a:off x="-7936" y="1870906"/>
            <a:ext cx="22028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dirty="0"/>
              <a:t>Non-diseased</a:t>
            </a:r>
          </a:p>
        </p:txBody>
      </p:sp>
      <p:sp>
        <p:nvSpPr>
          <p:cNvPr id="145" name="Text Box 143"/>
          <p:cNvSpPr txBox="1">
            <a:spLocks noChangeArrowheads="1"/>
          </p:cNvSpPr>
          <p:nvPr/>
        </p:nvSpPr>
        <p:spPr bwMode="auto">
          <a:xfrm>
            <a:off x="-7937" y="5180843"/>
            <a:ext cx="1537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dirty="0"/>
              <a:t>Diseased</a:t>
            </a:r>
          </a:p>
        </p:txBody>
      </p:sp>
      <p:sp>
        <p:nvSpPr>
          <p:cNvPr id="146" name="Line 3"/>
          <p:cNvSpPr>
            <a:spLocks noChangeShapeType="1"/>
          </p:cNvSpPr>
          <p:nvPr/>
        </p:nvSpPr>
        <p:spPr bwMode="auto">
          <a:xfrm flipV="1">
            <a:off x="2322103" y="923582"/>
            <a:ext cx="0" cy="5883508"/>
          </a:xfrm>
          <a:prstGeom prst="line">
            <a:avLst/>
          </a:prstGeom>
          <a:noFill/>
          <a:ln w="63500">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644976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More Aggressive</a:t>
            </a:r>
          </a:p>
        </p:txBody>
      </p:sp>
      <p:sp>
        <p:nvSpPr>
          <p:cNvPr id="4" name="AutoShape 2"/>
          <p:cNvSpPr>
            <a:spLocks noChangeArrowheads="1"/>
          </p:cNvSpPr>
          <p:nvPr/>
        </p:nvSpPr>
        <p:spPr bwMode="auto">
          <a:xfrm>
            <a:off x="6896304" y="2427987"/>
            <a:ext cx="228600" cy="2286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Line 5"/>
          <p:cNvSpPr>
            <a:spLocks noChangeShapeType="1"/>
          </p:cNvSpPr>
          <p:nvPr/>
        </p:nvSpPr>
        <p:spPr bwMode="auto">
          <a:xfrm>
            <a:off x="5527879" y="5053712"/>
            <a:ext cx="29654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6"/>
          <p:cNvSpPr>
            <a:spLocks noChangeShapeType="1"/>
          </p:cNvSpPr>
          <p:nvPr/>
        </p:nvSpPr>
        <p:spPr bwMode="auto">
          <a:xfrm flipV="1">
            <a:off x="5527879" y="4999738"/>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Freeform 7"/>
          <p:cNvSpPr>
            <a:spLocks/>
          </p:cNvSpPr>
          <p:nvPr/>
        </p:nvSpPr>
        <p:spPr bwMode="auto">
          <a:xfrm>
            <a:off x="5464379" y="5123562"/>
            <a:ext cx="38100" cy="57150"/>
          </a:xfrm>
          <a:custGeom>
            <a:avLst/>
            <a:gdLst>
              <a:gd name="T0" fmla="*/ 10 w 24"/>
              <a:gd name="T1" fmla="*/ 0 h 36"/>
              <a:gd name="T2" fmla="*/ 4 w 24"/>
              <a:gd name="T3" fmla="*/ 2 h 36"/>
              <a:gd name="T4" fmla="*/ 0 w 24"/>
              <a:gd name="T5" fmla="*/ 6 h 36"/>
              <a:gd name="T6" fmla="*/ 0 w 24"/>
              <a:gd name="T7" fmla="*/ 16 h 36"/>
              <a:gd name="T8" fmla="*/ 0 w 24"/>
              <a:gd name="T9" fmla="*/ 20 h 36"/>
              <a:gd name="T10" fmla="*/ 0 w 24"/>
              <a:gd name="T11" fmla="*/ 30 h 36"/>
              <a:gd name="T12" fmla="*/ 4 w 24"/>
              <a:gd name="T13" fmla="*/ 36 h 36"/>
              <a:gd name="T14" fmla="*/ 10 w 24"/>
              <a:gd name="T15" fmla="*/ 36 h 36"/>
              <a:gd name="T16" fmla="*/ 14 w 24"/>
              <a:gd name="T17" fmla="*/ 36 h 36"/>
              <a:gd name="T18" fmla="*/ 18 w 24"/>
              <a:gd name="T19" fmla="*/ 36 h 36"/>
              <a:gd name="T20" fmla="*/ 22 w 24"/>
              <a:gd name="T21" fmla="*/ 30 h 36"/>
              <a:gd name="T22" fmla="*/ 24 w 24"/>
              <a:gd name="T23" fmla="*/ 20 h 36"/>
              <a:gd name="T24" fmla="*/ 24 w 24"/>
              <a:gd name="T25" fmla="*/ 16 h 36"/>
              <a:gd name="T26" fmla="*/ 22 w 24"/>
              <a:gd name="T27" fmla="*/ 6 h 36"/>
              <a:gd name="T28" fmla="*/ 18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4" y="2"/>
                </a:lnTo>
                <a:lnTo>
                  <a:pt x="0" y="6"/>
                </a:lnTo>
                <a:lnTo>
                  <a:pt x="0" y="16"/>
                </a:lnTo>
                <a:lnTo>
                  <a:pt x="0" y="20"/>
                </a:lnTo>
                <a:lnTo>
                  <a:pt x="0" y="30"/>
                </a:lnTo>
                <a:lnTo>
                  <a:pt x="4" y="36"/>
                </a:lnTo>
                <a:lnTo>
                  <a:pt x="10" y="36"/>
                </a:lnTo>
                <a:lnTo>
                  <a:pt x="14" y="36"/>
                </a:lnTo>
                <a:lnTo>
                  <a:pt x="18" y="36"/>
                </a:lnTo>
                <a:lnTo>
                  <a:pt x="22" y="30"/>
                </a:lnTo>
                <a:lnTo>
                  <a:pt x="24" y="20"/>
                </a:lnTo>
                <a:lnTo>
                  <a:pt x="24" y="16"/>
                </a:lnTo>
                <a:lnTo>
                  <a:pt x="22" y="6"/>
                </a:lnTo>
                <a:lnTo>
                  <a:pt x="18"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 name="Freeform 8"/>
          <p:cNvSpPr>
            <a:spLocks/>
          </p:cNvSpPr>
          <p:nvPr/>
        </p:nvSpPr>
        <p:spPr bwMode="auto">
          <a:xfrm>
            <a:off x="5521529" y="5177538"/>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 name="Freeform 9"/>
          <p:cNvSpPr>
            <a:spLocks/>
          </p:cNvSpPr>
          <p:nvPr/>
        </p:nvSpPr>
        <p:spPr bwMode="auto">
          <a:xfrm>
            <a:off x="5546929" y="5123562"/>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6 h 36"/>
              <a:gd name="T14" fmla="*/ 10 w 24"/>
              <a:gd name="T15" fmla="*/ 36 h 36"/>
              <a:gd name="T16" fmla="*/ 14 w 24"/>
              <a:gd name="T17" fmla="*/ 36 h 36"/>
              <a:gd name="T18" fmla="*/ 20 w 24"/>
              <a:gd name="T19" fmla="*/ 36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6"/>
                </a:lnTo>
                <a:lnTo>
                  <a:pt x="10" y="36"/>
                </a:lnTo>
                <a:lnTo>
                  <a:pt x="14" y="36"/>
                </a:lnTo>
                <a:lnTo>
                  <a:pt x="20" y="36"/>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 name="Line 10"/>
          <p:cNvSpPr>
            <a:spLocks noChangeShapeType="1"/>
          </p:cNvSpPr>
          <p:nvPr/>
        </p:nvSpPr>
        <p:spPr bwMode="auto">
          <a:xfrm flipV="1">
            <a:off x="6121604" y="4999738"/>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 name="Freeform 11"/>
          <p:cNvSpPr>
            <a:spLocks/>
          </p:cNvSpPr>
          <p:nvPr/>
        </p:nvSpPr>
        <p:spPr bwMode="auto">
          <a:xfrm>
            <a:off x="6054930" y="5123562"/>
            <a:ext cx="41275" cy="57150"/>
          </a:xfrm>
          <a:custGeom>
            <a:avLst/>
            <a:gdLst>
              <a:gd name="T0" fmla="*/ 12 w 26"/>
              <a:gd name="T1" fmla="*/ 0 h 36"/>
              <a:gd name="T2" fmla="*/ 6 w 26"/>
              <a:gd name="T3" fmla="*/ 2 h 36"/>
              <a:gd name="T4" fmla="*/ 2 w 26"/>
              <a:gd name="T5" fmla="*/ 6 h 36"/>
              <a:gd name="T6" fmla="*/ 0 w 26"/>
              <a:gd name="T7" fmla="*/ 16 h 36"/>
              <a:gd name="T8" fmla="*/ 0 w 26"/>
              <a:gd name="T9" fmla="*/ 20 h 36"/>
              <a:gd name="T10" fmla="*/ 2 w 26"/>
              <a:gd name="T11" fmla="*/ 30 h 36"/>
              <a:gd name="T12" fmla="*/ 6 w 26"/>
              <a:gd name="T13" fmla="*/ 36 h 36"/>
              <a:gd name="T14" fmla="*/ 12 w 26"/>
              <a:gd name="T15" fmla="*/ 36 h 36"/>
              <a:gd name="T16" fmla="*/ 14 w 26"/>
              <a:gd name="T17" fmla="*/ 36 h 36"/>
              <a:gd name="T18" fmla="*/ 20 w 26"/>
              <a:gd name="T19" fmla="*/ 36 h 36"/>
              <a:gd name="T20" fmla="*/ 24 w 26"/>
              <a:gd name="T21" fmla="*/ 30 h 36"/>
              <a:gd name="T22" fmla="*/ 26 w 26"/>
              <a:gd name="T23" fmla="*/ 20 h 36"/>
              <a:gd name="T24" fmla="*/ 26 w 26"/>
              <a:gd name="T25" fmla="*/ 16 h 36"/>
              <a:gd name="T26" fmla="*/ 24 w 26"/>
              <a:gd name="T27" fmla="*/ 6 h 36"/>
              <a:gd name="T28" fmla="*/ 20 w 26"/>
              <a:gd name="T29" fmla="*/ 2 h 36"/>
              <a:gd name="T30" fmla="*/ 14 w 26"/>
              <a:gd name="T31" fmla="*/ 0 h 36"/>
              <a:gd name="T32" fmla="*/ 12 w 26"/>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6">
                <a:moveTo>
                  <a:pt x="12" y="0"/>
                </a:moveTo>
                <a:lnTo>
                  <a:pt x="6" y="2"/>
                </a:lnTo>
                <a:lnTo>
                  <a:pt x="2" y="6"/>
                </a:lnTo>
                <a:lnTo>
                  <a:pt x="0" y="16"/>
                </a:lnTo>
                <a:lnTo>
                  <a:pt x="0" y="20"/>
                </a:lnTo>
                <a:lnTo>
                  <a:pt x="2" y="30"/>
                </a:lnTo>
                <a:lnTo>
                  <a:pt x="6" y="36"/>
                </a:lnTo>
                <a:lnTo>
                  <a:pt x="12" y="36"/>
                </a:lnTo>
                <a:lnTo>
                  <a:pt x="14" y="36"/>
                </a:lnTo>
                <a:lnTo>
                  <a:pt x="20" y="36"/>
                </a:lnTo>
                <a:lnTo>
                  <a:pt x="24" y="30"/>
                </a:lnTo>
                <a:lnTo>
                  <a:pt x="26" y="20"/>
                </a:lnTo>
                <a:lnTo>
                  <a:pt x="26" y="16"/>
                </a:lnTo>
                <a:lnTo>
                  <a:pt x="24" y="6"/>
                </a:lnTo>
                <a:lnTo>
                  <a:pt x="20" y="2"/>
                </a:lnTo>
                <a:lnTo>
                  <a:pt x="14" y="0"/>
                </a:lnTo>
                <a:lnTo>
                  <a:pt x="1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 name="Freeform 12"/>
          <p:cNvSpPr>
            <a:spLocks/>
          </p:cNvSpPr>
          <p:nvPr/>
        </p:nvSpPr>
        <p:spPr bwMode="auto">
          <a:xfrm>
            <a:off x="6115254" y="5177538"/>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 name="Freeform 13"/>
          <p:cNvSpPr>
            <a:spLocks/>
          </p:cNvSpPr>
          <p:nvPr/>
        </p:nvSpPr>
        <p:spPr bwMode="auto">
          <a:xfrm>
            <a:off x="6140654" y="5123562"/>
            <a:ext cx="38100" cy="57150"/>
          </a:xfrm>
          <a:custGeom>
            <a:avLst/>
            <a:gdLst>
              <a:gd name="T0" fmla="*/ 2 w 24"/>
              <a:gd name="T1" fmla="*/ 8 h 36"/>
              <a:gd name="T2" fmla="*/ 2 w 24"/>
              <a:gd name="T3" fmla="*/ 6 h 36"/>
              <a:gd name="T4" fmla="*/ 2 w 24"/>
              <a:gd name="T5" fmla="*/ 4 h 36"/>
              <a:gd name="T6" fmla="*/ 4 w 24"/>
              <a:gd name="T7" fmla="*/ 2 h 36"/>
              <a:gd name="T8" fmla="*/ 8 w 24"/>
              <a:gd name="T9" fmla="*/ 0 h 36"/>
              <a:gd name="T10" fmla="*/ 16 w 24"/>
              <a:gd name="T11" fmla="*/ 0 h 36"/>
              <a:gd name="T12" fmla="*/ 18 w 24"/>
              <a:gd name="T13" fmla="*/ 2 h 36"/>
              <a:gd name="T14" fmla="*/ 20 w 24"/>
              <a:gd name="T15" fmla="*/ 4 h 36"/>
              <a:gd name="T16" fmla="*/ 22 w 24"/>
              <a:gd name="T17" fmla="*/ 6 h 36"/>
              <a:gd name="T18" fmla="*/ 22 w 24"/>
              <a:gd name="T19" fmla="*/ 10 h 36"/>
              <a:gd name="T20" fmla="*/ 20 w 24"/>
              <a:gd name="T21" fmla="*/ 14 h 36"/>
              <a:gd name="T22" fmla="*/ 18 w 24"/>
              <a:gd name="T23" fmla="*/ 20 h 36"/>
              <a:gd name="T24" fmla="*/ 0 w 24"/>
              <a:gd name="T25" fmla="*/ 36 h 36"/>
              <a:gd name="T26" fmla="*/ 24 w 24"/>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6">
                <a:moveTo>
                  <a:pt x="2" y="8"/>
                </a:moveTo>
                <a:lnTo>
                  <a:pt x="2" y="6"/>
                </a:lnTo>
                <a:lnTo>
                  <a:pt x="2" y="4"/>
                </a:lnTo>
                <a:lnTo>
                  <a:pt x="4" y="2"/>
                </a:lnTo>
                <a:lnTo>
                  <a:pt x="8" y="0"/>
                </a:lnTo>
                <a:lnTo>
                  <a:pt x="16" y="0"/>
                </a:lnTo>
                <a:lnTo>
                  <a:pt x="18" y="2"/>
                </a:lnTo>
                <a:lnTo>
                  <a:pt x="20" y="4"/>
                </a:lnTo>
                <a:lnTo>
                  <a:pt x="22" y="6"/>
                </a:lnTo>
                <a:lnTo>
                  <a:pt x="22" y="10"/>
                </a:lnTo>
                <a:lnTo>
                  <a:pt x="20" y="14"/>
                </a:lnTo>
                <a:lnTo>
                  <a:pt x="18" y="20"/>
                </a:lnTo>
                <a:lnTo>
                  <a:pt x="0" y="36"/>
                </a:lnTo>
                <a:lnTo>
                  <a:pt x="24" y="3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 name="Line 14"/>
          <p:cNvSpPr>
            <a:spLocks noChangeShapeType="1"/>
          </p:cNvSpPr>
          <p:nvPr/>
        </p:nvSpPr>
        <p:spPr bwMode="auto">
          <a:xfrm flipV="1">
            <a:off x="6712154" y="4999738"/>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 name="Freeform 15"/>
          <p:cNvSpPr>
            <a:spLocks/>
          </p:cNvSpPr>
          <p:nvPr/>
        </p:nvSpPr>
        <p:spPr bwMode="auto">
          <a:xfrm>
            <a:off x="6648654" y="5123562"/>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6 h 36"/>
              <a:gd name="T14" fmla="*/ 10 w 24"/>
              <a:gd name="T15" fmla="*/ 36 h 36"/>
              <a:gd name="T16" fmla="*/ 14 w 24"/>
              <a:gd name="T17" fmla="*/ 36 h 36"/>
              <a:gd name="T18" fmla="*/ 20 w 24"/>
              <a:gd name="T19" fmla="*/ 36 h 36"/>
              <a:gd name="T20" fmla="*/ 24 w 24"/>
              <a:gd name="T21" fmla="*/ 30 h 36"/>
              <a:gd name="T22" fmla="*/ 24 w 24"/>
              <a:gd name="T23" fmla="*/ 20 h 36"/>
              <a:gd name="T24" fmla="*/ 24 w 24"/>
              <a:gd name="T25" fmla="*/ 16 h 36"/>
              <a:gd name="T26" fmla="*/ 24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6"/>
                </a:lnTo>
                <a:lnTo>
                  <a:pt x="10" y="36"/>
                </a:lnTo>
                <a:lnTo>
                  <a:pt x="14" y="36"/>
                </a:lnTo>
                <a:lnTo>
                  <a:pt x="20" y="36"/>
                </a:lnTo>
                <a:lnTo>
                  <a:pt x="24" y="30"/>
                </a:lnTo>
                <a:lnTo>
                  <a:pt x="24" y="20"/>
                </a:lnTo>
                <a:lnTo>
                  <a:pt x="24" y="16"/>
                </a:lnTo>
                <a:lnTo>
                  <a:pt x="24"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Freeform 16"/>
          <p:cNvSpPr>
            <a:spLocks/>
          </p:cNvSpPr>
          <p:nvPr/>
        </p:nvSpPr>
        <p:spPr bwMode="auto">
          <a:xfrm>
            <a:off x="6708980" y="5177538"/>
            <a:ext cx="3175" cy="3175"/>
          </a:xfrm>
          <a:custGeom>
            <a:avLst/>
            <a:gdLst>
              <a:gd name="T0" fmla="*/ 2 w 2"/>
              <a:gd name="T1" fmla="*/ 0 h 2"/>
              <a:gd name="T2" fmla="*/ 0 w 2"/>
              <a:gd name="T3" fmla="*/ 2 h 2"/>
              <a:gd name="T4" fmla="*/ 2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2"/>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 name="Freeform 17"/>
          <p:cNvSpPr>
            <a:spLocks/>
          </p:cNvSpPr>
          <p:nvPr/>
        </p:nvSpPr>
        <p:spPr bwMode="auto">
          <a:xfrm>
            <a:off x="6734380" y="5123562"/>
            <a:ext cx="41275" cy="38100"/>
          </a:xfrm>
          <a:custGeom>
            <a:avLst/>
            <a:gdLst>
              <a:gd name="T0" fmla="*/ 16 w 26"/>
              <a:gd name="T1" fmla="*/ 0 h 24"/>
              <a:gd name="T2" fmla="*/ 0 w 26"/>
              <a:gd name="T3" fmla="*/ 24 h 24"/>
              <a:gd name="T4" fmla="*/ 26 w 26"/>
              <a:gd name="T5" fmla="*/ 24 h 24"/>
            </a:gdLst>
            <a:ahLst/>
            <a:cxnLst>
              <a:cxn ang="0">
                <a:pos x="T0" y="T1"/>
              </a:cxn>
              <a:cxn ang="0">
                <a:pos x="T2" y="T3"/>
              </a:cxn>
              <a:cxn ang="0">
                <a:pos x="T4" y="T5"/>
              </a:cxn>
            </a:cxnLst>
            <a:rect l="0" t="0" r="r" b="b"/>
            <a:pathLst>
              <a:path w="26" h="24">
                <a:moveTo>
                  <a:pt x="16" y="0"/>
                </a:moveTo>
                <a:lnTo>
                  <a:pt x="0" y="24"/>
                </a:lnTo>
                <a:lnTo>
                  <a:pt x="26" y="2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 name="Line 18"/>
          <p:cNvSpPr>
            <a:spLocks noChangeShapeType="1"/>
          </p:cNvSpPr>
          <p:nvPr/>
        </p:nvSpPr>
        <p:spPr bwMode="auto">
          <a:xfrm>
            <a:off x="6759779" y="5123562"/>
            <a:ext cx="1588" cy="57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 name="Line 19"/>
          <p:cNvSpPr>
            <a:spLocks noChangeShapeType="1"/>
          </p:cNvSpPr>
          <p:nvPr/>
        </p:nvSpPr>
        <p:spPr bwMode="auto">
          <a:xfrm flipV="1">
            <a:off x="7305879" y="4999738"/>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Freeform 20"/>
          <p:cNvSpPr>
            <a:spLocks/>
          </p:cNvSpPr>
          <p:nvPr/>
        </p:nvSpPr>
        <p:spPr bwMode="auto">
          <a:xfrm>
            <a:off x="7242379" y="5123562"/>
            <a:ext cx="38100" cy="57150"/>
          </a:xfrm>
          <a:custGeom>
            <a:avLst/>
            <a:gdLst>
              <a:gd name="T0" fmla="*/ 10 w 24"/>
              <a:gd name="T1" fmla="*/ 0 h 36"/>
              <a:gd name="T2" fmla="*/ 4 w 24"/>
              <a:gd name="T3" fmla="*/ 2 h 36"/>
              <a:gd name="T4" fmla="*/ 2 w 24"/>
              <a:gd name="T5" fmla="*/ 6 h 36"/>
              <a:gd name="T6" fmla="*/ 0 w 24"/>
              <a:gd name="T7" fmla="*/ 16 h 36"/>
              <a:gd name="T8" fmla="*/ 0 w 24"/>
              <a:gd name="T9" fmla="*/ 20 h 36"/>
              <a:gd name="T10" fmla="*/ 2 w 24"/>
              <a:gd name="T11" fmla="*/ 30 h 36"/>
              <a:gd name="T12" fmla="*/ 4 w 24"/>
              <a:gd name="T13" fmla="*/ 36 h 36"/>
              <a:gd name="T14" fmla="*/ 10 w 24"/>
              <a:gd name="T15" fmla="*/ 36 h 36"/>
              <a:gd name="T16" fmla="*/ 14 w 24"/>
              <a:gd name="T17" fmla="*/ 36 h 36"/>
              <a:gd name="T18" fmla="*/ 20 w 24"/>
              <a:gd name="T19" fmla="*/ 36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4" y="2"/>
                </a:lnTo>
                <a:lnTo>
                  <a:pt x="2" y="6"/>
                </a:lnTo>
                <a:lnTo>
                  <a:pt x="0" y="16"/>
                </a:lnTo>
                <a:lnTo>
                  <a:pt x="0" y="20"/>
                </a:lnTo>
                <a:lnTo>
                  <a:pt x="2" y="30"/>
                </a:lnTo>
                <a:lnTo>
                  <a:pt x="4" y="36"/>
                </a:lnTo>
                <a:lnTo>
                  <a:pt x="10" y="36"/>
                </a:lnTo>
                <a:lnTo>
                  <a:pt x="14" y="36"/>
                </a:lnTo>
                <a:lnTo>
                  <a:pt x="20" y="36"/>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 name="Freeform 21"/>
          <p:cNvSpPr>
            <a:spLocks/>
          </p:cNvSpPr>
          <p:nvPr/>
        </p:nvSpPr>
        <p:spPr bwMode="auto">
          <a:xfrm>
            <a:off x="7299529" y="5177538"/>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Freeform 22"/>
          <p:cNvSpPr>
            <a:spLocks/>
          </p:cNvSpPr>
          <p:nvPr/>
        </p:nvSpPr>
        <p:spPr bwMode="auto">
          <a:xfrm>
            <a:off x="7328104" y="5123562"/>
            <a:ext cx="38100" cy="57150"/>
          </a:xfrm>
          <a:custGeom>
            <a:avLst/>
            <a:gdLst>
              <a:gd name="T0" fmla="*/ 22 w 24"/>
              <a:gd name="T1" fmla="*/ 4 h 36"/>
              <a:gd name="T2" fmla="*/ 20 w 24"/>
              <a:gd name="T3" fmla="*/ 2 h 36"/>
              <a:gd name="T4" fmla="*/ 14 w 24"/>
              <a:gd name="T5" fmla="*/ 0 h 36"/>
              <a:gd name="T6" fmla="*/ 12 w 24"/>
              <a:gd name="T7" fmla="*/ 0 h 36"/>
              <a:gd name="T8" fmla="*/ 6 w 24"/>
              <a:gd name="T9" fmla="*/ 2 h 36"/>
              <a:gd name="T10" fmla="*/ 2 w 24"/>
              <a:gd name="T11" fmla="*/ 6 h 36"/>
              <a:gd name="T12" fmla="*/ 0 w 24"/>
              <a:gd name="T13" fmla="*/ 16 h 36"/>
              <a:gd name="T14" fmla="*/ 0 w 24"/>
              <a:gd name="T15" fmla="*/ 24 h 36"/>
              <a:gd name="T16" fmla="*/ 2 w 24"/>
              <a:gd name="T17" fmla="*/ 32 h 36"/>
              <a:gd name="T18" fmla="*/ 6 w 24"/>
              <a:gd name="T19" fmla="*/ 36 h 36"/>
              <a:gd name="T20" fmla="*/ 12 w 24"/>
              <a:gd name="T21" fmla="*/ 36 h 36"/>
              <a:gd name="T22" fmla="*/ 12 w 24"/>
              <a:gd name="T23" fmla="*/ 36 h 36"/>
              <a:gd name="T24" fmla="*/ 18 w 24"/>
              <a:gd name="T25" fmla="*/ 36 h 36"/>
              <a:gd name="T26" fmla="*/ 22 w 24"/>
              <a:gd name="T27" fmla="*/ 32 h 36"/>
              <a:gd name="T28" fmla="*/ 24 w 24"/>
              <a:gd name="T29" fmla="*/ 26 h 36"/>
              <a:gd name="T30" fmla="*/ 24 w 24"/>
              <a:gd name="T31" fmla="*/ 24 h 36"/>
              <a:gd name="T32" fmla="*/ 22 w 24"/>
              <a:gd name="T33" fmla="*/ 20 h 36"/>
              <a:gd name="T34" fmla="*/ 18 w 24"/>
              <a:gd name="T35" fmla="*/ 16 h 36"/>
              <a:gd name="T36" fmla="*/ 12 w 24"/>
              <a:gd name="T37" fmla="*/ 14 h 36"/>
              <a:gd name="T38" fmla="*/ 12 w 24"/>
              <a:gd name="T39" fmla="*/ 14 h 36"/>
              <a:gd name="T40" fmla="*/ 6 w 24"/>
              <a:gd name="T41" fmla="*/ 16 h 36"/>
              <a:gd name="T42" fmla="*/ 2 w 24"/>
              <a:gd name="T43" fmla="*/ 20 h 36"/>
              <a:gd name="T44" fmla="*/ 0 w 24"/>
              <a:gd name="T4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6">
                <a:moveTo>
                  <a:pt x="22" y="4"/>
                </a:moveTo>
                <a:lnTo>
                  <a:pt x="20" y="2"/>
                </a:lnTo>
                <a:lnTo>
                  <a:pt x="14" y="0"/>
                </a:lnTo>
                <a:lnTo>
                  <a:pt x="12" y="0"/>
                </a:lnTo>
                <a:lnTo>
                  <a:pt x="6" y="2"/>
                </a:lnTo>
                <a:lnTo>
                  <a:pt x="2" y="6"/>
                </a:lnTo>
                <a:lnTo>
                  <a:pt x="0" y="16"/>
                </a:lnTo>
                <a:lnTo>
                  <a:pt x="0" y="24"/>
                </a:lnTo>
                <a:lnTo>
                  <a:pt x="2" y="32"/>
                </a:lnTo>
                <a:lnTo>
                  <a:pt x="6" y="36"/>
                </a:lnTo>
                <a:lnTo>
                  <a:pt x="12" y="36"/>
                </a:lnTo>
                <a:lnTo>
                  <a:pt x="12" y="36"/>
                </a:lnTo>
                <a:lnTo>
                  <a:pt x="18" y="36"/>
                </a:lnTo>
                <a:lnTo>
                  <a:pt x="22" y="32"/>
                </a:lnTo>
                <a:lnTo>
                  <a:pt x="24" y="26"/>
                </a:lnTo>
                <a:lnTo>
                  <a:pt x="24" y="24"/>
                </a:lnTo>
                <a:lnTo>
                  <a:pt x="22" y="20"/>
                </a:lnTo>
                <a:lnTo>
                  <a:pt x="18" y="16"/>
                </a:lnTo>
                <a:lnTo>
                  <a:pt x="12" y="14"/>
                </a:lnTo>
                <a:lnTo>
                  <a:pt x="12" y="14"/>
                </a:lnTo>
                <a:lnTo>
                  <a:pt x="6" y="16"/>
                </a:lnTo>
                <a:lnTo>
                  <a:pt x="2" y="20"/>
                </a:lnTo>
                <a:lnTo>
                  <a:pt x="0" y="2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 name="Line 23"/>
          <p:cNvSpPr>
            <a:spLocks noChangeShapeType="1"/>
          </p:cNvSpPr>
          <p:nvPr/>
        </p:nvSpPr>
        <p:spPr bwMode="auto">
          <a:xfrm flipV="1">
            <a:off x="7899604" y="4999738"/>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Freeform 24"/>
          <p:cNvSpPr>
            <a:spLocks/>
          </p:cNvSpPr>
          <p:nvPr/>
        </p:nvSpPr>
        <p:spPr bwMode="auto">
          <a:xfrm>
            <a:off x="7836104" y="5123562"/>
            <a:ext cx="38100" cy="57150"/>
          </a:xfrm>
          <a:custGeom>
            <a:avLst/>
            <a:gdLst>
              <a:gd name="T0" fmla="*/ 10 w 24"/>
              <a:gd name="T1" fmla="*/ 0 h 36"/>
              <a:gd name="T2" fmla="*/ 4 w 24"/>
              <a:gd name="T3" fmla="*/ 2 h 36"/>
              <a:gd name="T4" fmla="*/ 0 w 24"/>
              <a:gd name="T5" fmla="*/ 6 h 36"/>
              <a:gd name="T6" fmla="*/ 0 w 24"/>
              <a:gd name="T7" fmla="*/ 16 h 36"/>
              <a:gd name="T8" fmla="*/ 0 w 24"/>
              <a:gd name="T9" fmla="*/ 20 h 36"/>
              <a:gd name="T10" fmla="*/ 0 w 24"/>
              <a:gd name="T11" fmla="*/ 30 h 36"/>
              <a:gd name="T12" fmla="*/ 4 w 24"/>
              <a:gd name="T13" fmla="*/ 36 h 36"/>
              <a:gd name="T14" fmla="*/ 10 w 24"/>
              <a:gd name="T15" fmla="*/ 36 h 36"/>
              <a:gd name="T16" fmla="*/ 14 w 24"/>
              <a:gd name="T17" fmla="*/ 36 h 36"/>
              <a:gd name="T18" fmla="*/ 18 w 24"/>
              <a:gd name="T19" fmla="*/ 36 h 36"/>
              <a:gd name="T20" fmla="*/ 22 w 24"/>
              <a:gd name="T21" fmla="*/ 30 h 36"/>
              <a:gd name="T22" fmla="*/ 24 w 24"/>
              <a:gd name="T23" fmla="*/ 20 h 36"/>
              <a:gd name="T24" fmla="*/ 24 w 24"/>
              <a:gd name="T25" fmla="*/ 16 h 36"/>
              <a:gd name="T26" fmla="*/ 22 w 24"/>
              <a:gd name="T27" fmla="*/ 6 h 36"/>
              <a:gd name="T28" fmla="*/ 18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4" y="2"/>
                </a:lnTo>
                <a:lnTo>
                  <a:pt x="0" y="6"/>
                </a:lnTo>
                <a:lnTo>
                  <a:pt x="0" y="16"/>
                </a:lnTo>
                <a:lnTo>
                  <a:pt x="0" y="20"/>
                </a:lnTo>
                <a:lnTo>
                  <a:pt x="0" y="30"/>
                </a:lnTo>
                <a:lnTo>
                  <a:pt x="4" y="36"/>
                </a:lnTo>
                <a:lnTo>
                  <a:pt x="10" y="36"/>
                </a:lnTo>
                <a:lnTo>
                  <a:pt x="14" y="36"/>
                </a:lnTo>
                <a:lnTo>
                  <a:pt x="18" y="36"/>
                </a:lnTo>
                <a:lnTo>
                  <a:pt x="22" y="30"/>
                </a:lnTo>
                <a:lnTo>
                  <a:pt x="24" y="20"/>
                </a:lnTo>
                <a:lnTo>
                  <a:pt x="24" y="16"/>
                </a:lnTo>
                <a:lnTo>
                  <a:pt x="22" y="6"/>
                </a:lnTo>
                <a:lnTo>
                  <a:pt x="18"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 name="Freeform 25"/>
          <p:cNvSpPr>
            <a:spLocks/>
          </p:cNvSpPr>
          <p:nvPr/>
        </p:nvSpPr>
        <p:spPr bwMode="auto">
          <a:xfrm>
            <a:off x="7893254" y="5177538"/>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 name="Freeform 26"/>
          <p:cNvSpPr>
            <a:spLocks/>
          </p:cNvSpPr>
          <p:nvPr/>
        </p:nvSpPr>
        <p:spPr bwMode="auto">
          <a:xfrm>
            <a:off x="7918654" y="5123562"/>
            <a:ext cx="38100" cy="57150"/>
          </a:xfrm>
          <a:custGeom>
            <a:avLst/>
            <a:gdLst>
              <a:gd name="T0" fmla="*/ 8 w 24"/>
              <a:gd name="T1" fmla="*/ 0 h 36"/>
              <a:gd name="T2" fmla="*/ 4 w 24"/>
              <a:gd name="T3" fmla="*/ 2 h 36"/>
              <a:gd name="T4" fmla="*/ 2 w 24"/>
              <a:gd name="T5" fmla="*/ 4 h 36"/>
              <a:gd name="T6" fmla="*/ 2 w 24"/>
              <a:gd name="T7" fmla="*/ 8 h 36"/>
              <a:gd name="T8" fmla="*/ 4 w 24"/>
              <a:gd name="T9" fmla="*/ 12 h 36"/>
              <a:gd name="T10" fmla="*/ 8 w 24"/>
              <a:gd name="T11" fmla="*/ 14 h 36"/>
              <a:gd name="T12" fmla="*/ 14 w 24"/>
              <a:gd name="T13" fmla="*/ 16 h 36"/>
              <a:gd name="T14" fmla="*/ 20 w 24"/>
              <a:gd name="T15" fmla="*/ 18 h 36"/>
              <a:gd name="T16" fmla="*/ 24 w 24"/>
              <a:gd name="T17" fmla="*/ 20 h 36"/>
              <a:gd name="T18" fmla="*/ 24 w 24"/>
              <a:gd name="T19" fmla="*/ 24 h 36"/>
              <a:gd name="T20" fmla="*/ 24 w 24"/>
              <a:gd name="T21" fmla="*/ 30 h 36"/>
              <a:gd name="T22" fmla="*/ 24 w 24"/>
              <a:gd name="T23" fmla="*/ 34 h 36"/>
              <a:gd name="T24" fmla="*/ 22 w 24"/>
              <a:gd name="T25" fmla="*/ 36 h 36"/>
              <a:gd name="T26" fmla="*/ 16 w 24"/>
              <a:gd name="T27" fmla="*/ 36 h 36"/>
              <a:gd name="T28" fmla="*/ 8 w 24"/>
              <a:gd name="T29" fmla="*/ 36 h 36"/>
              <a:gd name="T30" fmla="*/ 4 w 24"/>
              <a:gd name="T31" fmla="*/ 36 h 36"/>
              <a:gd name="T32" fmla="*/ 2 w 24"/>
              <a:gd name="T33" fmla="*/ 34 h 36"/>
              <a:gd name="T34" fmla="*/ 0 w 24"/>
              <a:gd name="T35" fmla="*/ 30 h 36"/>
              <a:gd name="T36" fmla="*/ 0 w 24"/>
              <a:gd name="T37" fmla="*/ 24 h 36"/>
              <a:gd name="T38" fmla="*/ 2 w 24"/>
              <a:gd name="T39" fmla="*/ 20 h 36"/>
              <a:gd name="T40" fmla="*/ 6 w 24"/>
              <a:gd name="T41" fmla="*/ 18 h 36"/>
              <a:gd name="T42" fmla="*/ 10 w 24"/>
              <a:gd name="T43" fmla="*/ 16 h 36"/>
              <a:gd name="T44" fmla="*/ 18 w 24"/>
              <a:gd name="T45" fmla="*/ 14 h 36"/>
              <a:gd name="T46" fmla="*/ 22 w 24"/>
              <a:gd name="T47" fmla="*/ 12 h 36"/>
              <a:gd name="T48" fmla="*/ 24 w 24"/>
              <a:gd name="T49" fmla="*/ 8 h 36"/>
              <a:gd name="T50" fmla="*/ 24 w 24"/>
              <a:gd name="T51" fmla="*/ 4 h 36"/>
              <a:gd name="T52" fmla="*/ 22 w 24"/>
              <a:gd name="T53" fmla="*/ 2 h 36"/>
              <a:gd name="T54" fmla="*/ 16 w 24"/>
              <a:gd name="T55" fmla="*/ 0 h 36"/>
              <a:gd name="T56" fmla="*/ 8 w 24"/>
              <a:gd name="T5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36">
                <a:moveTo>
                  <a:pt x="8" y="0"/>
                </a:moveTo>
                <a:lnTo>
                  <a:pt x="4" y="2"/>
                </a:lnTo>
                <a:lnTo>
                  <a:pt x="2" y="4"/>
                </a:lnTo>
                <a:lnTo>
                  <a:pt x="2" y="8"/>
                </a:lnTo>
                <a:lnTo>
                  <a:pt x="4" y="12"/>
                </a:lnTo>
                <a:lnTo>
                  <a:pt x="8" y="14"/>
                </a:lnTo>
                <a:lnTo>
                  <a:pt x="14" y="16"/>
                </a:lnTo>
                <a:lnTo>
                  <a:pt x="20" y="18"/>
                </a:lnTo>
                <a:lnTo>
                  <a:pt x="24" y="20"/>
                </a:lnTo>
                <a:lnTo>
                  <a:pt x="24" y="24"/>
                </a:lnTo>
                <a:lnTo>
                  <a:pt x="24" y="30"/>
                </a:lnTo>
                <a:lnTo>
                  <a:pt x="24" y="34"/>
                </a:lnTo>
                <a:lnTo>
                  <a:pt x="22" y="36"/>
                </a:lnTo>
                <a:lnTo>
                  <a:pt x="16" y="36"/>
                </a:lnTo>
                <a:lnTo>
                  <a:pt x="8" y="36"/>
                </a:lnTo>
                <a:lnTo>
                  <a:pt x="4" y="36"/>
                </a:lnTo>
                <a:lnTo>
                  <a:pt x="2" y="34"/>
                </a:lnTo>
                <a:lnTo>
                  <a:pt x="0" y="30"/>
                </a:lnTo>
                <a:lnTo>
                  <a:pt x="0" y="24"/>
                </a:lnTo>
                <a:lnTo>
                  <a:pt x="2" y="20"/>
                </a:lnTo>
                <a:lnTo>
                  <a:pt x="6" y="18"/>
                </a:lnTo>
                <a:lnTo>
                  <a:pt x="10" y="16"/>
                </a:lnTo>
                <a:lnTo>
                  <a:pt x="18" y="14"/>
                </a:lnTo>
                <a:lnTo>
                  <a:pt x="22" y="12"/>
                </a:lnTo>
                <a:lnTo>
                  <a:pt x="24" y="8"/>
                </a:lnTo>
                <a:lnTo>
                  <a:pt x="24" y="4"/>
                </a:lnTo>
                <a:lnTo>
                  <a:pt x="22" y="2"/>
                </a:lnTo>
                <a:lnTo>
                  <a:pt x="16" y="0"/>
                </a:lnTo>
                <a:lnTo>
                  <a:pt x="8"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 name="Line 27"/>
          <p:cNvSpPr>
            <a:spLocks noChangeShapeType="1"/>
          </p:cNvSpPr>
          <p:nvPr/>
        </p:nvSpPr>
        <p:spPr bwMode="auto">
          <a:xfrm flipV="1">
            <a:off x="8493329" y="4999738"/>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Freeform 28"/>
          <p:cNvSpPr>
            <a:spLocks/>
          </p:cNvSpPr>
          <p:nvPr/>
        </p:nvSpPr>
        <p:spPr bwMode="auto">
          <a:xfrm>
            <a:off x="8436179" y="5123562"/>
            <a:ext cx="12700" cy="57150"/>
          </a:xfrm>
          <a:custGeom>
            <a:avLst/>
            <a:gdLst>
              <a:gd name="T0" fmla="*/ 0 w 8"/>
              <a:gd name="T1" fmla="*/ 6 h 36"/>
              <a:gd name="T2" fmla="*/ 4 w 8"/>
              <a:gd name="T3" fmla="*/ 4 h 36"/>
              <a:gd name="T4" fmla="*/ 8 w 8"/>
              <a:gd name="T5" fmla="*/ 0 h 36"/>
              <a:gd name="T6" fmla="*/ 8 w 8"/>
              <a:gd name="T7" fmla="*/ 36 h 36"/>
            </a:gdLst>
            <a:ahLst/>
            <a:cxnLst>
              <a:cxn ang="0">
                <a:pos x="T0" y="T1"/>
              </a:cxn>
              <a:cxn ang="0">
                <a:pos x="T2" y="T3"/>
              </a:cxn>
              <a:cxn ang="0">
                <a:pos x="T4" y="T5"/>
              </a:cxn>
              <a:cxn ang="0">
                <a:pos x="T6" y="T7"/>
              </a:cxn>
            </a:cxnLst>
            <a:rect l="0" t="0" r="r" b="b"/>
            <a:pathLst>
              <a:path w="8" h="36">
                <a:moveTo>
                  <a:pt x="0" y="6"/>
                </a:moveTo>
                <a:lnTo>
                  <a:pt x="4" y="4"/>
                </a:lnTo>
                <a:lnTo>
                  <a:pt x="8" y="0"/>
                </a:lnTo>
                <a:lnTo>
                  <a:pt x="8" y="3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Freeform 29"/>
          <p:cNvSpPr>
            <a:spLocks/>
          </p:cNvSpPr>
          <p:nvPr/>
        </p:nvSpPr>
        <p:spPr bwMode="auto">
          <a:xfrm>
            <a:off x="8486979" y="5177538"/>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Freeform 30"/>
          <p:cNvSpPr>
            <a:spLocks/>
          </p:cNvSpPr>
          <p:nvPr/>
        </p:nvSpPr>
        <p:spPr bwMode="auto">
          <a:xfrm>
            <a:off x="8512379" y="5123562"/>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6 h 36"/>
              <a:gd name="T14" fmla="*/ 10 w 24"/>
              <a:gd name="T15" fmla="*/ 36 h 36"/>
              <a:gd name="T16" fmla="*/ 14 w 24"/>
              <a:gd name="T17" fmla="*/ 36 h 36"/>
              <a:gd name="T18" fmla="*/ 20 w 24"/>
              <a:gd name="T19" fmla="*/ 36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6"/>
                </a:lnTo>
                <a:lnTo>
                  <a:pt x="10" y="36"/>
                </a:lnTo>
                <a:lnTo>
                  <a:pt x="14" y="36"/>
                </a:lnTo>
                <a:lnTo>
                  <a:pt x="20" y="36"/>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Line 31"/>
          <p:cNvSpPr>
            <a:spLocks noChangeShapeType="1"/>
          </p:cNvSpPr>
          <p:nvPr/>
        </p:nvSpPr>
        <p:spPr bwMode="auto">
          <a:xfrm flipV="1">
            <a:off x="5677104" y="5028312"/>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32"/>
          <p:cNvSpPr>
            <a:spLocks noChangeShapeType="1"/>
          </p:cNvSpPr>
          <p:nvPr/>
        </p:nvSpPr>
        <p:spPr bwMode="auto">
          <a:xfrm flipV="1">
            <a:off x="5823154" y="5028312"/>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33"/>
          <p:cNvSpPr>
            <a:spLocks noChangeShapeType="1"/>
          </p:cNvSpPr>
          <p:nvPr/>
        </p:nvSpPr>
        <p:spPr bwMode="auto">
          <a:xfrm flipV="1">
            <a:off x="5972379" y="5028312"/>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34"/>
          <p:cNvSpPr>
            <a:spLocks noChangeShapeType="1"/>
          </p:cNvSpPr>
          <p:nvPr/>
        </p:nvSpPr>
        <p:spPr bwMode="auto">
          <a:xfrm flipV="1">
            <a:off x="6267654" y="5028312"/>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Line 35"/>
          <p:cNvSpPr>
            <a:spLocks noChangeShapeType="1"/>
          </p:cNvSpPr>
          <p:nvPr/>
        </p:nvSpPr>
        <p:spPr bwMode="auto">
          <a:xfrm flipV="1">
            <a:off x="6416879" y="5028312"/>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 name="Line 36"/>
          <p:cNvSpPr>
            <a:spLocks noChangeShapeType="1"/>
          </p:cNvSpPr>
          <p:nvPr/>
        </p:nvSpPr>
        <p:spPr bwMode="auto">
          <a:xfrm flipV="1">
            <a:off x="6566104" y="5028312"/>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37"/>
          <p:cNvSpPr>
            <a:spLocks noChangeShapeType="1"/>
          </p:cNvSpPr>
          <p:nvPr/>
        </p:nvSpPr>
        <p:spPr bwMode="auto">
          <a:xfrm flipV="1">
            <a:off x="6861379" y="5028312"/>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38"/>
          <p:cNvSpPr>
            <a:spLocks noChangeShapeType="1"/>
          </p:cNvSpPr>
          <p:nvPr/>
        </p:nvSpPr>
        <p:spPr bwMode="auto">
          <a:xfrm flipV="1">
            <a:off x="7010604" y="5028312"/>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39"/>
          <p:cNvSpPr>
            <a:spLocks noChangeShapeType="1"/>
          </p:cNvSpPr>
          <p:nvPr/>
        </p:nvSpPr>
        <p:spPr bwMode="auto">
          <a:xfrm flipV="1">
            <a:off x="7156654" y="5028312"/>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40"/>
          <p:cNvSpPr>
            <a:spLocks noChangeShapeType="1"/>
          </p:cNvSpPr>
          <p:nvPr/>
        </p:nvSpPr>
        <p:spPr bwMode="auto">
          <a:xfrm flipV="1">
            <a:off x="7455104" y="5028312"/>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41"/>
          <p:cNvSpPr>
            <a:spLocks noChangeShapeType="1"/>
          </p:cNvSpPr>
          <p:nvPr/>
        </p:nvSpPr>
        <p:spPr bwMode="auto">
          <a:xfrm flipV="1">
            <a:off x="7601154" y="5028312"/>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42"/>
          <p:cNvSpPr>
            <a:spLocks noChangeShapeType="1"/>
          </p:cNvSpPr>
          <p:nvPr/>
        </p:nvSpPr>
        <p:spPr bwMode="auto">
          <a:xfrm flipV="1">
            <a:off x="7750379" y="5028312"/>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43"/>
          <p:cNvSpPr>
            <a:spLocks noChangeShapeType="1"/>
          </p:cNvSpPr>
          <p:nvPr/>
        </p:nvSpPr>
        <p:spPr bwMode="auto">
          <a:xfrm flipV="1">
            <a:off x="8048829" y="5028312"/>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44"/>
          <p:cNvSpPr>
            <a:spLocks noChangeShapeType="1"/>
          </p:cNvSpPr>
          <p:nvPr/>
        </p:nvSpPr>
        <p:spPr bwMode="auto">
          <a:xfrm flipV="1">
            <a:off x="8194879" y="5028312"/>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45"/>
          <p:cNvSpPr>
            <a:spLocks noChangeShapeType="1"/>
          </p:cNvSpPr>
          <p:nvPr/>
        </p:nvSpPr>
        <p:spPr bwMode="auto">
          <a:xfrm flipV="1">
            <a:off x="8344104" y="5028312"/>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46"/>
          <p:cNvSpPr>
            <a:spLocks noChangeShapeType="1"/>
          </p:cNvSpPr>
          <p:nvPr/>
        </p:nvSpPr>
        <p:spPr bwMode="auto">
          <a:xfrm>
            <a:off x="5527879" y="2361312"/>
            <a:ext cx="29654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p:cNvSpPr>
            <a:spLocks noChangeShapeType="1"/>
          </p:cNvSpPr>
          <p:nvPr/>
        </p:nvSpPr>
        <p:spPr bwMode="auto">
          <a:xfrm>
            <a:off x="5527879" y="2361313"/>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48"/>
          <p:cNvSpPr>
            <a:spLocks noChangeShapeType="1"/>
          </p:cNvSpPr>
          <p:nvPr/>
        </p:nvSpPr>
        <p:spPr bwMode="auto">
          <a:xfrm>
            <a:off x="6121604" y="2361313"/>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49"/>
          <p:cNvSpPr>
            <a:spLocks noChangeShapeType="1"/>
          </p:cNvSpPr>
          <p:nvPr/>
        </p:nvSpPr>
        <p:spPr bwMode="auto">
          <a:xfrm>
            <a:off x="6712154" y="2361313"/>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0"/>
          <p:cNvSpPr>
            <a:spLocks noChangeShapeType="1"/>
          </p:cNvSpPr>
          <p:nvPr/>
        </p:nvSpPr>
        <p:spPr bwMode="auto">
          <a:xfrm>
            <a:off x="7305879" y="2361313"/>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1"/>
          <p:cNvSpPr>
            <a:spLocks noChangeShapeType="1"/>
          </p:cNvSpPr>
          <p:nvPr/>
        </p:nvSpPr>
        <p:spPr bwMode="auto">
          <a:xfrm>
            <a:off x="7899604" y="2361313"/>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52"/>
          <p:cNvSpPr>
            <a:spLocks noChangeShapeType="1"/>
          </p:cNvSpPr>
          <p:nvPr/>
        </p:nvSpPr>
        <p:spPr bwMode="auto">
          <a:xfrm>
            <a:off x="8493329" y="2361313"/>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53"/>
          <p:cNvSpPr>
            <a:spLocks noChangeShapeType="1"/>
          </p:cNvSpPr>
          <p:nvPr/>
        </p:nvSpPr>
        <p:spPr bwMode="auto">
          <a:xfrm>
            <a:off x="5677104" y="2361313"/>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54"/>
          <p:cNvSpPr>
            <a:spLocks noChangeShapeType="1"/>
          </p:cNvSpPr>
          <p:nvPr/>
        </p:nvSpPr>
        <p:spPr bwMode="auto">
          <a:xfrm>
            <a:off x="5823154" y="2361313"/>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55"/>
          <p:cNvSpPr>
            <a:spLocks noChangeShapeType="1"/>
          </p:cNvSpPr>
          <p:nvPr/>
        </p:nvSpPr>
        <p:spPr bwMode="auto">
          <a:xfrm>
            <a:off x="5972379" y="2361313"/>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56"/>
          <p:cNvSpPr>
            <a:spLocks noChangeShapeType="1"/>
          </p:cNvSpPr>
          <p:nvPr/>
        </p:nvSpPr>
        <p:spPr bwMode="auto">
          <a:xfrm>
            <a:off x="6267654" y="2361313"/>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57"/>
          <p:cNvSpPr>
            <a:spLocks noChangeShapeType="1"/>
          </p:cNvSpPr>
          <p:nvPr/>
        </p:nvSpPr>
        <p:spPr bwMode="auto">
          <a:xfrm>
            <a:off x="6416879" y="2361313"/>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58"/>
          <p:cNvSpPr>
            <a:spLocks noChangeShapeType="1"/>
          </p:cNvSpPr>
          <p:nvPr/>
        </p:nvSpPr>
        <p:spPr bwMode="auto">
          <a:xfrm>
            <a:off x="6566104" y="2361313"/>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59"/>
          <p:cNvSpPr>
            <a:spLocks noChangeShapeType="1"/>
          </p:cNvSpPr>
          <p:nvPr/>
        </p:nvSpPr>
        <p:spPr bwMode="auto">
          <a:xfrm>
            <a:off x="6861379" y="2361313"/>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60"/>
          <p:cNvSpPr>
            <a:spLocks noChangeShapeType="1"/>
          </p:cNvSpPr>
          <p:nvPr/>
        </p:nvSpPr>
        <p:spPr bwMode="auto">
          <a:xfrm>
            <a:off x="7010604" y="2361313"/>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61"/>
          <p:cNvSpPr>
            <a:spLocks noChangeShapeType="1"/>
          </p:cNvSpPr>
          <p:nvPr/>
        </p:nvSpPr>
        <p:spPr bwMode="auto">
          <a:xfrm>
            <a:off x="7156654" y="2361313"/>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62"/>
          <p:cNvSpPr>
            <a:spLocks noChangeShapeType="1"/>
          </p:cNvSpPr>
          <p:nvPr/>
        </p:nvSpPr>
        <p:spPr bwMode="auto">
          <a:xfrm>
            <a:off x="7455104" y="2361313"/>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63"/>
          <p:cNvSpPr>
            <a:spLocks noChangeShapeType="1"/>
          </p:cNvSpPr>
          <p:nvPr/>
        </p:nvSpPr>
        <p:spPr bwMode="auto">
          <a:xfrm>
            <a:off x="7601154" y="2361313"/>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4"/>
          <p:cNvSpPr>
            <a:spLocks noChangeShapeType="1"/>
          </p:cNvSpPr>
          <p:nvPr/>
        </p:nvSpPr>
        <p:spPr bwMode="auto">
          <a:xfrm>
            <a:off x="7750379" y="2361313"/>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5"/>
          <p:cNvSpPr>
            <a:spLocks noChangeShapeType="1"/>
          </p:cNvSpPr>
          <p:nvPr/>
        </p:nvSpPr>
        <p:spPr bwMode="auto">
          <a:xfrm>
            <a:off x="8048829" y="2361313"/>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6"/>
          <p:cNvSpPr>
            <a:spLocks noChangeShapeType="1"/>
          </p:cNvSpPr>
          <p:nvPr/>
        </p:nvSpPr>
        <p:spPr bwMode="auto">
          <a:xfrm>
            <a:off x="8194879" y="2361313"/>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67"/>
          <p:cNvSpPr>
            <a:spLocks noChangeShapeType="1"/>
          </p:cNvSpPr>
          <p:nvPr/>
        </p:nvSpPr>
        <p:spPr bwMode="auto">
          <a:xfrm>
            <a:off x="8344104" y="2361313"/>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68"/>
          <p:cNvSpPr>
            <a:spLocks noChangeShapeType="1"/>
          </p:cNvSpPr>
          <p:nvPr/>
        </p:nvSpPr>
        <p:spPr bwMode="auto">
          <a:xfrm flipV="1">
            <a:off x="5527879" y="2361312"/>
            <a:ext cx="1588" cy="2692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69"/>
          <p:cNvSpPr>
            <a:spLocks noChangeShapeType="1"/>
          </p:cNvSpPr>
          <p:nvPr/>
        </p:nvSpPr>
        <p:spPr bwMode="auto">
          <a:xfrm>
            <a:off x="5527880" y="5053712"/>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Freeform 70"/>
          <p:cNvSpPr>
            <a:spLocks/>
          </p:cNvSpPr>
          <p:nvPr/>
        </p:nvSpPr>
        <p:spPr bwMode="auto">
          <a:xfrm>
            <a:off x="5365954" y="4996562"/>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6 h 36"/>
              <a:gd name="T14" fmla="*/ 10 w 24"/>
              <a:gd name="T15" fmla="*/ 36 h 36"/>
              <a:gd name="T16" fmla="*/ 14 w 24"/>
              <a:gd name="T17" fmla="*/ 36 h 36"/>
              <a:gd name="T18" fmla="*/ 20 w 24"/>
              <a:gd name="T19" fmla="*/ 36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6"/>
                </a:lnTo>
                <a:lnTo>
                  <a:pt x="10" y="36"/>
                </a:lnTo>
                <a:lnTo>
                  <a:pt x="14" y="36"/>
                </a:lnTo>
                <a:lnTo>
                  <a:pt x="20" y="36"/>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2" name="Freeform 71"/>
          <p:cNvSpPr>
            <a:spLocks/>
          </p:cNvSpPr>
          <p:nvPr/>
        </p:nvSpPr>
        <p:spPr bwMode="auto">
          <a:xfrm>
            <a:off x="5426280" y="5050538"/>
            <a:ext cx="3175" cy="3175"/>
          </a:xfrm>
          <a:custGeom>
            <a:avLst/>
            <a:gdLst>
              <a:gd name="T0" fmla="*/ 2 w 2"/>
              <a:gd name="T1" fmla="*/ 0 h 2"/>
              <a:gd name="T2" fmla="*/ 0 w 2"/>
              <a:gd name="T3" fmla="*/ 2 h 2"/>
              <a:gd name="T4" fmla="*/ 2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2"/>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 name="Freeform 72"/>
          <p:cNvSpPr>
            <a:spLocks/>
          </p:cNvSpPr>
          <p:nvPr/>
        </p:nvSpPr>
        <p:spPr bwMode="auto">
          <a:xfrm>
            <a:off x="5451679" y="4996562"/>
            <a:ext cx="38100" cy="57150"/>
          </a:xfrm>
          <a:custGeom>
            <a:avLst/>
            <a:gdLst>
              <a:gd name="T0" fmla="*/ 10 w 24"/>
              <a:gd name="T1" fmla="*/ 0 h 36"/>
              <a:gd name="T2" fmla="*/ 4 w 24"/>
              <a:gd name="T3" fmla="*/ 2 h 36"/>
              <a:gd name="T4" fmla="*/ 0 w 24"/>
              <a:gd name="T5" fmla="*/ 6 h 36"/>
              <a:gd name="T6" fmla="*/ 0 w 24"/>
              <a:gd name="T7" fmla="*/ 16 h 36"/>
              <a:gd name="T8" fmla="*/ 0 w 24"/>
              <a:gd name="T9" fmla="*/ 20 h 36"/>
              <a:gd name="T10" fmla="*/ 0 w 24"/>
              <a:gd name="T11" fmla="*/ 30 h 36"/>
              <a:gd name="T12" fmla="*/ 4 w 24"/>
              <a:gd name="T13" fmla="*/ 36 h 36"/>
              <a:gd name="T14" fmla="*/ 10 w 24"/>
              <a:gd name="T15" fmla="*/ 36 h 36"/>
              <a:gd name="T16" fmla="*/ 14 w 24"/>
              <a:gd name="T17" fmla="*/ 36 h 36"/>
              <a:gd name="T18" fmla="*/ 18 w 24"/>
              <a:gd name="T19" fmla="*/ 36 h 36"/>
              <a:gd name="T20" fmla="*/ 22 w 24"/>
              <a:gd name="T21" fmla="*/ 30 h 36"/>
              <a:gd name="T22" fmla="*/ 24 w 24"/>
              <a:gd name="T23" fmla="*/ 20 h 36"/>
              <a:gd name="T24" fmla="*/ 24 w 24"/>
              <a:gd name="T25" fmla="*/ 16 h 36"/>
              <a:gd name="T26" fmla="*/ 22 w 24"/>
              <a:gd name="T27" fmla="*/ 6 h 36"/>
              <a:gd name="T28" fmla="*/ 18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4" y="2"/>
                </a:lnTo>
                <a:lnTo>
                  <a:pt x="0" y="6"/>
                </a:lnTo>
                <a:lnTo>
                  <a:pt x="0" y="16"/>
                </a:lnTo>
                <a:lnTo>
                  <a:pt x="0" y="20"/>
                </a:lnTo>
                <a:lnTo>
                  <a:pt x="0" y="30"/>
                </a:lnTo>
                <a:lnTo>
                  <a:pt x="4" y="36"/>
                </a:lnTo>
                <a:lnTo>
                  <a:pt x="10" y="36"/>
                </a:lnTo>
                <a:lnTo>
                  <a:pt x="14" y="36"/>
                </a:lnTo>
                <a:lnTo>
                  <a:pt x="18" y="36"/>
                </a:lnTo>
                <a:lnTo>
                  <a:pt x="22" y="30"/>
                </a:lnTo>
                <a:lnTo>
                  <a:pt x="24" y="20"/>
                </a:lnTo>
                <a:lnTo>
                  <a:pt x="24" y="16"/>
                </a:lnTo>
                <a:lnTo>
                  <a:pt x="22" y="6"/>
                </a:lnTo>
                <a:lnTo>
                  <a:pt x="18"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4" name="Line 73"/>
          <p:cNvSpPr>
            <a:spLocks noChangeShapeType="1"/>
          </p:cNvSpPr>
          <p:nvPr/>
        </p:nvSpPr>
        <p:spPr bwMode="auto">
          <a:xfrm>
            <a:off x="5527880" y="4517137"/>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Freeform 74"/>
          <p:cNvSpPr>
            <a:spLocks/>
          </p:cNvSpPr>
          <p:nvPr/>
        </p:nvSpPr>
        <p:spPr bwMode="auto">
          <a:xfrm>
            <a:off x="5365954" y="4491737"/>
            <a:ext cx="38100" cy="57150"/>
          </a:xfrm>
          <a:custGeom>
            <a:avLst/>
            <a:gdLst>
              <a:gd name="T0" fmla="*/ 10 w 24"/>
              <a:gd name="T1" fmla="*/ 0 h 36"/>
              <a:gd name="T2" fmla="*/ 6 w 24"/>
              <a:gd name="T3" fmla="*/ 2 h 36"/>
              <a:gd name="T4" fmla="*/ 2 w 24"/>
              <a:gd name="T5" fmla="*/ 6 h 36"/>
              <a:gd name="T6" fmla="*/ 0 w 24"/>
              <a:gd name="T7" fmla="*/ 16 h 36"/>
              <a:gd name="T8" fmla="*/ 0 w 24"/>
              <a:gd name="T9" fmla="*/ 22 h 36"/>
              <a:gd name="T10" fmla="*/ 2 w 24"/>
              <a:gd name="T11" fmla="*/ 30 h 36"/>
              <a:gd name="T12" fmla="*/ 6 w 24"/>
              <a:gd name="T13" fmla="*/ 36 h 36"/>
              <a:gd name="T14" fmla="*/ 10 w 24"/>
              <a:gd name="T15" fmla="*/ 36 h 36"/>
              <a:gd name="T16" fmla="*/ 14 w 24"/>
              <a:gd name="T17" fmla="*/ 36 h 36"/>
              <a:gd name="T18" fmla="*/ 20 w 24"/>
              <a:gd name="T19" fmla="*/ 36 h 36"/>
              <a:gd name="T20" fmla="*/ 22 w 24"/>
              <a:gd name="T21" fmla="*/ 30 h 36"/>
              <a:gd name="T22" fmla="*/ 24 w 24"/>
              <a:gd name="T23" fmla="*/ 22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2"/>
                </a:lnTo>
                <a:lnTo>
                  <a:pt x="2" y="30"/>
                </a:lnTo>
                <a:lnTo>
                  <a:pt x="6" y="36"/>
                </a:lnTo>
                <a:lnTo>
                  <a:pt x="10" y="36"/>
                </a:lnTo>
                <a:lnTo>
                  <a:pt x="14" y="36"/>
                </a:lnTo>
                <a:lnTo>
                  <a:pt x="20" y="36"/>
                </a:lnTo>
                <a:lnTo>
                  <a:pt x="22" y="30"/>
                </a:lnTo>
                <a:lnTo>
                  <a:pt x="24" y="22"/>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 name="Freeform 75"/>
          <p:cNvSpPr>
            <a:spLocks/>
          </p:cNvSpPr>
          <p:nvPr/>
        </p:nvSpPr>
        <p:spPr bwMode="auto">
          <a:xfrm>
            <a:off x="5426280" y="4545713"/>
            <a:ext cx="3175" cy="3175"/>
          </a:xfrm>
          <a:custGeom>
            <a:avLst/>
            <a:gdLst>
              <a:gd name="T0" fmla="*/ 2 w 2"/>
              <a:gd name="T1" fmla="*/ 0 h 2"/>
              <a:gd name="T2" fmla="*/ 0 w 2"/>
              <a:gd name="T3" fmla="*/ 2 h 2"/>
              <a:gd name="T4" fmla="*/ 2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2"/>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 name="Freeform 76"/>
          <p:cNvSpPr>
            <a:spLocks/>
          </p:cNvSpPr>
          <p:nvPr/>
        </p:nvSpPr>
        <p:spPr bwMode="auto">
          <a:xfrm>
            <a:off x="5451679" y="4491737"/>
            <a:ext cx="38100" cy="57150"/>
          </a:xfrm>
          <a:custGeom>
            <a:avLst/>
            <a:gdLst>
              <a:gd name="T0" fmla="*/ 0 w 24"/>
              <a:gd name="T1" fmla="*/ 8 h 36"/>
              <a:gd name="T2" fmla="*/ 0 w 24"/>
              <a:gd name="T3" fmla="*/ 6 h 36"/>
              <a:gd name="T4" fmla="*/ 2 w 24"/>
              <a:gd name="T5" fmla="*/ 4 h 36"/>
              <a:gd name="T6" fmla="*/ 4 w 24"/>
              <a:gd name="T7" fmla="*/ 2 h 36"/>
              <a:gd name="T8" fmla="*/ 8 w 24"/>
              <a:gd name="T9" fmla="*/ 0 h 36"/>
              <a:gd name="T10" fmla="*/ 14 w 24"/>
              <a:gd name="T11" fmla="*/ 0 h 36"/>
              <a:gd name="T12" fmla="*/ 18 w 24"/>
              <a:gd name="T13" fmla="*/ 2 h 36"/>
              <a:gd name="T14" fmla="*/ 20 w 24"/>
              <a:gd name="T15" fmla="*/ 4 h 36"/>
              <a:gd name="T16" fmla="*/ 22 w 24"/>
              <a:gd name="T17" fmla="*/ 6 h 36"/>
              <a:gd name="T18" fmla="*/ 22 w 24"/>
              <a:gd name="T19" fmla="*/ 10 h 36"/>
              <a:gd name="T20" fmla="*/ 20 w 24"/>
              <a:gd name="T21" fmla="*/ 14 h 36"/>
              <a:gd name="T22" fmla="*/ 16 w 24"/>
              <a:gd name="T23" fmla="*/ 20 h 36"/>
              <a:gd name="T24" fmla="*/ 0 w 24"/>
              <a:gd name="T25" fmla="*/ 36 h 36"/>
              <a:gd name="T26" fmla="*/ 24 w 24"/>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6">
                <a:moveTo>
                  <a:pt x="0" y="8"/>
                </a:moveTo>
                <a:lnTo>
                  <a:pt x="0" y="6"/>
                </a:lnTo>
                <a:lnTo>
                  <a:pt x="2" y="4"/>
                </a:lnTo>
                <a:lnTo>
                  <a:pt x="4" y="2"/>
                </a:lnTo>
                <a:lnTo>
                  <a:pt x="8" y="0"/>
                </a:lnTo>
                <a:lnTo>
                  <a:pt x="14" y="0"/>
                </a:lnTo>
                <a:lnTo>
                  <a:pt x="18" y="2"/>
                </a:lnTo>
                <a:lnTo>
                  <a:pt x="20" y="4"/>
                </a:lnTo>
                <a:lnTo>
                  <a:pt x="22" y="6"/>
                </a:lnTo>
                <a:lnTo>
                  <a:pt x="22" y="10"/>
                </a:lnTo>
                <a:lnTo>
                  <a:pt x="20" y="14"/>
                </a:lnTo>
                <a:lnTo>
                  <a:pt x="16" y="20"/>
                </a:lnTo>
                <a:lnTo>
                  <a:pt x="0" y="36"/>
                </a:lnTo>
                <a:lnTo>
                  <a:pt x="24" y="3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 name="Line 77"/>
          <p:cNvSpPr>
            <a:spLocks noChangeShapeType="1"/>
          </p:cNvSpPr>
          <p:nvPr/>
        </p:nvSpPr>
        <p:spPr bwMode="auto">
          <a:xfrm>
            <a:off x="5527880" y="3977387"/>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Freeform 78"/>
          <p:cNvSpPr>
            <a:spLocks/>
          </p:cNvSpPr>
          <p:nvPr/>
        </p:nvSpPr>
        <p:spPr bwMode="auto">
          <a:xfrm>
            <a:off x="5365954" y="3951988"/>
            <a:ext cx="38100" cy="60325"/>
          </a:xfrm>
          <a:custGeom>
            <a:avLst/>
            <a:gdLst>
              <a:gd name="T0" fmla="*/ 10 w 24"/>
              <a:gd name="T1" fmla="*/ 0 h 38"/>
              <a:gd name="T2" fmla="*/ 6 w 24"/>
              <a:gd name="T3" fmla="*/ 2 h 38"/>
              <a:gd name="T4" fmla="*/ 2 w 24"/>
              <a:gd name="T5" fmla="*/ 8 h 38"/>
              <a:gd name="T6" fmla="*/ 0 w 24"/>
              <a:gd name="T7" fmla="*/ 16 h 38"/>
              <a:gd name="T8" fmla="*/ 0 w 24"/>
              <a:gd name="T9" fmla="*/ 22 h 38"/>
              <a:gd name="T10" fmla="*/ 2 w 24"/>
              <a:gd name="T11" fmla="*/ 30 h 38"/>
              <a:gd name="T12" fmla="*/ 6 w 24"/>
              <a:gd name="T13" fmla="*/ 36 h 38"/>
              <a:gd name="T14" fmla="*/ 10 w 24"/>
              <a:gd name="T15" fmla="*/ 38 h 38"/>
              <a:gd name="T16" fmla="*/ 14 w 24"/>
              <a:gd name="T17" fmla="*/ 38 h 38"/>
              <a:gd name="T18" fmla="*/ 20 w 24"/>
              <a:gd name="T19" fmla="*/ 36 h 38"/>
              <a:gd name="T20" fmla="*/ 22 w 24"/>
              <a:gd name="T21" fmla="*/ 30 h 38"/>
              <a:gd name="T22" fmla="*/ 24 w 24"/>
              <a:gd name="T23" fmla="*/ 22 h 38"/>
              <a:gd name="T24" fmla="*/ 24 w 24"/>
              <a:gd name="T25" fmla="*/ 16 h 38"/>
              <a:gd name="T26" fmla="*/ 22 w 24"/>
              <a:gd name="T27" fmla="*/ 8 h 38"/>
              <a:gd name="T28" fmla="*/ 20 w 24"/>
              <a:gd name="T29" fmla="*/ 2 h 38"/>
              <a:gd name="T30" fmla="*/ 14 w 24"/>
              <a:gd name="T31" fmla="*/ 0 h 38"/>
              <a:gd name="T32" fmla="*/ 10 w 24"/>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8">
                <a:moveTo>
                  <a:pt x="10" y="0"/>
                </a:moveTo>
                <a:lnTo>
                  <a:pt x="6" y="2"/>
                </a:lnTo>
                <a:lnTo>
                  <a:pt x="2" y="8"/>
                </a:lnTo>
                <a:lnTo>
                  <a:pt x="0" y="16"/>
                </a:lnTo>
                <a:lnTo>
                  <a:pt x="0" y="22"/>
                </a:lnTo>
                <a:lnTo>
                  <a:pt x="2" y="30"/>
                </a:lnTo>
                <a:lnTo>
                  <a:pt x="6" y="36"/>
                </a:lnTo>
                <a:lnTo>
                  <a:pt x="10" y="38"/>
                </a:lnTo>
                <a:lnTo>
                  <a:pt x="14" y="38"/>
                </a:lnTo>
                <a:lnTo>
                  <a:pt x="20" y="36"/>
                </a:lnTo>
                <a:lnTo>
                  <a:pt x="22" y="30"/>
                </a:lnTo>
                <a:lnTo>
                  <a:pt x="24" y="22"/>
                </a:lnTo>
                <a:lnTo>
                  <a:pt x="24" y="16"/>
                </a:lnTo>
                <a:lnTo>
                  <a:pt x="22" y="8"/>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 name="Freeform 79"/>
          <p:cNvSpPr>
            <a:spLocks/>
          </p:cNvSpPr>
          <p:nvPr/>
        </p:nvSpPr>
        <p:spPr bwMode="auto">
          <a:xfrm>
            <a:off x="5426280" y="4005962"/>
            <a:ext cx="3175" cy="6350"/>
          </a:xfrm>
          <a:custGeom>
            <a:avLst/>
            <a:gdLst>
              <a:gd name="T0" fmla="*/ 2 w 2"/>
              <a:gd name="T1" fmla="*/ 0 h 4"/>
              <a:gd name="T2" fmla="*/ 0 w 2"/>
              <a:gd name="T3" fmla="*/ 2 h 4"/>
              <a:gd name="T4" fmla="*/ 2 w 2"/>
              <a:gd name="T5" fmla="*/ 4 h 4"/>
              <a:gd name="T6" fmla="*/ 2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2"/>
                </a:lnTo>
                <a:lnTo>
                  <a:pt x="2" y="4"/>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1" name="Freeform 80"/>
          <p:cNvSpPr>
            <a:spLocks/>
          </p:cNvSpPr>
          <p:nvPr/>
        </p:nvSpPr>
        <p:spPr bwMode="auto">
          <a:xfrm>
            <a:off x="5451680" y="3951988"/>
            <a:ext cx="41275" cy="41275"/>
          </a:xfrm>
          <a:custGeom>
            <a:avLst/>
            <a:gdLst>
              <a:gd name="T0" fmla="*/ 16 w 26"/>
              <a:gd name="T1" fmla="*/ 0 h 26"/>
              <a:gd name="T2" fmla="*/ 0 w 26"/>
              <a:gd name="T3" fmla="*/ 26 h 26"/>
              <a:gd name="T4" fmla="*/ 26 w 26"/>
              <a:gd name="T5" fmla="*/ 26 h 26"/>
            </a:gdLst>
            <a:ahLst/>
            <a:cxnLst>
              <a:cxn ang="0">
                <a:pos x="T0" y="T1"/>
              </a:cxn>
              <a:cxn ang="0">
                <a:pos x="T2" y="T3"/>
              </a:cxn>
              <a:cxn ang="0">
                <a:pos x="T4" y="T5"/>
              </a:cxn>
            </a:cxnLst>
            <a:rect l="0" t="0" r="r" b="b"/>
            <a:pathLst>
              <a:path w="26" h="26">
                <a:moveTo>
                  <a:pt x="16" y="0"/>
                </a:moveTo>
                <a:lnTo>
                  <a:pt x="0" y="26"/>
                </a:lnTo>
                <a:lnTo>
                  <a:pt x="26" y="2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 name="Line 81"/>
          <p:cNvSpPr>
            <a:spLocks noChangeShapeType="1"/>
          </p:cNvSpPr>
          <p:nvPr/>
        </p:nvSpPr>
        <p:spPr bwMode="auto">
          <a:xfrm>
            <a:off x="5477079" y="3951988"/>
            <a:ext cx="1588" cy="603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82"/>
          <p:cNvSpPr>
            <a:spLocks noChangeShapeType="1"/>
          </p:cNvSpPr>
          <p:nvPr/>
        </p:nvSpPr>
        <p:spPr bwMode="auto">
          <a:xfrm>
            <a:off x="5527880" y="3440812"/>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Freeform 83"/>
          <p:cNvSpPr>
            <a:spLocks/>
          </p:cNvSpPr>
          <p:nvPr/>
        </p:nvSpPr>
        <p:spPr bwMode="auto">
          <a:xfrm>
            <a:off x="5365954" y="3415412"/>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4 h 36"/>
              <a:gd name="T14" fmla="*/ 10 w 24"/>
              <a:gd name="T15" fmla="*/ 36 h 36"/>
              <a:gd name="T16" fmla="*/ 14 w 24"/>
              <a:gd name="T17" fmla="*/ 36 h 36"/>
              <a:gd name="T18" fmla="*/ 20 w 24"/>
              <a:gd name="T19" fmla="*/ 34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4"/>
                </a:lnTo>
                <a:lnTo>
                  <a:pt x="10" y="36"/>
                </a:lnTo>
                <a:lnTo>
                  <a:pt x="14" y="36"/>
                </a:lnTo>
                <a:lnTo>
                  <a:pt x="20" y="34"/>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5" name="Freeform 84"/>
          <p:cNvSpPr>
            <a:spLocks/>
          </p:cNvSpPr>
          <p:nvPr/>
        </p:nvSpPr>
        <p:spPr bwMode="auto">
          <a:xfrm>
            <a:off x="5426280" y="3466212"/>
            <a:ext cx="3175" cy="6350"/>
          </a:xfrm>
          <a:custGeom>
            <a:avLst/>
            <a:gdLst>
              <a:gd name="T0" fmla="*/ 2 w 2"/>
              <a:gd name="T1" fmla="*/ 0 h 4"/>
              <a:gd name="T2" fmla="*/ 0 w 2"/>
              <a:gd name="T3" fmla="*/ 2 h 4"/>
              <a:gd name="T4" fmla="*/ 2 w 2"/>
              <a:gd name="T5" fmla="*/ 4 h 4"/>
              <a:gd name="T6" fmla="*/ 2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2"/>
                </a:lnTo>
                <a:lnTo>
                  <a:pt x="2" y="4"/>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85"/>
          <p:cNvSpPr>
            <a:spLocks/>
          </p:cNvSpPr>
          <p:nvPr/>
        </p:nvSpPr>
        <p:spPr bwMode="auto">
          <a:xfrm>
            <a:off x="5451679" y="3415412"/>
            <a:ext cx="38100" cy="57150"/>
          </a:xfrm>
          <a:custGeom>
            <a:avLst/>
            <a:gdLst>
              <a:gd name="T0" fmla="*/ 22 w 24"/>
              <a:gd name="T1" fmla="*/ 4 h 36"/>
              <a:gd name="T2" fmla="*/ 20 w 24"/>
              <a:gd name="T3" fmla="*/ 2 h 36"/>
              <a:gd name="T4" fmla="*/ 14 w 24"/>
              <a:gd name="T5" fmla="*/ 0 h 36"/>
              <a:gd name="T6" fmla="*/ 12 w 24"/>
              <a:gd name="T7" fmla="*/ 0 h 36"/>
              <a:gd name="T8" fmla="*/ 6 w 24"/>
              <a:gd name="T9" fmla="*/ 2 h 36"/>
              <a:gd name="T10" fmla="*/ 2 w 24"/>
              <a:gd name="T11" fmla="*/ 6 h 36"/>
              <a:gd name="T12" fmla="*/ 0 w 24"/>
              <a:gd name="T13" fmla="*/ 16 h 36"/>
              <a:gd name="T14" fmla="*/ 0 w 24"/>
              <a:gd name="T15" fmla="*/ 24 h 36"/>
              <a:gd name="T16" fmla="*/ 2 w 24"/>
              <a:gd name="T17" fmla="*/ 32 h 36"/>
              <a:gd name="T18" fmla="*/ 6 w 24"/>
              <a:gd name="T19" fmla="*/ 34 h 36"/>
              <a:gd name="T20" fmla="*/ 12 w 24"/>
              <a:gd name="T21" fmla="*/ 36 h 36"/>
              <a:gd name="T22" fmla="*/ 14 w 24"/>
              <a:gd name="T23" fmla="*/ 36 h 36"/>
              <a:gd name="T24" fmla="*/ 18 w 24"/>
              <a:gd name="T25" fmla="*/ 34 h 36"/>
              <a:gd name="T26" fmla="*/ 22 w 24"/>
              <a:gd name="T27" fmla="*/ 32 h 36"/>
              <a:gd name="T28" fmla="*/ 24 w 24"/>
              <a:gd name="T29" fmla="*/ 26 h 36"/>
              <a:gd name="T30" fmla="*/ 24 w 24"/>
              <a:gd name="T31" fmla="*/ 24 h 36"/>
              <a:gd name="T32" fmla="*/ 22 w 24"/>
              <a:gd name="T33" fmla="*/ 18 h 36"/>
              <a:gd name="T34" fmla="*/ 18 w 24"/>
              <a:gd name="T35" fmla="*/ 16 h 36"/>
              <a:gd name="T36" fmla="*/ 14 w 24"/>
              <a:gd name="T37" fmla="*/ 14 h 36"/>
              <a:gd name="T38" fmla="*/ 12 w 24"/>
              <a:gd name="T39" fmla="*/ 14 h 36"/>
              <a:gd name="T40" fmla="*/ 6 w 24"/>
              <a:gd name="T41" fmla="*/ 16 h 36"/>
              <a:gd name="T42" fmla="*/ 2 w 24"/>
              <a:gd name="T43" fmla="*/ 18 h 36"/>
              <a:gd name="T44" fmla="*/ 0 w 24"/>
              <a:gd name="T4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6">
                <a:moveTo>
                  <a:pt x="22" y="4"/>
                </a:moveTo>
                <a:lnTo>
                  <a:pt x="20" y="2"/>
                </a:lnTo>
                <a:lnTo>
                  <a:pt x="14" y="0"/>
                </a:lnTo>
                <a:lnTo>
                  <a:pt x="12" y="0"/>
                </a:lnTo>
                <a:lnTo>
                  <a:pt x="6" y="2"/>
                </a:lnTo>
                <a:lnTo>
                  <a:pt x="2" y="6"/>
                </a:lnTo>
                <a:lnTo>
                  <a:pt x="0" y="16"/>
                </a:lnTo>
                <a:lnTo>
                  <a:pt x="0" y="24"/>
                </a:lnTo>
                <a:lnTo>
                  <a:pt x="2" y="32"/>
                </a:lnTo>
                <a:lnTo>
                  <a:pt x="6" y="34"/>
                </a:lnTo>
                <a:lnTo>
                  <a:pt x="12" y="36"/>
                </a:lnTo>
                <a:lnTo>
                  <a:pt x="14" y="36"/>
                </a:lnTo>
                <a:lnTo>
                  <a:pt x="18" y="34"/>
                </a:lnTo>
                <a:lnTo>
                  <a:pt x="22" y="32"/>
                </a:lnTo>
                <a:lnTo>
                  <a:pt x="24" y="26"/>
                </a:lnTo>
                <a:lnTo>
                  <a:pt x="24" y="24"/>
                </a:lnTo>
                <a:lnTo>
                  <a:pt x="22" y="18"/>
                </a:lnTo>
                <a:lnTo>
                  <a:pt x="18" y="16"/>
                </a:lnTo>
                <a:lnTo>
                  <a:pt x="14" y="14"/>
                </a:lnTo>
                <a:lnTo>
                  <a:pt x="12" y="14"/>
                </a:lnTo>
                <a:lnTo>
                  <a:pt x="6" y="16"/>
                </a:lnTo>
                <a:lnTo>
                  <a:pt x="2" y="18"/>
                </a:lnTo>
                <a:lnTo>
                  <a:pt x="0" y="2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Line 86"/>
          <p:cNvSpPr>
            <a:spLocks noChangeShapeType="1"/>
          </p:cNvSpPr>
          <p:nvPr/>
        </p:nvSpPr>
        <p:spPr bwMode="auto">
          <a:xfrm>
            <a:off x="5527880" y="2901062"/>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Freeform 87"/>
          <p:cNvSpPr>
            <a:spLocks/>
          </p:cNvSpPr>
          <p:nvPr/>
        </p:nvSpPr>
        <p:spPr bwMode="auto">
          <a:xfrm>
            <a:off x="5365954" y="2875663"/>
            <a:ext cx="38100" cy="60325"/>
          </a:xfrm>
          <a:custGeom>
            <a:avLst/>
            <a:gdLst>
              <a:gd name="T0" fmla="*/ 10 w 24"/>
              <a:gd name="T1" fmla="*/ 0 h 38"/>
              <a:gd name="T2" fmla="*/ 6 w 24"/>
              <a:gd name="T3" fmla="*/ 2 h 38"/>
              <a:gd name="T4" fmla="*/ 2 w 24"/>
              <a:gd name="T5" fmla="*/ 8 h 38"/>
              <a:gd name="T6" fmla="*/ 0 w 24"/>
              <a:gd name="T7" fmla="*/ 16 h 38"/>
              <a:gd name="T8" fmla="*/ 0 w 24"/>
              <a:gd name="T9" fmla="*/ 22 h 38"/>
              <a:gd name="T10" fmla="*/ 2 w 24"/>
              <a:gd name="T11" fmla="*/ 30 h 38"/>
              <a:gd name="T12" fmla="*/ 6 w 24"/>
              <a:gd name="T13" fmla="*/ 36 h 38"/>
              <a:gd name="T14" fmla="*/ 10 w 24"/>
              <a:gd name="T15" fmla="*/ 38 h 38"/>
              <a:gd name="T16" fmla="*/ 14 w 24"/>
              <a:gd name="T17" fmla="*/ 38 h 38"/>
              <a:gd name="T18" fmla="*/ 20 w 24"/>
              <a:gd name="T19" fmla="*/ 36 h 38"/>
              <a:gd name="T20" fmla="*/ 22 w 24"/>
              <a:gd name="T21" fmla="*/ 30 h 38"/>
              <a:gd name="T22" fmla="*/ 24 w 24"/>
              <a:gd name="T23" fmla="*/ 22 h 38"/>
              <a:gd name="T24" fmla="*/ 24 w 24"/>
              <a:gd name="T25" fmla="*/ 16 h 38"/>
              <a:gd name="T26" fmla="*/ 22 w 24"/>
              <a:gd name="T27" fmla="*/ 8 h 38"/>
              <a:gd name="T28" fmla="*/ 20 w 24"/>
              <a:gd name="T29" fmla="*/ 2 h 38"/>
              <a:gd name="T30" fmla="*/ 14 w 24"/>
              <a:gd name="T31" fmla="*/ 0 h 38"/>
              <a:gd name="T32" fmla="*/ 10 w 24"/>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8">
                <a:moveTo>
                  <a:pt x="10" y="0"/>
                </a:moveTo>
                <a:lnTo>
                  <a:pt x="6" y="2"/>
                </a:lnTo>
                <a:lnTo>
                  <a:pt x="2" y="8"/>
                </a:lnTo>
                <a:lnTo>
                  <a:pt x="0" y="16"/>
                </a:lnTo>
                <a:lnTo>
                  <a:pt x="0" y="22"/>
                </a:lnTo>
                <a:lnTo>
                  <a:pt x="2" y="30"/>
                </a:lnTo>
                <a:lnTo>
                  <a:pt x="6" y="36"/>
                </a:lnTo>
                <a:lnTo>
                  <a:pt x="10" y="38"/>
                </a:lnTo>
                <a:lnTo>
                  <a:pt x="14" y="38"/>
                </a:lnTo>
                <a:lnTo>
                  <a:pt x="20" y="36"/>
                </a:lnTo>
                <a:lnTo>
                  <a:pt x="22" y="30"/>
                </a:lnTo>
                <a:lnTo>
                  <a:pt x="24" y="22"/>
                </a:lnTo>
                <a:lnTo>
                  <a:pt x="24" y="16"/>
                </a:lnTo>
                <a:lnTo>
                  <a:pt x="22" y="8"/>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Freeform 88"/>
          <p:cNvSpPr>
            <a:spLocks/>
          </p:cNvSpPr>
          <p:nvPr/>
        </p:nvSpPr>
        <p:spPr bwMode="auto">
          <a:xfrm>
            <a:off x="5426280" y="2929637"/>
            <a:ext cx="3175" cy="6350"/>
          </a:xfrm>
          <a:custGeom>
            <a:avLst/>
            <a:gdLst>
              <a:gd name="T0" fmla="*/ 2 w 2"/>
              <a:gd name="T1" fmla="*/ 0 h 4"/>
              <a:gd name="T2" fmla="*/ 0 w 2"/>
              <a:gd name="T3" fmla="*/ 2 h 4"/>
              <a:gd name="T4" fmla="*/ 2 w 2"/>
              <a:gd name="T5" fmla="*/ 4 h 4"/>
              <a:gd name="T6" fmla="*/ 2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2"/>
                </a:lnTo>
                <a:lnTo>
                  <a:pt x="2" y="4"/>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Freeform 89"/>
          <p:cNvSpPr>
            <a:spLocks/>
          </p:cNvSpPr>
          <p:nvPr/>
        </p:nvSpPr>
        <p:spPr bwMode="auto">
          <a:xfrm>
            <a:off x="5451679" y="2875663"/>
            <a:ext cx="38100" cy="60325"/>
          </a:xfrm>
          <a:custGeom>
            <a:avLst/>
            <a:gdLst>
              <a:gd name="T0" fmla="*/ 8 w 24"/>
              <a:gd name="T1" fmla="*/ 0 h 38"/>
              <a:gd name="T2" fmla="*/ 2 w 24"/>
              <a:gd name="T3" fmla="*/ 2 h 38"/>
              <a:gd name="T4" fmla="*/ 0 w 24"/>
              <a:gd name="T5" fmla="*/ 6 h 38"/>
              <a:gd name="T6" fmla="*/ 0 w 24"/>
              <a:gd name="T7" fmla="*/ 8 h 38"/>
              <a:gd name="T8" fmla="*/ 2 w 24"/>
              <a:gd name="T9" fmla="*/ 12 h 38"/>
              <a:gd name="T10" fmla="*/ 6 w 24"/>
              <a:gd name="T11" fmla="*/ 14 h 38"/>
              <a:gd name="T12" fmla="*/ 14 w 24"/>
              <a:gd name="T13" fmla="*/ 16 h 38"/>
              <a:gd name="T14" fmla="*/ 18 w 24"/>
              <a:gd name="T15" fmla="*/ 18 h 38"/>
              <a:gd name="T16" fmla="*/ 22 w 24"/>
              <a:gd name="T17" fmla="*/ 22 h 38"/>
              <a:gd name="T18" fmla="*/ 24 w 24"/>
              <a:gd name="T19" fmla="*/ 24 h 38"/>
              <a:gd name="T20" fmla="*/ 24 w 24"/>
              <a:gd name="T21" fmla="*/ 30 h 38"/>
              <a:gd name="T22" fmla="*/ 22 w 24"/>
              <a:gd name="T23" fmla="*/ 34 h 38"/>
              <a:gd name="T24" fmla="*/ 20 w 24"/>
              <a:gd name="T25" fmla="*/ 36 h 38"/>
              <a:gd name="T26" fmla="*/ 14 w 24"/>
              <a:gd name="T27" fmla="*/ 38 h 38"/>
              <a:gd name="T28" fmla="*/ 8 w 24"/>
              <a:gd name="T29" fmla="*/ 38 h 38"/>
              <a:gd name="T30" fmla="*/ 2 w 24"/>
              <a:gd name="T31" fmla="*/ 36 h 38"/>
              <a:gd name="T32" fmla="*/ 0 w 24"/>
              <a:gd name="T33" fmla="*/ 34 h 38"/>
              <a:gd name="T34" fmla="*/ 0 w 24"/>
              <a:gd name="T35" fmla="*/ 30 h 38"/>
              <a:gd name="T36" fmla="*/ 0 w 24"/>
              <a:gd name="T37" fmla="*/ 24 h 38"/>
              <a:gd name="T38" fmla="*/ 0 w 24"/>
              <a:gd name="T39" fmla="*/ 22 h 38"/>
              <a:gd name="T40" fmla="*/ 4 w 24"/>
              <a:gd name="T41" fmla="*/ 18 h 38"/>
              <a:gd name="T42" fmla="*/ 10 w 24"/>
              <a:gd name="T43" fmla="*/ 16 h 38"/>
              <a:gd name="T44" fmla="*/ 16 w 24"/>
              <a:gd name="T45" fmla="*/ 14 h 38"/>
              <a:gd name="T46" fmla="*/ 20 w 24"/>
              <a:gd name="T47" fmla="*/ 12 h 38"/>
              <a:gd name="T48" fmla="*/ 22 w 24"/>
              <a:gd name="T49" fmla="*/ 8 h 38"/>
              <a:gd name="T50" fmla="*/ 22 w 24"/>
              <a:gd name="T51" fmla="*/ 6 h 38"/>
              <a:gd name="T52" fmla="*/ 20 w 24"/>
              <a:gd name="T53" fmla="*/ 2 h 38"/>
              <a:gd name="T54" fmla="*/ 14 w 24"/>
              <a:gd name="T55" fmla="*/ 0 h 38"/>
              <a:gd name="T56" fmla="*/ 8 w 24"/>
              <a:gd name="T5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38">
                <a:moveTo>
                  <a:pt x="8" y="0"/>
                </a:moveTo>
                <a:lnTo>
                  <a:pt x="2" y="2"/>
                </a:lnTo>
                <a:lnTo>
                  <a:pt x="0" y="6"/>
                </a:lnTo>
                <a:lnTo>
                  <a:pt x="0" y="8"/>
                </a:lnTo>
                <a:lnTo>
                  <a:pt x="2" y="12"/>
                </a:lnTo>
                <a:lnTo>
                  <a:pt x="6" y="14"/>
                </a:lnTo>
                <a:lnTo>
                  <a:pt x="14" y="16"/>
                </a:lnTo>
                <a:lnTo>
                  <a:pt x="18" y="18"/>
                </a:lnTo>
                <a:lnTo>
                  <a:pt x="22" y="22"/>
                </a:lnTo>
                <a:lnTo>
                  <a:pt x="24" y="24"/>
                </a:lnTo>
                <a:lnTo>
                  <a:pt x="24" y="30"/>
                </a:lnTo>
                <a:lnTo>
                  <a:pt x="22" y="34"/>
                </a:lnTo>
                <a:lnTo>
                  <a:pt x="20" y="36"/>
                </a:lnTo>
                <a:lnTo>
                  <a:pt x="14" y="38"/>
                </a:lnTo>
                <a:lnTo>
                  <a:pt x="8" y="38"/>
                </a:lnTo>
                <a:lnTo>
                  <a:pt x="2" y="36"/>
                </a:lnTo>
                <a:lnTo>
                  <a:pt x="0" y="34"/>
                </a:lnTo>
                <a:lnTo>
                  <a:pt x="0" y="30"/>
                </a:lnTo>
                <a:lnTo>
                  <a:pt x="0" y="24"/>
                </a:lnTo>
                <a:lnTo>
                  <a:pt x="0" y="22"/>
                </a:lnTo>
                <a:lnTo>
                  <a:pt x="4" y="18"/>
                </a:lnTo>
                <a:lnTo>
                  <a:pt x="10" y="16"/>
                </a:lnTo>
                <a:lnTo>
                  <a:pt x="16" y="14"/>
                </a:lnTo>
                <a:lnTo>
                  <a:pt x="20" y="12"/>
                </a:lnTo>
                <a:lnTo>
                  <a:pt x="22" y="8"/>
                </a:lnTo>
                <a:lnTo>
                  <a:pt x="22" y="6"/>
                </a:lnTo>
                <a:lnTo>
                  <a:pt x="20" y="2"/>
                </a:lnTo>
                <a:lnTo>
                  <a:pt x="14" y="0"/>
                </a:lnTo>
                <a:lnTo>
                  <a:pt x="8"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 name="Line 90"/>
          <p:cNvSpPr>
            <a:spLocks noChangeShapeType="1"/>
          </p:cNvSpPr>
          <p:nvPr/>
        </p:nvSpPr>
        <p:spPr bwMode="auto">
          <a:xfrm>
            <a:off x="5527880" y="2361312"/>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Freeform 91"/>
          <p:cNvSpPr>
            <a:spLocks/>
          </p:cNvSpPr>
          <p:nvPr/>
        </p:nvSpPr>
        <p:spPr bwMode="auto">
          <a:xfrm>
            <a:off x="5375479" y="2361313"/>
            <a:ext cx="12700" cy="60325"/>
          </a:xfrm>
          <a:custGeom>
            <a:avLst/>
            <a:gdLst>
              <a:gd name="T0" fmla="*/ 0 w 8"/>
              <a:gd name="T1" fmla="*/ 8 h 38"/>
              <a:gd name="T2" fmla="*/ 2 w 8"/>
              <a:gd name="T3" fmla="*/ 6 h 38"/>
              <a:gd name="T4" fmla="*/ 8 w 8"/>
              <a:gd name="T5" fmla="*/ 0 h 38"/>
              <a:gd name="T6" fmla="*/ 8 w 8"/>
              <a:gd name="T7" fmla="*/ 38 h 38"/>
            </a:gdLst>
            <a:ahLst/>
            <a:cxnLst>
              <a:cxn ang="0">
                <a:pos x="T0" y="T1"/>
              </a:cxn>
              <a:cxn ang="0">
                <a:pos x="T2" y="T3"/>
              </a:cxn>
              <a:cxn ang="0">
                <a:pos x="T4" y="T5"/>
              </a:cxn>
              <a:cxn ang="0">
                <a:pos x="T6" y="T7"/>
              </a:cxn>
            </a:cxnLst>
            <a:rect l="0" t="0" r="r" b="b"/>
            <a:pathLst>
              <a:path w="8" h="38">
                <a:moveTo>
                  <a:pt x="0" y="8"/>
                </a:moveTo>
                <a:lnTo>
                  <a:pt x="2" y="6"/>
                </a:lnTo>
                <a:lnTo>
                  <a:pt x="8" y="0"/>
                </a:lnTo>
                <a:lnTo>
                  <a:pt x="8" y="38"/>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3" name="Freeform 92"/>
          <p:cNvSpPr>
            <a:spLocks/>
          </p:cNvSpPr>
          <p:nvPr/>
        </p:nvSpPr>
        <p:spPr bwMode="auto">
          <a:xfrm>
            <a:off x="5426280" y="2415287"/>
            <a:ext cx="3175" cy="6350"/>
          </a:xfrm>
          <a:custGeom>
            <a:avLst/>
            <a:gdLst>
              <a:gd name="T0" fmla="*/ 2 w 2"/>
              <a:gd name="T1" fmla="*/ 0 h 4"/>
              <a:gd name="T2" fmla="*/ 0 w 2"/>
              <a:gd name="T3" fmla="*/ 2 h 4"/>
              <a:gd name="T4" fmla="*/ 2 w 2"/>
              <a:gd name="T5" fmla="*/ 4 h 4"/>
              <a:gd name="T6" fmla="*/ 2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2"/>
                </a:lnTo>
                <a:lnTo>
                  <a:pt x="2" y="4"/>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4" name="Freeform 93"/>
          <p:cNvSpPr>
            <a:spLocks/>
          </p:cNvSpPr>
          <p:nvPr/>
        </p:nvSpPr>
        <p:spPr bwMode="auto">
          <a:xfrm>
            <a:off x="5451679" y="2361313"/>
            <a:ext cx="38100" cy="60325"/>
          </a:xfrm>
          <a:custGeom>
            <a:avLst/>
            <a:gdLst>
              <a:gd name="T0" fmla="*/ 10 w 24"/>
              <a:gd name="T1" fmla="*/ 0 h 38"/>
              <a:gd name="T2" fmla="*/ 4 w 24"/>
              <a:gd name="T3" fmla="*/ 2 h 38"/>
              <a:gd name="T4" fmla="*/ 0 w 24"/>
              <a:gd name="T5" fmla="*/ 8 h 38"/>
              <a:gd name="T6" fmla="*/ 0 w 24"/>
              <a:gd name="T7" fmla="*/ 16 h 38"/>
              <a:gd name="T8" fmla="*/ 0 w 24"/>
              <a:gd name="T9" fmla="*/ 22 h 38"/>
              <a:gd name="T10" fmla="*/ 0 w 24"/>
              <a:gd name="T11" fmla="*/ 30 h 38"/>
              <a:gd name="T12" fmla="*/ 4 w 24"/>
              <a:gd name="T13" fmla="*/ 36 h 38"/>
              <a:gd name="T14" fmla="*/ 10 w 24"/>
              <a:gd name="T15" fmla="*/ 38 h 38"/>
              <a:gd name="T16" fmla="*/ 14 w 24"/>
              <a:gd name="T17" fmla="*/ 38 h 38"/>
              <a:gd name="T18" fmla="*/ 18 w 24"/>
              <a:gd name="T19" fmla="*/ 36 h 38"/>
              <a:gd name="T20" fmla="*/ 22 w 24"/>
              <a:gd name="T21" fmla="*/ 30 h 38"/>
              <a:gd name="T22" fmla="*/ 24 w 24"/>
              <a:gd name="T23" fmla="*/ 22 h 38"/>
              <a:gd name="T24" fmla="*/ 24 w 24"/>
              <a:gd name="T25" fmla="*/ 16 h 38"/>
              <a:gd name="T26" fmla="*/ 22 w 24"/>
              <a:gd name="T27" fmla="*/ 8 h 38"/>
              <a:gd name="T28" fmla="*/ 18 w 24"/>
              <a:gd name="T29" fmla="*/ 2 h 38"/>
              <a:gd name="T30" fmla="*/ 14 w 24"/>
              <a:gd name="T31" fmla="*/ 0 h 38"/>
              <a:gd name="T32" fmla="*/ 10 w 24"/>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8">
                <a:moveTo>
                  <a:pt x="10" y="0"/>
                </a:moveTo>
                <a:lnTo>
                  <a:pt x="4" y="2"/>
                </a:lnTo>
                <a:lnTo>
                  <a:pt x="0" y="8"/>
                </a:lnTo>
                <a:lnTo>
                  <a:pt x="0" y="16"/>
                </a:lnTo>
                <a:lnTo>
                  <a:pt x="0" y="22"/>
                </a:lnTo>
                <a:lnTo>
                  <a:pt x="0" y="30"/>
                </a:lnTo>
                <a:lnTo>
                  <a:pt x="4" y="36"/>
                </a:lnTo>
                <a:lnTo>
                  <a:pt x="10" y="38"/>
                </a:lnTo>
                <a:lnTo>
                  <a:pt x="14" y="38"/>
                </a:lnTo>
                <a:lnTo>
                  <a:pt x="18" y="36"/>
                </a:lnTo>
                <a:lnTo>
                  <a:pt x="22" y="30"/>
                </a:lnTo>
                <a:lnTo>
                  <a:pt x="24" y="22"/>
                </a:lnTo>
                <a:lnTo>
                  <a:pt x="24" y="16"/>
                </a:lnTo>
                <a:lnTo>
                  <a:pt x="22" y="8"/>
                </a:lnTo>
                <a:lnTo>
                  <a:pt x="18"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 name="Line 94"/>
          <p:cNvSpPr>
            <a:spLocks noChangeShapeType="1"/>
          </p:cNvSpPr>
          <p:nvPr/>
        </p:nvSpPr>
        <p:spPr bwMode="auto">
          <a:xfrm>
            <a:off x="5527880" y="4920362"/>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95"/>
          <p:cNvSpPr>
            <a:spLocks noChangeShapeType="1"/>
          </p:cNvSpPr>
          <p:nvPr/>
        </p:nvSpPr>
        <p:spPr bwMode="auto">
          <a:xfrm>
            <a:off x="5527880" y="4787012"/>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96"/>
          <p:cNvSpPr>
            <a:spLocks noChangeShapeType="1"/>
          </p:cNvSpPr>
          <p:nvPr/>
        </p:nvSpPr>
        <p:spPr bwMode="auto">
          <a:xfrm>
            <a:off x="5527880" y="465048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97"/>
          <p:cNvSpPr>
            <a:spLocks noChangeShapeType="1"/>
          </p:cNvSpPr>
          <p:nvPr/>
        </p:nvSpPr>
        <p:spPr bwMode="auto">
          <a:xfrm>
            <a:off x="5527880" y="4380612"/>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Line 98"/>
          <p:cNvSpPr>
            <a:spLocks noChangeShapeType="1"/>
          </p:cNvSpPr>
          <p:nvPr/>
        </p:nvSpPr>
        <p:spPr bwMode="auto">
          <a:xfrm>
            <a:off x="5527880" y="4247262"/>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0" name="Line 99"/>
          <p:cNvSpPr>
            <a:spLocks noChangeShapeType="1"/>
          </p:cNvSpPr>
          <p:nvPr/>
        </p:nvSpPr>
        <p:spPr bwMode="auto">
          <a:xfrm>
            <a:off x="5527880" y="4113912"/>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Line 100"/>
          <p:cNvSpPr>
            <a:spLocks noChangeShapeType="1"/>
          </p:cNvSpPr>
          <p:nvPr/>
        </p:nvSpPr>
        <p:spPr bwMode="auto">
          <a:xfrm>
            <a:off x="5527880" y="384403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1"/>
          <p:cNvSpPr>
            <a:spLocks noChangeShapeType="1"/>
          </p:cNvSpPr>
          <p:nvPr/>
        </p:nvSpPr>
        <p:spPr bwMode="auto">
          <a:xfrm>
            <a:off x="5527880" y="3707512"/>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2"/>
          <p:cNvSpPr>
            <a:spLocks noChangeShapeType="1"/>
          </p:cNvSpPr>
          <p:nvPr/>
        </p:nvSpPr>
        <p:spPr bwMode="auto">
          <a:xfrm>
            <a:off x="5527880" y="3574162"/>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3"/>
          <p:cNvSpPr>
            <a:spLocks noChangeShapeType="1"/>
          </p:cNvSpPr>
          <p:nvPr/>
        </p:nvSpPr>
        <p:spPr bwMode="auto">
          <a:xfrm>
            <a:off x="5527880" y="330428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04"/>
          <p:cNvSpPr>
            <a:spLocks noChangeShapeType="1"/>
          </p:cNvSpPr>
          <p:nvPr/>
        </p:nvSpPr>
        <p:spPr bwMode="auto">
          <a:xfrm>
            <a:off x="5527880" y="317093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05"/>
          <p:cNvSpPr>
            <a:spLocks noChangeShapeType="1"/>
          </p:cNvSpPr>
          <p:nvPr/>
        </p:nvSpPr>
        <p:spPr bwMode="auto">
          <a:xfrm>
            <a:off x="5527880" y="3034412"/>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06"/>
          <p:cNvSpPr>
            <a:spLocks noChangeShapeType="1"/>
          </p:cNvSpPr>
          <p:nvPr/>
        </p:nvSpPr>
        <p:spPr bwMode="auto">
          <a:xfrm>
            <a:off x="5527880" y="2767712"/>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07"/>
          <p:cNvSpPr>
            <a:spLocks noChangeShapeType="1"/>
          </p:cNvSpPr>
          <p:nvPr/>
        </p:nvSpPr>
        <p:spPr bwMode="auto">
          <a:xfrm>
            <a:off x="5527880" y="263118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08"/>
          <p:cNvSpPr>
            <a:spLocks noChangeShapeType="1"/>
          </p:cNvSpPr>
          <p:nvPr/>
        </p:nvSpPr>
        <p:spPr bwMode="auto">
          <a:xfrm>
            <a:off x="5527880" y="249783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09"/>
          <p:cNvSpPr>
            <a:spLocks noChangeShapeType="1"/>
          </p:cNvSpPr>
          <p:nvPr/>
        </p:nvSpPr>
        <p:spPr bwMode="auto">
          <a:xfrm flipV="1">
            <a:off x="8493329" y="2361312"/>
            <a:ext cx="1588" cy="2692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10"/>
          <p:cNvSpPr>
            <a:spLocks noChangeShapeType="1"/>
          </p:cNvSpPr>
          <p:nvPr/>
        </p:nvSpPr>
        <p:spPr bwMode="auto">
          <a:xfrm flipH="1">
            <a:off x="8433005" y="5053712"/>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11"/>
          <p:cNvSpPr>
            <a:spLocks noChangeShapeType="1"/>
          </p:cNvSpPr>
          <p:nvPr/>
        </p:nvSpPr>
        <p:spPr bwMode="auto">
          <a:xfrm flipH="1">
            <a:off x="8433005" y="4517137"/>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2"/>
          <p:cNvSpPr>
            <a:spLocks noChangeShapeType="1"/>
          </p:cNvSpPr>
          <p:nvPr/>
        </p:nvSpPr>
        <p:spPr bwMode="auto">
          <a:xfrm flipH="1">
            <a:off x="8433005" y="3977387"/>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3"/>
          <p:cNvSpPr>
            <a:spLocks noChangeShapeType="1"/>
          </p:cNvSpPr>
          <p:nvPr/>
        </p:nvSpPr>
        <p:spPr bwMode="auto">
          <a:xfrm flipH="1">
            <a:off x="8433005" y="3440812"/>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4"/>
          <p:cNvSpPr>
            <a:spLocks noChangeShapeType="1"/>
          </p:cNvSpPr>
          <p:nvPr/>
        </p:nvSpPr>
        <p:spPr bwMode="auto">
          <a:xfrm flipH="1">
            <a:off x="8433005" y="2901062"/>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15"/>
          <p:cNvSpPr>
            <a:spLocks noChangeShapeType="1"/>
          </p:cNvSpPr>
          <p:nvPr/>
        </p:nvSpPr>
        <p:spPr bwMode="auto">
          <a:xfrm flipH="1">
            <a:off x="8433005" y="2361312"/>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16"/>
          <p:cNvSpPr>
            <a:spLocks noChangeShapeType="1"/>
          </p:cNvSpPr>
          <p:nvPr/>
        </p:nvSpPr>
        <p:spPr bwMode="auto">
          <a:xfrm flipH="1">
            <a:off x="8461579" y="4920362"/>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17"/>
          <p:cNvSpPr>
            <a:spLocks noChangeShapeType="1"/>
          </p:cNvSpPr>
          <p:nvPr/>
        </p:nvSpPr>
        <p:spPr bwMode="auto">
          <a:xfrm flipH="1">
            <a:off x="8461579" y="4787012"/>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18"/>
          <p:cNvSpPr>
            <a:spLocks noChangeShapeType="1"/>
          </p:cNvSpPr>
          <p:nvPr/>
        </p:nvSpPr>
        <p:spPr bwMode="auto">
          <a:xfrm flipH="1">
            <a:off x="8461579" y="465048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19"/>
          <p:cNvSpPr>
            <a:spLocks noChangeShapeType="1"/>
          </p:cNvSpPr>
          <p:nvPr/>
        </p:nvSpPr>
        <p:spPr bwMode="auto">
          <a:xfrm flipH="1">
            <a:off x="8461579" y="4380612"/>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20"/>
          <p:cNvSpPr>
            <a:spLocks noChangeShapeType="1"/>
          </p:cNvSpPr>
          <p:nvPr/>
        </p:nvSpPr>
        <p:spPr bwMode="auto">
          <a:xfrm flipH="1">
            <a:off x="8461579" y="4247262"/>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21"/>
          <p:cNvSpPr>
            <a:spLocks noChangeShapeType="1"/>
          </p:cNvSpPr>
          <p:nvPr/>
        </p:nvSpPr>
        <p:spPr bwMode="auto">
          <a:xfrm flipH="1">
            <a:off x="8461579" y="4113912"/>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22"/>
          <p:cNvSpPr>
            <a:spLocks noChangeShapeType="1"/>
          </p:cNvSpPr>
          <p:nvPr/>
        </p:nvSpPr>
        <p:spPr bwMode="auto">
          <a:xfrm flipH="1">
            <a:off x="8461579" y="384403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23"/>
          <p:cNvSpPr>
            <a:spLocks noChangeShapeType="1"/>
          </p:cNvSpPr>
          <p:nvPr/>
        </p:nvSpPr>
        <p:spPr bwMode="auto">
          <a:xfrm flipH="1">
            <a:off x="8461579" y="3707512"/>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24"/>
          <p:cNvSpPr>
            <a:spLocks noChangeShapeType="1"/>
          </p:cNvSpPr>
          <p:nvPr/>
        </p:nvSpPr>
        <p:spPr bwMode="auto">
          <a:xfrm flipH="1">
            <a:off x="8461579" y="3574162"/>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25"/>
          <p:cNvSpPr>
            <a:spLocks noChangeShapeType="1"/>
          </p:cNvSpPr>
          <p:nvPr/>
        </p:nvSpPr>
        <p:spPr bwMode="auto">
          <a:xfrm flipH="1">
            <a:off x="8461579" y="330428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26"/>
          <p:cNvSpPr>
            <a:spLocks noChangeShapeType="1"/>
          </p:cNvSpPr>
          <p:nvPr/>
        </p:nvSpPr>
        <p:spPr bwMode="auto">
          <a:xfrm flipH="1">
            <a:off x="8461579" y="317093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27"/>
          <p:cNvSpPr>
            <a:spLocks noChangeShapeType="1"/>
          </p:cNvSpPr>
          <p:nvPr/>
        </p:nvSpPr>
        <p:spPr bwMode="auto">
          <a:xfrm flipH="1">
            <a:off x="8461579" y="3034412"/>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28"/>
          <p:cNvSpPr>
            <a:spLocks noChangeShapeType="1"/>
          </p:cNvSpPr>
          <p:nvPr/>
        </p:nvSpPr>
        <p:spPr bwMode="auto">
          <a:xfrm flipH="1">
            <a:off x="8461579" y="2767712"/>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29"/>
          <p:cNvSpPr>
            <a:spLocks noChangeShapeType="1"/>
          </p:cNvSpPr>
          <p:nvPr/>
        </p:nvSpPr>
        <p:spPr bwMode="auto">
          <a:xfrm flipH="1">
            <a:off x="8461579" y="263118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30"/>
          <p:cNvSpPr>
            <a:spLocks noChangeShapeType="1"/>
          </p:cNvSpPr>
          <p:nvPr/>
        </p:nvSpPr>
        <p:spPr bwMode="auto">
          <a:xfrm flipH="1">
            <a:off x="8461579" y="249783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133"/>
          <p:cNvSpPr>
            <a:spLocks noChangeShapeType="1"/>
          </p:cNvSpPr>
          <p:nvPr/>
        </p:nvSpPr>
        <p:spPr bwMode="auto">
          <a:xfrm>
            <a:off x="273254" y="3223326"/>
            <a:ext cx="3879850"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Freeform 134"/>
          <p:cNvSpPr>
            <a:spLocks/>
          </p:cNvSpPr>
          <p:nvPr/>
        </p:nvSpPr>
        <p:spPr bwMode="auto">
          <a:xfrm>
            <a:off x="597105" y="994475"/>
            <a:ext cx="3216275" cy="2228850"/>
          </a:xfrm>
          <a:custGeom>
            <a:avLst/>
            <a:gdLst>
              <a:gd name="T0" fmla="*/ 30 w 2026"/>
              <a:gd name="T1" fmla="*/ 1404 h 1404"/>
              <a:gd name="T2" fmla="*/ 70 w 2026"/>
              <a:gd name="T3" fmla="*/ 1404 h 1404"/>
              <a:gd name="T4" fmla="*/ 110 w 2026"/>
              <a:gd name="T5" fmla="*/ 1404 h 1404"/>
              <a:gd name="T6" fmla="*/ 152 w 2026"/>
              <a:gd name="T7" fmla="*/ 1404 h 1404"/>
              <a:gd name="T8" fmla="*/ 192 w 2026"/>
              <a:gd name="T9" fmla="*/ 1404 h 1404"/>
              <a:gd name="T10" fmla="*/ 232 w 2026"/>
              <a:gd name="T11" fmla="*/ 1404 h 1404"/>
              <a:gd name="T12" fmla="*/ 272 w 2026"/>
              <a:gd name="T13" fmla="*/ 1404 h 1404"/>
              <a:gd name="T14" fmla="*/ 314 w 2026"/>
              <a:gd name="T15" fmla="*/ 1402 h 1404"/>
              <a:gd name="T16" fmla="*/ 354 w 2026"/>
              <a:gd name="T17" fmla="*/ 1398 h 1404"/>
              <a:gd name="T18" fmla="*/ 394 w 2026"/>
              <a:gd name="T19" fmla="*/ 1392 h 1404"/>
              <a:gd name="T20" fmla="*/ 434 w 2026"/>
              <a:gd name="T21" fmla="*/ 1382 h 1404"/>
              <a:gd name="T22" fmla="*/ 476 w 2026"/>
              <a:gd name="T23" fmla="*/ 1364 h 1404"/>
              <a:gd name="T24" fmla="*/ 516 w 2026"/>
              <a:gd name="T25" fmla="*/ 1338 h 1404"/>
              <a:gd name="T26" fmla="*/ 556 w 2026"/>
              <a:gd name="T27" fmla="*/ 1296 h 1404"/>
              <a:gd name="T28" fmla="*/ 598 w 2026"/>
              <a:gd name="T29" fmla="*/ 1238 h 1404"/>
              <a:gd name="T30" fmla="*/ 638 w 2026"/>
              <a:gd name="T31" fmla="*/ 1158 h 1404"/>
              <a:gd name="T32" fmla="*/ 678 w 2026"/>
              <a:gd name="T33" fmla="*/ 1054 h 1404"/>
              <a:gd name="T34" fmla="*/ 718 w 2026"/>
              <a:gd name="T35" fmla="*/ 926 h 1404"/>
              <a:gd name="T36" fmla="*/ 760 w 2026"/>
              <a:gd name="T37" fmla="*/ 776 h 1404"/>
              <a:gd name="T38" fmla="*/ 800 w 2026"/>
              <a:gd name="T39" fmla="*/ 612 h 1404"/>
              <a:gd name="T40" fmla="*/ 840 w 2026"/>
              <a:gd name="T41" fmla="*/ 444 h 1404"/>
              <a:gd name="T42" fmla="*/ 880 w 2026"/>
              <a:gd name="T43" fmla="*/ 284 h 1404"/>
              <a:gd name="T44" fmla="*/ 922 w 2026"/>
              <a:gd name="T45" fmla="*/ 148 h 1404"/>
              <a:gd name="T46" fmla="*/ 962 w 2026"/>
              <a:gd name="T47" fmla="*/ 52 h 1404"/>
              <a:gd name="T48" fmla="*/ 1002 w 2026"/>
              <a:gd name="T49" fmla="*/ 4 h 1404"/>
              <a:gd name="T50" fmla="*/ 1042 w 2026"/>
              <a:gd name="T51" fmla="*/ 12 h 1404"/>
              <a:gd name="T52" fmla="*/ 1084 w 2026"/>
              <a:gd name="T53" fmla="*/ 72 h 1404"/>
              <a:gd name="T54" fmla="*/ 1124 w 2026"/>
              <a:gd name="T55" fmla="*/ 180 h 1404"/>
              <a:gd name="T56" fmla="*/ 1164 w 2026"/>
              <a:gd name="T57" fmla="*/ 322 h 1404"/>
              <a:gd name="T58" fmla="*/ 1206 w 2026"/>
              <a:gd name="T59" fmla="*/ 486 h 1404"/>
              <a:gd name="T60" fmla="*/ 1246 w 2026"/>
              <a:gd name="T61" fmla="*/ 654 h 1404"/>
              <a:gd name="T62" fmla="*/ 1286 w 2026"/>
              <a:gd name="T63" fmla="*/ 816 h 1404"/>
              <a:gd name="T64" fmla="*/ 1326 w 2026"/>
              <a:gd name="T65" fmla="*/ 960 h 1404"/>
              <a:gd name="T66" fmla="*/ 1366 w 2026"/>
              <a:gd name="T67" fmla="*/ 1082 h 1404"/>
              <a:gd name="T68" fmla="*/ 1408 w 2026"/>
              <a:gd name="T69" fmla="*/ 1180 h 1404"/>
              <a:gd name="T70" fmla="*/ 1448 w 2026"/>
              <a:gd name="T71" fmla="*/ 1254 h 1404"/>
              <a:gd name="T72" fmla="*/ 1488 w 2026"/>
              <a:gd name="T73" fmla="*/ 1308 h 1404"/>
              <a:gd name="T74" fmla="*/ 1530 w 2026"/>
              <a:gd name="T75" fmla="*/ 1344 h 1404"/>
              <a:gd name="T76" fmla="*/ 1570 w 2026"/>
              <a:gd name="T77" fmla="*/ 1370 h 1404"/>
              <a:gd name="T78" fmla="*/ 1610 w 2026"/>
              <a:gd name="T79" fmla="*/ 1384 h 1404"/>
              <a:gd name="T80" fmla="*/ 1650 w 2026"/>
              <a:gd name="T81" fmla="*/ 1394 h 1404"/>
              <a:gd name="T82" fmla="*/ 1692 w 2026"/>
              <a:gd name="T83" fmla="*/ 1398 h 1404"/>
              <a:gd name="T84" fmla="*/ 1732 w 2026"/>
              <a:gd name="T85" fmla="*/ 1402 h 1404"/>
              <a:gd name="T86" fmla="*/ 1772 w 2026"/>
              <a:gd name="T87" fmla="*/ 1404 h 1404"/>
              <a:gd name="T88" fmla="*/ 1812 w 2026"/>
              <a:gd name="T89" fmla="*/ 1404 h 1404"/>
              <a:gd name="T90" fmla="*/ 1854 w 2026"/>
              <a:gd name="T91" fmla="*/ 1404 h 1404"/>
              <a:gd name="T92" fmla="*/ 1894 w 2026"/>
              <a:gd name="T93" fmla="*/ 1404 h 1404"/>
              <a:gd name="T94" fmla="*/ 1934 w 2026"/>
              <a:gd name="T95" fmla="*/ 1404 h 1404"/>
              <a:gd name="T96" fmla="*/ 1974 w 2026"/>
              <a:gd name="T97" fmla="*/ 1404 h 1404"/>
              <a:gd name="T98" fmla="*/ 2016 w 2026"/>
              <a:gd name="T99"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10" y="1404"/>
                </a:lnTo>
                <a:lnTo>
                  <a:pt x="20" y="1404"/>
                </a:lnTo>
                <a:lnTo>
                  <a:pt x="30" y="1404"/>
                </a:lnTo>
                <a:lnTo>
                  <a:pt x="40" y="1404"/>
                </a:lnTo>
                <a:lnTo>
                  <a:pt x="50" y="1404"/>
                </a:lnTo>
                <a:lnTo>
                  <a:pt x="60" y="1404"/>
                </a:lnTo>
                <a:lnTo>
                  <a:pt x="70" y="1404"/>
                </a:lnTo>
                <a:lnTo>
                  <a:pt x="80" y="1404"/>
                </a:lnTo>
                <a:lnTo>
                  <a:pt x="90" y="1404"/>
                </a:lnTo>
                <a:lnTo>
                  <a:pt x="100" y="1404"/>
                </a:lnTo>
                <a:lnTo>
                  <a:pt x="110" y="1404"/>
                </a:lnTo>
                <a:lnTo>
                  <a:pt x="120" y="1404"/>
                </a:lnTo>
                <a:lnTo>
                  <a:pt x="132" y="1404"/>
                </a:lnTo>
                <a:lnTo>
                  <a:pt x="142" y="1404"/>
                </a:lnTo>
                <a:lnTo>
                  <a:pt x="152" y="1404"/>
                </a:lnTo>
                <a:lnTo>
                  <a:pt x="162" y="1404"/>
                </a:lnTo>
                <a:lnTo>
                  <a:pt x="172" y="1404"/>
                </a:lnTo>
                <a:lnTo>
                  <a:pt x="182" y="1404"/>
                </a:lnTo>
                <a:lnTo>
                  <a:pt x="192" y="1404"/>
                </a:lnTo>
                <a:lnTo>
                  <a:pt x="202" y="1404"/>
                </a:lnTo>
                <a:lnTo>
                  <a:pt x="212" y="1404"/>
                </a:lnTo>
                <a:lnTo>
                  <a:pt x="222" y="1404"/>
                </a:lnTo>
                <a:lnTo>
                  <a:pt x="232" y="1404"/>
                </a:lnTo>
                <a:lnTo>
                  <a:pt x="242" y="1404"/>
                </a:lnTo>
                <a:lnTo>
                  <a:pt x="252" y="1404"/>
                </a:lnTo>
                <a:lnTo>
                  <a:pt x="262" y="1404"/>
                </a:lnTo>
                <a:lnTo>
                  <a:pt x="272" y="1404"/>
                </a:lnTo>
                <a:lnTo>
                  <a:pt x="282" y="1402"/>
                </a:lnTo>
                <a:lnTo>
                  <a:pt x="294" y="1402"/>
                </a:lnTo>
                <a:lnTo>
                  <a:pt x="304" y="1402"/>
                </a:lnTo>
                <a:lnTo>
                  <a:pt x="314" y="1402"/>
                </a:lnTo>
                <a:lnTo>
                  <a:pt x="324" y="1400"/>
                </a:lnTo>
                <a:lnTo>
                  <a:pt x="334" y="1400"/>
                </a:lnTo>
                <a:lnTo>
                  <a:pt x="344" y="1398"/>
                </a:lnTo>
                <a:lnTo>
                  <a:pt x="354" y="1398"/>
                </a:lnTo>
                <a:lnTo>
                  <a:pt x="364" y="1396"/>
                </a:lnTo>
                <a:lnTo>
                  <a:pt x="374" y="1396"/>
                </a:lnTo>
                <a:lnTo>
                  <a:pt x="384" y="1394"/>
                </a:lnTo>
                <a:lnTo>
                  <a:pt x="394" y="1392"/>
                </a:lnTo>
                <a:lnTo>
                  <a:pt x="404" y="1390"/>
                </a:lnTo>
                <a:lnTo>
                  <a:pt x="414" y="1388"/>
                </a:lnTo>
                <a:lnTo>
                  <a:pt x="424" y="1384"/>
                </a:lnTo>
                <a:lnTo>
                  <a:pt x="434" y="1382"/>
                </a:lnTo>
                <a:lnTo>
                  <a:pt x="446" y="1378"/>
                </a:lnTo>
                <a:lnTo>
                  <a:pt x="456" y="1374"/>
                </a:lnTo>
                <a:lnTo>
                  <a:pt x="466" y="1370"/>
                </a:lnTo>
                <a:lnTo>
                  <a:pt x="476" y="1364"/>
                </a:lnTo>
                <a:lnTo>
                  <a:pt x="486" y="1358"/>
                </a:lnTo>
                <a:lnTo>
                  <a:pt x="496" y="1352"/>
                </a:lnTo>
                <a:lnTo>
                  <a:pt x="506" y="1344"/>
                </a:lnTo>
                <a:lnTo>
                  <a:pt x="516" y="1338"/>
                </a:lnTo>
                <a:lnTo>
                  <a:pt x="526" y="1328"/>
                </a:lnTo>
                <a:lnTo>
                  <a:pt x="536" y="1318"/>
                </a:lnTo>
                <a:lnTo>
                  <a:pt x="546" y="1308"/>
                </a:lnTo>
                <a:lnTo>
                  <a:pt x="556" y="1296"/>
                </a:lnTo>
                <a:lnTo>
                  <a:pt x="566" y="1284"/>
                </a:lnTo>
                <a:lnTo>
                  <a:pt x="576" y="1270"/>
                </a:lnTo>
                <a:lnTo>
                  <a:pt x="586" y="1254"/>
                </a:lnTo>
                <a:lnTo>
                  <a:pt x="598" y="1238"/>
                </a:lnTo>
                <a:lnTo>
                  <a:pt x="608" y="1220"/>
                </a:lnTo>
                <a:lnTo>
                  <a:pt x="618" y="1202"/>
                </a:lnTo>
                <a:lnTo>
                  <a:pt x="628" y="1180"/>
                </a:lnTo>
                <a:lnTo>
                  <a:pt x="638" y="1158"/>
                </a:lnTo>
                <a:lnTo>
                  <a:pt x="648" y="1134"/>
                </a:lnTo>
                <a:lnTo>
                  <a:pt x="658" y="1110"/>
                </a:lnTo>
                <a:lnTo>
                  <a:pt x="668" y="1082"/>
                </a:lnTo>
                <a:lnTo>
                  <a:pt x="678" y="1054"/>
                </a:lnTo>
                <a:lnTo>
                  <a:pt x="688" y="1024"/>
                </a:lnTo>
                <a:lnTo>
                  <a:pt x="698" y="994"/>
                </a:lnTo>
                <a:lnTo>
                  <a:pt x="708" y="960"/>
                </a:lnTo>
                <a:lnTo>
                  <a:pt x="718" y="926"/>
                </a:lnTo>
                <a:lnTo>
                  <a:pt x="728" y="890"/>
                </a:lnTo>
                <a:lnTo>
                  <a:pt x="738" y="854"/>
                </a:lnTo>
                <a:lnTo>
                  <a:pt x="748" y="816"/>
                </a:lnTo>
                <a:lnTo>
                  <a:pt x="760" y="776"/>
                </a:lnTo>
                <a:lnTo>
                  <a:pt x="770" y="736"/>
                </a:lnTo>
                <a:lnTo>
                  <a:pt x="780" y="696"/>
                </a:lnTo>
                <a:lnTo>
                  <a:pt x="790" y="654"/>
                </a:lnTo>
                <a:lnTo>
                  <a:pt x="800" y="612"/>
                </a:lnTo>
                <a:lnTo>
                  <a:pt x="810" y="570"/>
                </a:lnTo>
                <a:lnTo>
                  <a:pt x="820" y="528"/>
                </a:lnTo>
                <a:lnTo>
                  <a:pt x="830" y="486"/>
                </a:lnTo>
                <a:lnTo>
                  <a:pt x="840" y="444"/>
                </a:lnTo>
                <a:lnTo>
                  <a:pt x="850" y="402"/>
                </a:lnTo>
                <a:lnTo>
                  <a:pt x="860" y="362"/>
                </a:lnTo>
                <a:lnTo>
                  <a:pt x="870" y="322"/>
                </a:lnTo>
                <a:lnTo>
                  <a:pt x="880" y="284"/>
                </a:lnTo>
                <a:lnTo>
                  <a:pt x="890" y="248"/>
                </a:lnTo>
                <a:lnTo>
                  <a:pt x="900" y="212"/>
                </a:lnTo>
                <a:lnTo>
                  <a:pt x="912" y="180"/>
                </a:lnTo>
                <a:lnTo>
                  <a:pt x="922" y="148"/>
                </a:lnTo>
                <a:lnTo>
                  <a:pt x="932" y="120"/>
                </a:lnTo>
                <a:lnTo>
                  <a:pt x="942" y="94"/>
                </a:lnTo>
                <a:lnTo>
                  <a:pt x="952" y="72"/>
                </a:lnTo>
                <a:lnTo>
                  <a:pt x="962" y="52"/>
                </a:lnTo>
                <a:lnTo>
                  <a:pt x="972" y="36"/>
                </a:lnTo>
                <a:lnTo>
                  <a:pt x="982" y="22"/>
                </a:lnTo>
                <a:lnTo>
                  <a:pt x="992" y="12"/>
                </a:lnTo>
                <a:lnTo>
                  <a:pt x="1002" y="4"/>
                </a:lnTo>
                <a:lnTo>
                  <a:pt x="1012" y="0"/>
                </a:lnTo>
                <a:lnTo>
                  <a:pt x="1022" y="0"/>
                </a:lnTo>
                <a:lnTo>
                  <a:pt x="1032" y="4"/>
                </a:lnTo>
                <a:lnTo>
                  <a:pt x="1042" y="12"/>
                </a:lnTo>
                <a:lnTo>
                  <a:pt x="1052" y="22"/>
                </a:lnTo>
                <a:lnTo>
                  <a:pt x="1064" y="36"/>
                </a:lnTo>
                <a:lnTo>
                  <a:pt x="1074" y="52"/>
                </a:lnTo>
                <a:lnTo>
                  <a:pt x="1084" y="72"/>
                </a:lnTo>
                <a:lnTo>
                  <a:pt x="1094" y="94"/>
                </a:lnTo>
                <a:lnTo>
                  <a:pt x="1104" y="120"/>
                </a:lnTo>
                <a:lnTo>
                  <a:pt x="1114" y="148"/>
                </a:lnTo>
                <a:lnTo>
                  <a:pt x="1124" y="180"/>
                </a:lnTo>
                <a:lnTo>
                  <a:pt x="1134" y="212"/>
                </a:lnTo>
                <a:lnTo>
                  <a:pt x="1144" y="248"/>
                </a:lnTo>
                <a:lnTo>
                  <a:pt x="1154" y="284"/>
                </a:lnTo>
                <a:lnTo>
                  <a:pt x="1164" y="322"/>
                </a:lnTo>
                <a:lnTo>
                  <a:pt x="1174" y="362"/>
                </a:lnTo>
                <a:lnTo>
                  <a:pt x="1184" y="402"/>
                </a:lnTo>
                <a:lnTo>
                  <a:pt x="1194" y="444"/>
                </a:lnTo>
                <a:lnTo>
                  <a:pt x="1206" y="486"/>
                </a:lnTo>
                <a:lnTo>
                  <a:pt x="1214" y="528"/>
                </a:lnTo>
                <a:lnTo>
                  <a:pt x="1226" y="570"/>
                </a:lnTo>
                <a:lnTo>
                  <a:pt x="1236" y="612"/>
                </a:lnTo>
                <a:lnTo>
                  <a:pt x="1246" y="654"/>
                </a:lnTo>
                <a:lnTo>
                  <a:pt x="1256" y="696"/>
                </a:lnTo>
                <a:lnTo>
                  <a:pt x="1266" y="736"/>
                </a:lnTo>
                <a:lnTo>
                  <a:pt x="1276" y="776"/>
                </a:lnTo>
                <a:lnTo>
                  <a:pt x="1286" y="816"/>
                </a:lnTo>
                <a:lnTo>
                  <a:pt x="1296" y="854"/>
                </a:lnTo>
                <a:lnTo>
                  <a:pt x="1306" y="890"/>
                </a:lnTo>
                <a:lnTo>
                  <a:pt x="1316" y="926"/>
                </a:lnTo>
                <a:lnTo>
                  <a:pt x="1326" y="960"/>
                </a:lnTo>
                <a:lnTo>
                  <a:pt x="1336" y="994"/>
                </a:lnTo>
                <a:lnTo>
                  <a:pt x="1346" y="1024"/>
                </a:lnTo>
                <a:lnTo>
                  <a:pt x="1356" y="1054"/>
                </a:lnTo>
                <a:lnTo>
                  <a:pt x="1366" y="1082"/>
                </a:lnTo>
                <a:lnTo>
                  <a:pt x="1378" y="1110"/>
                </a:lnTo>
                <a:lnTo>
                  <a:pt x="1388" y="1134"/>
                </a:lnTo>
                <a:lnTo>
                  <a:pt x="1398" y="1158"/>
                </a:lnTo>
                <a:lnTo>
                  <a:pt x="1408" y="1180"/>
                </a:lnTo>
                <a:lnTo>
                  <a:pt x="1418" y="1202"/>
                </a:lnTo>
                <a:lnTo>
                  <a:pt x="1428" y="1220"/>
                </a:lnTo>
                <a:lnTo>
                  <a:pt x="1438" y="1238"/>
                </a:lnTo>
                <a:lnTo>
                  <a:pt x="1448" y="1254"/>
                </a:lnTo>
                <a:lnTo>
                  <a:pt x="1458" y="1270"/>
                </a:lnTo>
                <a:lnTo>
                  <a:pt x="1468" y="1284"/>
                </a:lnTo>
                <a:lnTo>
                  <a:pt x="1478" y="1296"/>
                </a:lnTo>
                <a:lnTo>
                  <a:pt x="1488" y="1308"/>
                </a:lnTo>
                <a:lnTo>
                  <a:pt x="1498" y="1318"/>
                </a:lnTo>
                <a:lnTo>
                  <a:pt x="1508" y="1328"/>
                </a:lnTo>
                <a:lnTo>
                  <a:pt x="1520" y="1338"/>
                </a:lnTo>
                <a:lnTo>
                  <a:pt x="1530" y="1344"/>
                </a:lnTo>
                <a:lnTo>
                  <a:pt x="1540" y="1352"/>
                </a:lnTo>
                <a:lnTo>
                  <a:pt x="1550" y="1358"/>
                </a:lnTo>
                <a:lnTo>
                  <a:pt x="1560" y="1364"/>
                </a:lnTo>
                <a:lnTo>
                  <a:pt x="1570" y="1370"/>
                </a:lnTo>
                <a:lnTo>
                  <a:pt x="1580" y="1374"/>
                </a:lnTo>
                <a:lnTo>
                  <a:pt x="1590" y="1378"/>
                </a:lnTo>
                <a:lnTo>
                  <a:pt x="1600" y="1382"/>
                </a:lnTo>
                <a:lnTo>
                  <a:pt x="1610" y="1384"/>
                </a:lnTo>
                <a:lnTo>
                  <a:pt x="1620" y="1388"/>
                </a:lnTo>
                <a:lnTo>
                  <a:pt x="1630" y="1390"/>
                </a:lnTo>
                <a:lnTo>
                  <a:pt x="1640" y="1392"/>
                </a:lnTo>
                <a:lnTo>
                  <a:pt x="1650" y="1394"/>
                </a:lnTo>
                <a:lnTo>
                  <a:pt x="1660" y="1396"/>
                </a:lnTo>
                <a:lnTo>
                  <a:pt x="1672" y="1396"/>
                </a:lnTo>
                <a:lnTo>
                  <a:pt x="1682" y="1398"/>
                </a:lnTo>
                <a:lnTo>
                  <a:pt x="1692" y="1398"/>
                </a:lnTo>
                <a:lnTo>
                  <a:pt x="1702" y="1400"/>
                </a:lnTo>
                <a:lnTo>
                  <a:pt x="1712" y="1400"/>
                </a:lnTo>
                <a:lnTo>
                  <a:pt x="1722" y="1402"/>
                </a:lnTo>
                <a:lnTo>
                  <a:pt x="1732" y="1402"/>
                </a:lnTo>
                <a:lnTo>
                  <a:pt x="1742" y="1402"/>
                </a:lnTo>
                <a:lnTo>
                  <a:pt x="1752" y="1402"/>
                </a:lnTo>
                <a:lnTo>
                  <a:pt x="1762" y="1404"/>
                </a:lnTo>
                <a:lnTo>
                  <a:pt x="1772" y="1404"/>
                </a:lnTo>
                <a:lnTo>
                  <a:pt x="1782" y="1404"/>
                </a:lnTo>
                <a:lnTo>
                  <a:pt x="1792" y="1404"/>
                </a:lnTo>
                <a:lnTo>
                  <a:pt x="1802" y="1404"/>
                </a:lnTo>
                <a:lnTo>
                  <a:pt x="1812" y="1404"/>
                </a:lnTo>
                <a:lnTo>
                  <a:pt x="1822" y="1404"/>
                </a:lnTo>
                <a:lnTo>
                  <a:pt x="1834" y="1404"/>
                </a:lnTo>
                <a:lnTo>
                  <a:pt x="1844" y="1404"/>
                </a:lnTo>
                <a:lnTo>
                  <a:pt x="1854" y="1404"/>
                </a:lnTo>
                <a:lnTo>
                  <a:pt x="1864" y="1404"/>
                </a:lnTo>
                <a:lnTo>
                  <a:pt x="1874" y="1404"/>
                </a:lnTo>
                <a:lnTo>
                  <a:pt x="1884" y="1404"/>
                </a:lnTo>
                <a:lnTo>
                  <a:pt x="1894" y="1404"/>
                </a:lnTo>
                <a:lnTo>
                  <a:pt x="1904" y="1404"/>
                </a:lnTo>
                <a:lnTo>
                  <a:pt x="1914" y="1404"/>
                </a:lnTo>
                <a:lnTo>
                  <a:pt x="1924" y="1404"/>
                </a:lnTo>
                <a:lnTo>
                  <a:pt x="1934" y="1404"/>
                </a:lnTo>
                <a:lnTo>
                  <a:pt x="1944" y="1404"/>
                </a:lnTo>
                <a:lnTo>
                  <a:pt x="1954" y="1404"/>
                </a:lnTo>
                <a:lnTo>
                  <a:pt x="1964" y="1404"/>
                </a:lnTo>
                <a:lnTo>
                  <a:pt x="1974" y="1404"/>
                </a:lnTo>
                <a:lnTo>
                  <a:pt x="1986" y="1404"/>
                </a:lnTo>
                <a:lnTo>
                  <a:pt x="1996" y="1404"/>
                </a:lnTo>
                <a:lnTo>
                  <a:pt x="2006" y="1404"/>
                </a:lnTo>
                <a:lnTo>
                  <a:pt x="2016" y="1404"/>
                </a:lnTo>
                <a:lnTo>
                  <a:pt x="2026" y="1404"/>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4" name="Line 135"/>
          <p:cNvSpPr>
            <a:spLocks noChangeShapeType="1"/>
          </p:cNvSpPr>
          <p:nvPr/>
        </p:nvSpPr>
        <p:spPr bwMode="auto">
          <a:xfrm flipV="1">
            <a:off x="2219529" y="994475"/>
            <a:ext cx="1588" cy="222885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Freeform 136"/>
          <p:cNvSpPr>
            <a:spLocks/>
          </p:cNvSpPr>
          <p:nvPr/>
        </p:nvSpPr>
        <p:spPr bwMode="auto">
          <a:xfrm>
            <a:off x="2219529" y="994475"/>
            <a:ext cx="1593850" cy="2228850"/>
          </a:xfrm>
          <a:custGeom>
            <a:avLst/>
            <a:gdLst>
              <a:gd name="T0" fmla="*/ 0 w 1004"/>
              <a:gd name="T1" fmla="*/ 0 h 1404"/>
              <a:gd name="T2" fmla="*/ 20 w 1004"/>
              <a:gd name="T3" fmla="*/ 12 h 1404"/>
              <a:gd name="T4" fmla="*/ 42 w 1004"/>
              <a:gd name="T5" fmla="*/ 36 h 1404"/>
              <a:gd name="T6" fmla="*/ 62 w 1004"/>
              <a:gd name="T7" fmla="*/ 72 h 1404"/>
              <a:gd name="T8" fmla="*/ 82 w 1004"/>
              <a:gd name="T9" fmla="*/ 120 h 1404"/>
              <a:gd name="T10" fmla="*/ 102 w 1004"/>
              <a:gd name="T11" fmla="*/ 180 h 1404"/>
              <a:gd name="T12" fmla="*/ 122 w 1004"/>
              <a:gd name="T13" fmla="*/ 248 h 1404"/>
              <a:gd name="T14" fmla="*/ 142 w 1004"/>
              <a:gd name="T15" fmla="*/ 322 h 1404"/>
              <a:gd name="T16" fmla="*/ 162 w 1004"/>
              <a:gd name="T17" fmla="*/ 402 h 1404"/>
              <a:gd name="T18" fmla="*/ 184 w 1004"/>
              <a:gd name="T19" fmla="*/ 486 h 1404"/>
              <a:gd name="T20" fmla="*/ 204 w 1004"/>
              <a:gd name="T21" fmla="*/ 570 h 1404"/>
              <a:gd name="T22" fmla="*/ 224 w 1004"/>
              <a:gd name="T23" fmla="*/ 654 h 1404"/>
              <a:gd name="T24" fmla="*/ 244 w 1004"/>
              <a:gd name="T25" fmla="*/ 736 h 1404"/>
              <a:gd name="T26" fmla="*/ 264 w 1004"/>
              <a:gd name="T27" fmla="*/ 816 h 1404"/>
              <a:gd name="T28" fmla="*/ 284 w 1004"/>
              <a:gd name="T29" fmla="*/ 890 h 1404"/>
              <a:gd name="T30" fmla="*/ 304 w 1004"/>
              <a:gd name="T31" fmla="*/ 960 h 1404"/>
              <a:gd name="T32" fmla="*/ 324 w 1004"/>
              <a:gd name="T33" fmla="*/ 1024 h 1404"/>
              <a:gd name="T34" fmla="*/ 344 w 1004"/>
              <a:gd name="T35" fmla="*/ 1082 h 1404"/>
              <a:gd name="T36" fmla="*/ 366 w 1004"/>
              <a:gd name="T37" fmla="*/ 1134 h 1404"/>
              <a:gd name="T38" fmla="*/ 386 w 1004"/>
              <a:gd name="T39" fmla="*/ 1180 h 1404"/>
              <a:gd name="T40" fmla="*/ 406 w 1004"/>
              <a:gd name="T41" fmla="*/ 1220 h 1404"/>
              <a:gd name="T42" fmla="*/ 426 w 1004"/>
              <a:gd name="T43" fmla="*/ 1254 h 1404"/>
              <a:gd name="T44" fmla="*/ 446 w 1004"/>
              <a:gd name="T45" fmla="*/ 1284 h 1404"/>
              <a:gd name="T46" fmla="*/ 466 w 1004"/>
              <a:gd name="T47" fmla="*/ 1308 h 1404"/>
              <a:gd name="T48" fmla="*/ 486 w 1004"/>
              <a:gd name="T49" fmla="*/ 1328 h 1404"/>
              <a:gd name="T50" fmla="*/ 508 w 1004"/>
              <a:gd name="T51" fmla="*/ 1344 h 1404"/>
              <a:gd name="T52" fmla="*/ 528 w 1004"/>
              <a:gd name="T53" fmla="*/ 1358 h 1404"/>
              <a:gd name="T54" fmla="*/ 548 w 1004"/>
              <a:gd name="T55" fmla="*/ 1370 h 1404"/>
              <a:gd name="T56" fmla="*/ 568 w 1004"/>
              <a:gd name="T57" fmla="*/ 1378 h 1404"/>
              <a:gd name="T58" fmla="*/ 588 w 1004"/>
              <a:gd name="T59" fmla="*/ 1384 h 1404"/>
              <a:gd name="T60" fmla="*/ 608 w 1004"/>
              <a:gd name="T61" fmla="*/ 1390 h 1404"/>
              <a:gd name="T62" fmla="*/ 628 w 1004"/>
              <a:gd name="T63" fmla="*/ 1394 h 1404"/>
              <a:gd name="T64" fmla="*/ 650 w 1004"/>
              <a:gd name="T65" fmla="*/ 1396 h 1404"/>
              <a:gd name="T66" fmla="*/ 670 w 1004"/>
              <a:gd name="T67" fmla="*/ 1398 h 1404"/>
              <a:gd name="T68" fmla="*/ 690 w 1004"/>
              <a:gd name="T69" fmla="*/ 1400 h 1404"/>
              <a:gd name="T70" fmla="*/ 710 w 1004"/>
              <a:gd name="T71" fmla="*/ 1402 h 1404"/>
              <a:gd name="T72" fmla="*/ 730 w 1004"/>
              <a:gd name="T73" fmla="*/ 1402 h 1404"/>
              <a:gd name="T74" fmla="*/ 750 w 1004"/>
              <a:gd name="T75" fmla="*/ 1404 h 1404"/>
              <a:gd name="T76" fmla="*/ 770 w 1004"/>
              <a:gd name="T77" fmla="*/ 1404 h 1404"/>
              <a:gd name="T78" fmla="*/ 790 w 1004"/>
              <a:gd name="T79" fmla="*/ 1404 h 1404"/>
              <a:gd name="T80" fmla="*/ 812 w 1004"/>
              <a:gd name="T81" fmla="*/ 1404 h 1404"/>
              <a:gd name="T82" fmla="*/ 832 w 1004"/>
              <a:gd name="T83" fmla="*/ 1404 h 1404"/>
              <a:gd name="T84" fmla="*/ 852 w 1004"/>
              <a:gd name="T85" fmla="*/ 1404 h 1404"/>
              <a:gd name="T86" fmla="*/ 872 w 1004"/>
              <a:gd name="T87" fmla="*/ 1404 h 1404"/>
              <a:gd name="T88" fmla="*/ 892 w 1004"/>
              <a:gd name="T89" fmla="*/ 1404 h 1404"/>
              <a:gd name="T90" fmla="*/ 912 w 1004"/>
              <a:gd name="T91" fmla="*/ 1404 h 1404"/>
              <a:gd name="T92" fmla="*/ 932 w 1004"/>
              <a:gd name="T93" fmla="*/ 1404 h 1404"/>
              <a:gd name="T94" fmla="*/ 952 w 1004"/>
              <a:gd name="T95" fmla="*/ 1404 h 1404"/>
              <a:gd name="T96" fmla="*/ 974 w 1004"/>
              <a:gd name="T97" fmla="*/ 1404 h 1404"/>
              <a:gd name="T98" fmla="*/ 994 w 1004"/>
              <a:gd name="T99" fmla="*/ 1404 h 1404"/>
              <a:gd name="T100" fmla="*/ 0 w 1004"/>
              <a:gd name="T101"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4" h="1404">
                <a:moveTo>
                  <a:pt x="0" y="1404"/>
                </a:moveTo>
                <a:lnTo>
                  <a:pt x="0" y="0"/>
                </a:lnTo>
                <a:lnTo>
                  <a:pt x="10" y="4"/>
                </a:lnTo>
                <a:lnTo>
                  <a:pt x="20" y="12"/>
                </a:lnTo>
                <a:lnTo>
                  <a:pt x="30" y="22"/>
                </a:lnTo>
                <a:lnTo>
                  <a:pt x="42" y="36"/>
                </a:lnTo>
                <a:lnTo>
                  <a:pt x="52" y="52"/>
                </a:lnTo>
                <a:lnTo>
                  <a:pt x="62" y="72"/>
                </a:lnTo>
                <a:lnTo>
                  <a:pt x="72" y="94"/>
                </a:lnTo>
                <a:lnTo>
                  <a:pt x="82" y="120"/>
                </a:lnTo>
                <a:lnTo>
                  <a:pt x="92" y="148"/>
                </a:lnTo>
                <a:lnTo>
                  <a:pt x="102" y="180"/>
                </a:lnTo>
                <a:lnTo>
                  <a:pt x="112" y="212"/>
                </a:lnTo>
                <a:lnTo>
                  <a:pt x="122" y="248"/>
                </a:lnTo>
                <a:lnTo>
                  <a:pt x="132" y="284"/>
                </a:lnTo>
                <a:lnTo>
                  <a:pt x="142" y="322"/>
                </a:lnTo>
                <a:lnTo>
                  <a:pt x="152" y="362"/>
                </a:lnTo>
                <a:lnTo>
                  <a:pt x="162" y="402"/>
                </a:lnTo>
                <a:lnTo>
                  <a:pt x="172" y="444"/>
                </a:lnTo>
                <a:lnTo>
                  <a:pt x="184" y="486"/>
                </a:lnTo>
                <a:lnTo>
                  <a:pt x="192" y="528"/>
                </a:lnTo>
                <a:lnTo>
                  <a:pt x="204" y="570"/>
                </a:lnTo>
                <a:lnTo>
                  <a:pt x="214" y="612"/>
                </a:lnTo>
                <a:lnTo>
                  <a:pt x="224" y="654"/>
                </a:lnTo>
                <a:lnTo>
                  <a:pt x="234" y="696"/>
                </a:lnTo>
                <a:lnTo>
                  <a:pt x="244" y="736"/>
                </a:lnTo>
                <a:lnTo>
                  <a:pt x="254" y="776"/>
                </a:lnTo>
                <a:lnTo>
                  <a:pt x="264" y="816"/>
                </a:lnTo>
                <a:lnTo>
                  <a:pt x="274" y="854"/>
                </a:lnTo>
                <a:lnTo>
                  <a:pt x="284" y="890"/>
                </a:lnTo>
                <a:lnTo>
                  <a:pt x="294" y="926"/>
                </a:lnTo>
                <a:lnTo>
                  <a:pt x="304" y="960"/>
                </a:lnTo>
                <a:lnTo>
                  <a:pt x="314" y="994"/>
                </a:lnTo>
                <a:lnTo>
                  <a:pt x="324" y="1024"/>
                </a:lnTo>
                <a:lnTo>
                  <a:pt x="334" y="1054"/>
                </a:lnTo>
                <a:lnTo>
                  <a:pt x="344" y="1082"/>
                </a:lnTo>
                <a:lnTo>
                  <a:pt x="356" y="1110"/>
                </a:lnTo>
                <a:lnTo>
                  <a:pt x="366" y="1134"/>
                </a:lnTo>
                <a:lnTo>
                  <a:pt x="376" y="1158"/>
                </a:lnTo>
                <a:lnTo>
                  <a:pt x="386" y="1180"/>
                </a:lnTo>
                <a:lnTo>
                  <a:pt x="396" y="1202"/>
                </a:lnTo>
                <a:lnTo>
                  <a:pt x="406" y="1220"/>
                </a:lnTo>
                <a:lnTo>
                  <a:pt x="416" y="1238"/>
                </a:lnTo>
                <a:lnTo>
                  <a:pt x="426" y="1254"/>
                </a:lnTo>
                <a:lnTo>
                  <a:pt x="436" y="1270"/>
                </a:lnTo>
                <a:lnTo>
                  <a:pt x="446" y="1284"/>
                </a:lnTo>
                <a:lnTo>
                  <a:pt x="456" y="1296"/>
                </a:lnTo>
                <a:lnTo>
                  <a:pt x="466" y="1308"/>
                </a:lnTo>
                <a:lnTo>
                  <a:pt x="476" y="1318"/>
                </a:lnTo>
                <a:lnTo>
                  <a:pt x="486" y="1328"/>
                </a:lnTo>
                <a:lnTo>
                  <a:pt x="498" y="1338"/>
                </a:lnTo>
                <a:lnTo>
                  <a:pt x="508" y="1344"/>
                </a:lnTo>
                <a:lnTo>
                  <a:pt x="518" y="1352"/>
                </a:lnTo>
                <a:lnTo>
                  <a:pt x="528" y="1358"/>
                </a:lnTo>
                <a:lnTo>
                  <a:pt x="538" y="1364"/>
                </a:lnTo>
                <a:lnTo>
                  <a:pt x="548" y="1370"/>
                </a:lnTo>
                <a:lnTo>
                  <a:pt x="558" y="1374"/>
                </a:lnTo>
                <a:lnTo>
                  <a:pt x="568" y="1378"/>
                </a:lnTo>
                <a:lnTo>
                  <a:pt x="578" y="1382"/>
                </a:lnTo>
                <a:lnTo>
                  <a:pt x="588" y="1384"/>
                </a:lnTo>
                <a:lnTo>
                  <a:pt x="598" y="1388"/>
                </a:lnTo>
                <a:lnTo>
                  <a:pt x="608" y="1390"/>
                </a:lnTo>
                <a:lnTo>
                  <a:pt x="618" y="1392"/>
                </a:lnTo>
                <a:lnTo>
                  <a:pt x="628" y="1394"/>
                </a:lnTo>
                <a:lnTo>
                  <a:pt x="638" y="1396"/>
                </a:lnTo>
                <a:lnTo>
                  <a:pt x="650" y="1396"/>
                </a:lnTo>
                <a:lnTo>
                  <a:pt x="660" y="1398"/>
                </a:lnTo>
                <a:lnTo>
                  <a:pt x="670" y="1398"/>
                </a:lnTo>
                <a:lnTo>
                  <a:pt x="680" y="1400"/>
                </a:lnTo>
                <a:lnTo>
                  <a:pt x="690" y="1400"/>
                </a:lnTo>
                <a:lnTo>
                  <a:pt x="700" y="1402"/>
                </a:lnTo>
                <a:lnTo>
                  <a:pt x="710" y="1402"/>
                </a:lnTo>
                <a:lnTo>
                  <a:pt x="720" y="1402"/>
                </a:lnTo>
                <a:lnTo>
                  <a:pt x="730" y="1402"/>
                </a:lnTo>
                <a:lnTo>
                  <a:pt x="740" y="1404"/>
                </a:lnTo>
                <a:lnTo>
                  <a:pt x="750" y="1404"/>
                </a:lnTo>
                <a:lnTo>
                  <a:pt x="760" y="1404"/>
                </a:lnTo>
                <a:lnTo>
                  <a:pt x="770" y="1404"/>
                </a:lnTo>
                <a:lnTo>
                  <a:pt x="780" y="1404"/>
                </a:lnTo>
                <a:lnTo>
                  <a:pt x="790" y="1404"/>
                </a:lnTo>
                <a:lnTo>
                  <a:pt x="800" y="1404"/>
                </a:lnTo>
                <a:lnTo>
                  <a:pt x="812" y="1404"/>
                </a:lnTo>
                <a:lnTo>
                  <a:pt x="822" y="1404"/>
                </a:lnTo>
                <a:lnTo>
                  <a:pt x="832" y="1404"/>
                </a:lnTo>
                <a:lnTo>
                  <a:pt x="842" y="1404"/>
                </a:lnTo>
                <a:lnTo>
                  <a:pt x="852" y="1404"/>
                </a:lnTo>
                <a:lnTo>
                  <a:pt x="862" y="1404"/>
                </a:lnTo>
                <a:lnTo>
                  <a:pt x="872" y="1404"/>
                </a:lnTo>
                <a:lnTo>
                  <a:pt x="882" y="1404"/>
                </a:lnTo>
                <a:lnTo>
                  <a:pt x="892" y="1404"/>
                </a:lnTo>
                <a:lnTo>
                  <a:pt x="902" y="1404"/>
                </a:lnTo>
                <a:lnTo>
                  <a:pt x="912" y="1404"/>
                </a:lnTo>
                <a:lnTo>
                  <a:pt x="922" y="1404"/>
                </a:lnTo>
                <a:lnTo>
                  <a:pt x="932" y="1404"/>
                </a:lnTo>
                <a:lnTo>
                  <a:pt x="942" y="1404"/>
                </a:lnTo>
                <a:lnTo>
                  <a:pt x="952" y="1404"/>
                </a:lnTo>
                <a:lnTo>
                  <a:pt x="964" y="1404"/>
                </a:lnTo>
                <a:lnTo>
                  <a:pt x="974" y="1404"/>
                </a:lnTo>
                <a:lnTo>
                  <a:pt x="984" y="1404"/>
                </a:lnTo>
                <a:lnTo>
                  <a:pt x="994" y="1404"/>
                </a:lnTo>
                <a:lnTo>
                  <a:pt x="1004" y="1404"/>
                </a:lnTo>
                <a:lnTo>
                  <a:pt x="0" y="1404"/>
                </a:lnTo>
                <a:close/>
              </a:path>
            </a:pathLst>
          </a:custGeom>
          <a:solidFill>
            <a:srgbClr val="CC0000"/>
          </a:solidFill>
          <a:ln w="0">
            <a:solidFill>
              <a:srgbClr val="323232"/>
            </a:solidFill>
            <a:prstDash val="solid"/>
            <a:round/>
            <a:headEnd/>
            <a:tailEnd/>
          </a:ln>
        </p:spPr>
        <p:txBody>
          <a:bodyPr/>
          <a:lstStyle/>
          <a:p>
            <a:endParaRPr lang="en-US"/>
          </a:p>
        </p:txBody>
      </p:sp>
      <p:sp>
        <p:nvSpPr>
          <p:cNvPr id="136" name="Line 137"/>
          <p:cNvSpPr>
            <a:spLocks noChangeShapeType="1"/>
          </p:cNvSpPr>
          <p:nvPr/>
        </p:nvSpPr>
        <p:spPr bwMode="auto">
          <a:xfrm>
            <a:off x="273254" y="6423726"/>
            <a:ext cx="3879850"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Freeform 138"/>
          <p:cNvSpPr>
            <a:spLocks/>
          </p:cNvSpPr>
          <p:nvPr/>
        </p:nvSpPr>
        <p:spPr bwMode="auto">
          <a:xfrm>
            <a:off x="597105" y="4194875"/>
            <a:ext cx="3216275" cy="2228850"/>
          </a:xfrm>
          <a:custGeom>
            <a:avLst/>
            <a:gdLst>
              <a:gd name="T0" fmla="*/ 30 w 2026"/>
              <a:gd name="T1" fmla="*/ 1404 h 1404"/>
              <a:gd name="T2" fmla="*/ 70 w 2026"/>
              <a:gd name="T3" fmla="*/ 1404 h 1404"/>
              <a:gd name="T4" fmla="*/ 110 w 2026"/>
              <a:gd name="T5" fmla="*/ 1404 h 1404"/>
              <a:gd name="T6" fmla="*/ 152 w 2026"/>
              <a:gd name="T7" fmla="*/ 1404 h 1404"/>
              <a:gd name="T8" fmla="*/ 192 w 2026"/>
              <a:gd name="T9" fmla="*/ 1404 h 1404"/>
              <a:gd name="T10" fmla="*/ 232 w 2026"/>
              <a:gd name="T11" fmla="*/ 1404 h 1404"/>
              <a:gd name="T12" fmla="*/ 272 w 2026"/>
              <a:gd name="T13" fmla="*/ 1404 h 1404"/>
              <a:gd name="T14" fmla="*/ 314 w 2026"/>
              <a:gd name="T15" fmla="*/ 1404 h 1404"/>
              <a:gd name="T16" fmla="*/ 354 w 2026"/>
              <a:gd name="T17" fmla="*/ 1404 h 1404"/>
              <a:gd name="T18" fmla="*/ 394 w 2026"/>
              <a:gd name="T19" fmla="*/ 1404 h 1404"/>
              <a:gd name="T20" fmla="*/ 434 w 2026"/>
              <a:gd name="T21" fmla="*/ 1404 h 1404"/>
              <a:gd name="T22" fmla="*/ 476 w 2026"/>
              <a:gd name="T23" fmla="*/ 1404 h 1404"/>
              <a:gd name="T24" fmla="*/ 516 w 2026"/>
              <a:gd name="T25" fmla="*/ 1404 h 1404"/>
              <a:gd name="T26" fmla="*/ 556 w 2026"/>
              <a:gd name="T27" fmla="*/ 1404 h 1404"/>
              <a:gd name="T28" fmla="*/ 598 w 2026"/>
              <a:gd name="T29" fmla="*/ 1402 h 1404"/>
              <a:gd name="T30" fmla="*/ 638 w 2026"/>
              <a:gd name="T31" fmla="*/ 1400 h 1404"/>
              <a:gd name="T32" fmla="*/ 678 w 2026"/>
              <a:gd name="T33" fmla="*/ 1396 h 1404"/>
              <a:gd name="T34" fmla="*/ 718 w 2026"/>
              <a:gd name="T35" fmla="*/ 1388 h 1404"/>
              <a:gd name="T36" fmla="*/ 760 w 2026"/>
              <a:gd name="T37" fmla="*/ 1374 h 1404"/>
              <a:gd name="T38" fmla="*/ 800 w 2026"/>
              <a:gd name="T39" fmla="*/ 1354 h 1404"/>
              <a:gd name="T40" fmla="*/ 840 w 2026"/>
              <a:gd name="T41" fmla="*/ 1320 h 1404"/>
              <a:gd name="T42" fmla="*/ 880 w 2026"/>
              <a:gd name="T43" fmla="*/ 1272 h 1404"/>
              <a:gd name="T44" fmla="*/ 922 w 2026"/>
              <a:gd name="T45" fmla="*/ 1204 h 1404"/>
              <a:gd name="T46" fmla="*/ 962 w 2026"/>
              <a:gd name="T47" fmla="*/ 1114 h 1404"/>
              <a:gd name="T48" fmla="*/ 1002 w 2026"/>
              <a:gd name="T49" fmla="*/ 998 h 1404"/>
              <a:gd name="T50" fmla="*/ 1042 w 2026"/>
              <a:gd name="T51" fmla="*/ 860 h 1404"/>
              <a:gd name="T52" fmla="*/ 1084 w 2026"/>
              <a:gd name="T53" fmla="*/ 702 h 1404"/>
              <a:gd name="T54" fmla="*/ 1124 w 2026"/>
              <a:gd name="T55" fmla="*/ 534 h 1404"/>
              <a:gd name="T56" fmla="*/ 1164 w 2026"/>
              <a:gd name="T57" fmla="*/ 368 h 1404"/>
              <a:gd name="T58" fmla="*/ 1206 w 2026"/>
              <a:gd name="T59" fmla="*/ 218 h 1404"/>
              <a:gd name="T60" fmla="*/ 1246 w 2026"/>
              <a:gd name="T61" fmla="*/ 98 h 1404"/>
              <a:gd name="T62" fmla="*/ 1286 w 2026"/>
              <a:gd name="T63" fmla="*/ 22 h 1404"/>
              <a:gd name="T64" fmla="*/ 1326 w 2026"/>
              <a:gd name="T65" fmla="*/ 0 h 1404"/>
              <a:gd name="T66" fmla="*/ 1366 w 2026"/>
              <a:gd name="T67" fmla="*/ 32 h 1404"/>
              <a:gd name="T68" fmla="*/ 1408 w 2026"/>
              <a:gd name="T69" fmla="*/ 116 h 1404"/>
              <a:gd name="T70" fmla="*/ 1448 w 2026"/>
              <a:gd name="T71" fmla="*/ 242 h 1404"/>
              <a:gd name="T72" fmla="*/ 1488 w 2026"/>
              <a:gd name="T73" fmla="*/ 396 h 1404"/>
              <a:gd name="T74" fmla="*/ 1530 w 2026"/>
              <a:gd name="T75" fmla="*/ 564 h 1404"/>
              <a:gd name="T76" fmla="*/ 1570 w 2026"/>
              <a:gd name="T77" fmla="*/ 730 h 1404"/>
              <a:gd name="T78" fmla="*/ 1610 w 2026"/>
              <a:gd name="T79" fmla="*/ 886 h 1404"/>
              <a:gd name="T80" fmla="*/ 1650 w 2026"/>
              <a:gd name="T81" fmla="*/ 1020 h 1404"/>
              <a:gd name="T82" fmla="*/ 1692 w 2026"/>
              <a:gd name="T83" fmla="*/ 1132 h 1404"/>
              <a:gd name="T84" fmla="*/ 1732 w 2026"/>
              <a:gd name="T85" fmla="*/ 1218 h 1404"/>
              <a:gd name="T86" fmla="*/ 1772 w 2026"/>
              <a:gd name="T87" fmla="*/ 1282 h 1404"/>
              <a:gd name="T88" fmla="*/ 1812 w 2026"/>
              <a:gd name="T89" fmla="*/ 1328 h 1404"/>
              <a:gd name="T90" fmla="*/ 1854 w 2026"/>
              <a:gd name="T91" fmla="*/ 1358 h 1404"/>
              <a:gd name="T92" fmla="*/ 1894 w 2026"/>
              <a:gd name="T93" fmla="*/ 1378 h 1404"/>
              <a:gd name="T94" fmla="*/ 1934 w 2026"/>
              <a:gd name="T95" fmla="*/ 1390 h 1404"/>
              <a:gd name="T96" fmla="*/ 1974 w 2026"/>
              <a:gd name="T97" fmla="*/ 1396 h 1404"/>
              <a:gd name="T98" fmla="*/ 2016 w 2026"/>
              <a:gd name="T99" fmla="*/ 1400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10" y="1404"/>
                </a:lnTo>
                <a:lnTo>
                  <a:pt x="20" y="1404"/>
                </a:lnTo>
                <a:lnTo>
                  <a:pt x="30" y="1404"/>
                </a:lnTo>
                <a:lnTo>
                  <a:pt x="40" y="1404"/>
                </a:lnTo>
                <a:lnTo>
                  <a:pt x="50" y="1404"/>
                </a:lnTo>
                <a:lnTo>
                  <a:pt x="60" y="1404"/>
                </a:lnTo>
                <a:lnTo>
                  <a:pt x="70" y="1404"/>
                </a:lnTo>
                <a:lnTo>
                  <a:pt x="80" y="1404"/>
                </a:lnTo>
                <a:lnTo>
                  <a:pt x="90" y="1404"/>
                </a:lnTo>
                <a:lnTo>
                  <a:pt x="100" y="1404"/>
                </a:lnTo>
                <a:lnTo>
                  <a:pt x="110" y="1404"/>
                </a:lnTo>
                <a:lnTo>
                  <a:pt x="120" y="1404"/>
                </a:lnTo>
                <a:lnTo>
                  <a:pt x="132" y="1404"/>
                </a:lnTo>
                <a:lnTo>
                  <a:pt x="142" y="1404"/>
                </a:lnTo>
                <a:lnTo>
                  <a:pt x="152" y="1404"/>
                </a:lnTo>
                <a:lnTo>
                  <a:pt x="162" y="1404"/>
                </a:lnTo>
                <a:lnTo>
                  <a:pt x="172" y="1404"/>
                </a:lnTo>
                <a:lnTo>
                  <a:pt x="182" y="1404"/>
                </a:lnTo>
                <a:lnTo>
                  <a:pt x="192" y="1404"/>
                </a:lnTo>
                <a:lnTo>
                  <a:pt x="202" y="1404"/>
                </a:lnTo>
                <a:lnTo>
                  <a:pt x="212" y="1404"/>
                </a:lnTo>
                <a:lnTo>
                  <a:pt x="222" y="1404"/>
                </a:lnTo>
                <a:lnTo>
                  <a:pt x="232" y="1404"/>
                </a:lnTo>
                <a:lnTo>
                  <a:pt x="242" y="1404"/>
                </a:lnTo>
                <a:lnTo>
                  <a:pt x="252" y="1404"/>
                </a:lnTo>
                <a:lnTo>
                  <a:pt x="262" y="1404"/>
                </a:lnTo>
                <a:lnTo>
                  <a:pt x="272" y="1404"/>
                </a:lnTo>
                <a:lnTo>
                  <a:pt x="282" y="1404"/>
                </a:lnTo>
                <a:lnTo>
                  <a:pt x="294" y="1404"/>
                </a:lnTo>
                <a:lnTo>
                  <a:pt x="304" y="1404"/>
                </a:lnTo>
                <a:lnTo>
                  <a:pt x="314" y="1404"/>
                </a:lnTo>
                <a:lnTo>
                  <a:pt x="324" y="1404"/>
                </a:lnTo>
                <a:lnTo>
                  <a:pt x="334" y="1404"/>
                </a:lnTo>
                <a:lnTo>
                  <a:pt x="344" y="1404"/>
                </a:lnTo>
                <a:lnTo>
                  <a:pt x="354" y="1404"/>
                </a:lnTo>
                <a:lnTo>
                  <a:pt x="364" y="1404"/>
                </a:lnTo>
                <a:lnTo>
                  <a:pt x="374" y="1404"/>
                </a:lnTo>
                <a:lnTo>
                  <a:pt x="384" y="1404"/>
                </a:lnTo>
                <a:lnTo>
                  <a:pt x="394" y="1404"/>
                </a:lnTo>
                <a:lnTo>
                  <a:pt x="404" y="1404"/>
                </a:lnTo>
                <a:lnTo>
                  <a:pt x="414" y="1404"/>
                </a:lnTo>
                <a:lnTo>
                  <a:pt x="424" y="1404"/>
                </a:lnTo>
                <a:lnTo>
                  <a:pt x="434" y="1404"/>
                </a:lnTo>
                <a:lnTo>
                  <a:pt x="446" y="1404"/>
                </a:lnTo>
                <a:lnTo>
                  <a:pt x="456" y="1404"/>
                </a:lnTo>
                <a:lnTo>
                  <a:pt x="466" y="1404"/>
                </a:lnTo>
                <a:lnTo>
                  <a:pt x="476" y="1404"/>
                </a:lnTo>
                <a:lnTo>
                  <a:pt x="486" y="1404"/>
                </a:lnTo>
                <a:lnTo>
                  <a:pt x="496" y="1404"/>
                </a:lnTo>
                <a:lnTo>
                  <a:pt x="506" y="1404"/>
                </a:lnTo>
                <a:lnTo>
                  <a:pt x="516" y="1404"/>
                </a:lnTo>
                <a:lnTo>
                  <a:pt x="526" y="1404"/>
                </a:lnTo>
                <a:lnTo>
                  <a:pt x="536" y="1404"/>
                </a:lnTo>
                <a:lnTo>
                  <a:pt x="546" y="1404"/>
                </a:lnTo>
                <a:lnTo>
                  <a:pt x="556" y="1404"/>
                </a:lnTo>
                <a:lnTo>
                  <a:pt x="566" y="1404"/>
                </a:lnTo>
                <a:lnTo>
                  <a:pt x="576" y="1404"/>
                </a:lnTo>
                <a:lnTo>
                  <a:pt x="586" y="1402"/>
                </a:lnTo>
                <a:lnTo>
                  <a:pt x="598" y="1402"/>
                </a:lnTo>
                <a:lnTo>
                  <a:pt x="608" y="1402"/>
                </a:lnTo>
                <a:lnTo>
                  <a:pt x="618" y="1402"/>
                </a:lnTo>
                <a:lnTo>
                  <a:pt x="628" y="1400"/>
                </a:lnTo>
                <a:lnTo>
                  <a:pt x="638" y="1400"/>
                </a:lnTo>
                <a:lnTo>
                  <a:pt x="648" y="1400"/>
                </a:lnTo>
                <a:lnTo>
                  <a:pt x="658" y="1398"/>
                </a:lnTo>
                <a:lnTo>
                  <a:pt x="668" y="1396"/>
                </a:lnTo>
                <a:lnTo>
                  <a:pt x="678" y="1396"/>
                </a:lnTo>
                <a:lnTo>
                  <a:pt x="688" y="1394"/>
                </a:lnTo>
                <a:lnTo>
                  <a:pt x="698" y="1392"/>
                </a:lnTo>
                <a:lnTo>
                  <a:pt x="708" y="1390"/>
                </a:lnTo>
                <a:lnTo>
                  <a:pt x="718" y="1388"/>
                </a:lnTo>
                <a:lnTo>
                  <a:pt x="728" y="1384"/>
                </a:lnTo>
                <a:lnTo>
                  <a:pt x="738" y="1382"/>
                </a:lnTo>
                <a:lnTo>
                  <a:pt x="748" y="1378"/>
                </a:lnTo>
                <a:lnTo>
                  <a:pt x="760" y="1374"/>
                </a:lnTo>
                <a:lnTo>
                  <a:pt x="770" y="1370"/>
                </a:lnTo>
                <a:lnTo>
                  <a:pt x="780" y="1364"/>
                </a:lnTo>
                <a:lnTo>
                  <a:pt x="790" y="1360"/>
                </a:lnTo>
                <a:lnTo>
                  <a:pt x="800" y="1354"/>
                </a:lnTo>
                <a:lnTo>
                  <a:pt x="810" y="1346"/>
                </a:lnTo>
                <a:lnTo>
                  <a:pt x="820" y="1338"/>
                </a:lnTo>
                <a:lnTo>
                  <a:pt x="830" y="1330"/>
                </a:lnTo>
                <a:lnTo>
                  <a:pt x="840" y="1320"/>
                </a:lnTo>
                <a:lnTo>
                  <a:pt x="850" y="1310"/>
                </a:lnTo>
                <a:lnTo>
                  <a:pt x="860" y="1298"/>
                </a:lnTo>
                <a:lnTo>
                  <a:pt x="870" y="1286"/>
                </a:lnTo>
                <a:lnTo>
                  <a:pt x="880" y="1272"/>
                </a:lnTo>
                <a:lnTo>
                  <a:pt x="890" y="1256"/>
                </a:lnTo>
                <a:lnTo>
                  <a:pt x="900" y="1240"/>
                </a:lnTo>
                <a:lnTo>
                  <a:pt x="912" y="1222"/>
                </a:lnTo>
                <a:lnTo>
                  <a:pt x="922" y="1204"/>
                </a:lnTo>
                <a:lnTo>
                  <a:pt x="932" y="1184"/>
                </a:lnTo>
                <a:lnTo>
                  <a:pt x="942" y="1162"/>
                </a:lnTo>
                <a:lnTo>
                  <a:pt x="952" y="1138"/>
                </a:lnTo>
                <a:lnTo>
                  <a:pt x="962" y="1114"/>
                </a:lnTo>
                <a:lnTo>
                  <a:pt x="972" y="1086"/>
                </a:lnTo>
                <a:lnTo>
                  <a:pt x="982" y="1058"/>
                </a:lnTo>
                <a:lnTo>
                  <a:pt x="992" y="1030"/>
                </a:lnTo>
                <a:lnTo>
                  <a:pt x="1002" y="998"/>
                </a:lnTo>
                <a:lnTo>
                  <a:pt x="1012" y="966"/>
                </a:lnTo>
                <a:lnTo>
                  <a:pt x="1022" y="932"/>
                </a:lnTo>
                <a:lnTo>
                  <a:pt x="1032" y="896"/>
                </a:lnTo>
                <a:lnTo>
                  <a:pt x="1042" y="860"/>
                </a:lnTo>
                <a:lnTo>
                  <a:pt x="1052" y="822"/>
                </a:lnTo>
                <a:lnTo>
                  <a:pt x="1064" y="782"/>
                </a:lnTo>
                <a:lnTo>
                  <a:pt x="1074" y="742"/>
                </a:lnTo>
                <a:lnTo>
                  <a:pt x="1084" y="702"/>
                </a:lnTo>
                <a:lnTo>
                  <a:pt x="1094" y="660"/>
                </a:lnTo>
                <a:lnTo>
                  <a:pt x="1104" y="618"/>
                </a:lnTo>
                <a:lnTo>
                  <a:pt x="1114" y="576"/>
                </a:lnTo>
                <a:lnTo>
                  <a:pt x="1124" y="534"/>
                </a:lnTo>
                <a:lnTo>
                  <a:pt x="1134" y="492"/>
                </a:lnTo>
                <a:lnTo>
                  <a:pt x="1144" y="450"/>
                </a:lnTo>
                <a:lnTo>
                  <a:pt x="1154" y="408"/>
                </a:lnTo>
                <a:lnTo>
                  <a:pt x="1164" y="368"/>
                </a:lnTo>
                <a:lnTo>
                  <a:pt x="1174" y="328"/>
                </a:lnTo>
                <a:lnTo>
                  <a:pt x="1184" y="290"/>
                </a:lnTo>
                <a:lnTo>
                  <a:pt x="1194" y="252"/>
                </a:lnTo>
                <a:lnTo>
                  <a:pt x="1206" y="218"/>
                </a:lnTo>
                <a:lnTo>
                  <a:pt x="1214" y="184"/>
                </a:lnTo>
                <a:lnTo>
                  <a:pt x="1226" y="152"/>
                </a:lnTo>
                <a:lnTo>
                  <a:pt x="1236" y="124"/>
                </a:lnTo>
                <a:lnTo>
                  <a:pt x="1246" y="98"/>
                </a:lnTo>
                <a:lnTo>
                  <a:pt x="1256" y="74"/>
                </a:lnTo>
                <a:lnTo>
                  <a:pt x="1266" y="54"/>
                </a:lnTo>
                <a:lnTo>
                  <a:pt x="1276" y="36"/>
                </a:lnTo>
                <a:lnTo>
                  <a:pt x="1286" y="22"/>
                </a:lnTo>
                <a:lnTo>
                  <a:pt x="1296" y="12"/>
                </a:lnTo>
                <a:lnTo>
                  <a:pt x="1306" y="4"/>
                </a:lnTo>
                <a:lnTo>
                  <a:pt x="1316" y="0"/>
                </a:lnTo>
                <a:lnTo>
                  <a:pt x="1326" y="0"/>
                </a:lnTo>
                <a:lnTo>
                  <a:pt x="1336" y="4"/>
                </a:lnTo>
                <a:lnTo>
                  <a:pt x="1346" y="10"/>
                </a:lnTo>
                <a:lnTo>
                  <a:pt x="1356" y="20"/>
                </a:lnTo>
                <a:lnTo>
                  <a:pt x="1366" y="32"/>
                </a:lnTo>
                <a:lnTo>
                  <a:pt x="1378" y="48"/>
                </a:lnTo>
                <a:lnTo>
                  <a:pt x="1388" y="68"/>
                </a:lnTo>
                <a:lnTo>
                  <a:pt x="1398" y="90"/>
                </a:lnTo>
                <a:lnTo>
                  <a:pt x="1408" y="116"/>
                </a:lnTo>
                <a:lnTo>
                  <a:pt x="1418" y="144"/>
                </a:lnTo>
                <a:lnTo>
                  <a:pt x="1428" y="174"/>
                </a:lnTo>
                <a:lnTo>
                  <a:pt x="1438" y="208"/>
                </a:lnTo>
                <a:lnTo>
                  <a:pt x="1448" y="242"/>
                </a:lnTo>
                <a:lnTo>
                  <a:pt x="1458" y="278"/>
                </a:lnTo>
                <a:lnTo>
                  <a:pt x="1468" y="316"/>
                </a:lnTo>
                <a:lnTo>
                  <a:pt x="1478" y="356"/>
                </a:lnTo>
                <a:lnTo>
                  <a:pt x="1488" y="396"/>
                </a:lnTo>
                <a:lnTo>
                  <a:pt x="1498" y="436"/>
                </a:lnTo>
                <a:lnTo>
                  <a:pt x="1508" y="478"/>
                </a:lnTo>
                <a:lnTo>
                  <a:pt x="1520" y="520"/>
                </a:lnTo>
                <a:lnTo>
                  <a:pt x="1530" y="564"/>
                </a:lnTo>
                <a:lnTo>
                  <a:pt x="1540" y="606"/>
                </a:lnTo>
                <a:lnTo>
                  <a:pt x="1550" y="648"/>
                </a:lnTo>
                <a:lnTo>
                  <a:pt x="1560" y="690"/>
                </a:lnTo>
                <a:lnTo>
                  <a:pt x="1570" y="730"/>
                </a:lnTo>
                <a:lnTo>
                  <a:pt x="1580" y="770"/>
                </a:lnTo>
                <a:lnTo>
                  <a:pt x="1590" y="810"/>
                </a:lnTo>
                <a:lnTo>
                  <a:pt x="1600" y="848"/>
                </a:lnTo>
                <a:lnTo>
                  <a:pt x="1610" y="886"/>
                </a:lnTo>
                <a:lnTo>
                  <a:pt x="1620" y="922"/>
                </a:lnTo>
                <a:lnTo>
                  <a:pt x="1630" y="956"/>
                </a:lnTo>
                <a:lnTo>
                  <a:pt x="1640" y="988"/>
                </a:lnTo>
                <a:lnTo>
                  <a:pt x="1650" y="1020"/>
                </a:lnTo>
                <a:lnTo>
                  <a:pt x="1660" y="1050"/>
                </a:lnTo>
                <a:lnTo>
                  <a:pt x="1672" y="1078"/>
                </a:lnTo>
                <a:lnTo>
                  <a:pt x="1682" y="1106"/>
                </a:lnTo>
                <a:lnTo>
                  <a:pt x="1692" y="1132"/>
                </a:lnTo>
                <a:lnTo>
                  <a:pt x="1702" y="1154"/>
                </a:lnTo>
                <a:lnTo>
                  <a:pt x="1712" y="1178"/>
                </a:lnTo>
                <a:lnTo>
                  <a:pt x="1722" y="1198"/>
                </a:lnTo>
                <a:lnTo>
                  <a:pt x="1732" y="1218"/>
                </a:lnTo>
                <a:lnTo>
                  <a:pt x="1742" y="1236"/>
                </a:lnTo>
                <a:lnTo>
                  <a:pt x="1752" y="1252"/>
                </a:lnTo>
                <a:lnTo>
                  <a:pt x="1762" y="1268"/>
                </a:lnTo>
                <a:lnTo>
                  <a:pt x="1772" y="1282"/>
                </a:lnTo>
                <a:lnTo>
                  <a:pt x="1782" y="1294"/>
                </a:lnTo>
                <a:lnTo>
                  <a:pt x="1792" y="1306"/>
                </a:lnTo>
                <a:lnTo>
                  <a:pt x="1802" y="1318"/>
                </a:lnTo>
                <a:lnTo>
                  <a:pt x="1812" y="1328"/>
                </a:lnTo>
                <a:lnTo>
                  <a:pt x="1822" y="1336"/>
                </a:lnTo>
                <a:lnTo>
                  <a:pt x="1834" y="1344"/>
                </a:lnTo>
                <a:lnTo>
                  <a:pt x="1844" y="1352"/>
                </a:lnTo>
                <a:lnTo>
                  <a:pt x="1854" y="1358"/>
                </a:lnTo>
                <a:lnTo>
                  <a:pt x="1864" y="1364"/>
                </a:lnTo>
                <a:lnTo>
                  <a:pt x="1874" y="1368"/>
                </a:lnTo>
                <a:lnTo>
                  <a:pt x="1884" y="1374"/>
                </a:lnTo>
                <a:lnTo>
                  <a:pt x="1894" y="1378"/>
                </a:lnTo>
                <a:lnTo>
                  <a:pt x="1904" y="1380"/>
                </a:lnTo>
                <a:lnTo>
                  <a:pt x="1914" y="1384"/>
                </a:lnTo>
                <a:lnTo>
                  <a:pt x="1924" y="1386"/>
                </a:lnTo>
                <a:lnTo>
                  <a:pt x="1934" y="1390"/>
                </a:lnTo>
                <a:lnTo>
                  <a:pt x="1944" y="1392"/>
                </a:lnTo>
                <a:lnTo>
                  <a:pt x="1954" y="1394"/>
                </a:lnTo>
                <a:lnTo>
                  <a:pt x="1964" y="1396"/>
                </a:lnTo>
                <a:lnTo>
                  <a:pt x="1974" y="1396"/>
                </a:lnTo>
                <a:lnTo>
                  <a:pt x="1986" y="1398"/>
                </a:lnTo>
                <a:lnTo>
                  <a:pt x="1996" y="1398"/>
                </a:lnTo>
                <a:lnTo>
                  <a:pt x="2006" y="1400"/>
                </a:lnTo>
                <a:lnTo>
                  <a:pt x="2016" y="1400"/>
                </a:lnTo>
                <a:lnTo>
                  <a:pt x="2026" y="1402"/>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8" name="Freeform 139"/>
          <p:cNvSpPr>
            <a:spLocks/>
          </p:cNvSpPr>
          <p:nvPr/>
        </p:nvSpPr>
        <p:spPr bwMode="auto">
          <a:xfrm>
            <a:off x="2219529" y="4194875"/>
            <a:ext cx="1593850" cy="2228850"/>
          </a:xfrm>
          <a:custGeom>
            <a:avLst/>
            <a:gdLst>
              <a:gd name="T0" fmla="*/ 0 w 1004"/>
              <a:gd name="T1" fmla="*/ 932 h 1404"/>
              <a:gd name="T2" fmla="*/ 20 w 1004"/>
              <a:gd name="T3" fmla="*/ 860 h 1404"/>
              <a:gd name="T4" fmla="*/ 42 w 1004"/>
              <a:gd name="T5" fmla="*/ 782 h 1404"/>
              <a:gd name="T6" fmla="*/ 62 w 1004"/>
              <a:gd name="T7" fmla="*/ 702 h 1404"/>
              <a:gd name="T8" fmla="*/ 82 w 1004"/>
              <a:gd name="T9" fmla="*/ 618 h 1404"/>
              <a:gd name="T10" fmla="*/ 102 w 1004"/>
              <a:gd name="T11" fmla="*/ 534 h 1404"/>
              <a:gd name="T12" fmla="*/ 122 w 1004"/>
              <a:gd name="T13" fmla="*/ 450 h 1404"/>
              <a:gd name="T14" fmla="*/ 142 w 1004"/>
              <a:gd name="T15" fmla="*/ 368 h 1404"/>
              <a:gd name="T16" fmla="*/ 162 w 1004"/>
              <a:gd name="T17" fmla="*/ 290 h 1404"/>
              <a:gd name="T18" fmla="*/ 184 w 1004"/>
              <a:gd name="T19" fmla="*/ 218 h 1404"/>
              <a:gd name="T20" fmla="*/ 204 w 1004"/>
              <a:gd name="T21" fmla="*/ 152 h 1404"/>
              <a:gd name="T22" fmla="*/ 224 w 1004"/>
              <a:gd name="T23" fmla="*/ 98 h 1404"/>
              <a:gd name="T24" fmla="*/ 244 w 1004"/>
              <a:gd name="T25" fmla="*/ 54 h 1404"/>
              <a:gd name="T26" fmla="*/ 264 w 1004"/>
              <a:gd name="T27" fmla="*/ 22 h 1404"/>
              <a:gd name="T28" fmla="*/ 284 w 1004"/>
              <a:gd name="T29" fmla="*/ 4 h 1404"/>
              <a:gd name="T30" fmla="*/ 304 w 1004"/>
              <a:gd name="T31" fmla="*/ 0 h 1404"/>
              <a:gd name="T32" fmla="*/ 324 w 1004"/>
              <a:gd name="T33" fmla="*/ 10 h 1404"/>
              <a:gd name="T34" fmla="*/ 344 w 1004"/>
              <a:gd name="T35" fmla="*/ 32 h 1404"/>
              <a:gd name="T36" fmla="*/ 366 w 1004"/>
              <a:gd name="T37" fmla="*/ 68 h 1404"/>
              <a:gd name="T38" fmla="*/ 386 w 1004"/>
              <a:gd name="T39" fmla="*/ 116 h 1404"/>
              <a:gd name="T40" fmla="*/ 406 w 1004"/>
              <a:gd name="T41" fmla="*/ 174 h 1404"/>
              <a:gd name="T42" fmla="*/ 426 w 1004"/>
              <a:gd name="T43" fmla="*/ 242 h 1404"/>
              <a:gd name="T44" fmla="*/ 446 w 1004"/>
              <a:gd name="T45" fmla="*/ 316 h 1404"/>
              <a:gd name="T46" fmla="*/ 466 w 1004"/>
              <a:gd name="T47" fmla="*/ 396 h 1404"/>
              <a:gd name="T48" fmla="*/ 486 w 1004"/>
              <a:gd name="T49" fmla="*/ 478 h 1404"/>
              <a:gd name="T50" fmla="*/ 508 w 1004"/>
              <a:gd name="T51" fmla="*/ 564 h 1404"/>
              <a:gd name="T52" fmla="*/ 528 w 1004"/>
              <a:gd name="T53" fmla="*/ 648 h 1404"/>
              <a:gd name="T54" fmla="*/ 548 w 1004"/>
              <a:gd name="T55" fmla="*/ 730 h 1404"/>
              <a:gd name="T56" fmla="*/ 568 w 1004"/>
              <a:gd name="T57" fmla="*/ 810 h 1404"/>
              <a:gd name="T58" fmla="*/ 588 w 1004"/>
              <a:gd name="T59" fmla="*/ 886 h 1404"/>
              <a:gd name="T60" fmla="*/ 608 w 1004"/>
              <a:gd name="T61" fmla="*/ 956 h 1404"/>
              <a:gd name="T62" fmla="*/ 628 w 1004"/>
              <a:gd name="T63" fmla="*/ 1020 h 1404"/>
              <a:gd name="T64" fmla="*/ 650 w 1004"/>
              <a:gd name="T65" fmla="*/ 1078 h 1404"/>
              <a:gd name="T66" fmla="*/ 670 w 1004"/>
              <a:gd name="T67" fmla="*/ 1132 h 1404"/>
              <a:gd name="T68" fmla="*/ 690 w 1004"/>
              <a:gd name="T69" fmla="*/ 1178 h 1404"/>
              <a:gd name="T70" fmla="*/ 710 w 1004"/>
              <a:gd name="T71" fmla="*/ 1218 h 1404"/>
              <a:gd name="T72" fmla="*/ 730 w 1004"/>
              <a:gd name="T73" fmla="*/ 1252 h 1404"/>
              <a:gd name="T74" fmla="*/ 750 w 1004"/>
              <a:gd name="T75" fmla="*/ 1282 h 1404"/>
              <a:gd name="T76" fmla="*/ 770 w 1004"/>
              <a:gd name="T77" fmla="*/ 1306 h 1404"/>
              <a:gd name="T78" fmla="*/ 790 w 1004"/>
              <a:gd name="T79" fmla="*/ 1328 h 1404"/>
              <a:gd name="T80" fmla="*/ 812 w 1004"/>
              <a:gd name="T81" fmla="*/ 1344 h 1404"/>
              <a:gd name="T82" fmla="*/ 832 w 1004"/>
              <a:gd name="T83" fmla="*/ 1358 h 1404"/>
              <a:gd name="T84" fmla="*/ 852 w 1004"/>
              <a:gd name="T85" fmla="*/ 1368 h 1404"/>
              <a:gd name="T86" fmla="*/ 872 w 1004"/>
              <a:gd name="T87" fmla="*/ 1378 h 1404"/>
              <a:gd name="T88" fmla="*/ 892 w 1004"/>
              <a:gd name="T89" fmla="*/ 1384 h 1404"/>
              <a:gd name="T90" fmla="*/ 912 w 1004"/>
              <a:gd name="T91" fmla="*/ 1390 h 1404"/>
              <a:gd name="T92" fmla="*/ 932 w 1004"/>
              <a:gd name="T93" fmla="*/ 1394 h 1404"/>
              <a:gd name="T94" fmla="*/ 952 w 1004"/>
              <a:gd name="T95" fmla="*/ 1396 h 1404"/>
              <a:gd name="T96" fmla="*/ 974 w 1004"/>
              <a:gd name="T97" fmla="*/ 1398 h 1404"/>
              <a:gd name="T98" fmla="*/ 994 w 1004"/>
              <a:gd name="T99" fmla="*/ 1400 h 1404"/>
              <a:gd name="T100" fmla="*/ 0 w 1004"/>
              <a:gd name="T101"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04" h="1404">
                <a:moveTo>
                  <a:pt x="0" y="1404"/>
                </a:moveTo>
                <a:lnTo>
                  <a:pt x="0" y="932"/>
                </a:lnTo>
                <a:lnTo>
                  <a:pt x="10" y="896"/>
                </a:lnTo>
                <a:lnTo>
                  <a:pt x="20" y="860"/>
                </a:lnTo>
                <a:lnTo>
                  <a:pt x="30" y="822"/>
                </a:lnTo>
                <a:lnTo>
                  <a:pt x="42" y="782"/>
                </a:lnTo>
                <a:lnTo>
                  <a:pt x="52" y="742"/>
                </a:lnTo>
                <a:lnTo>
                  <a:pt x="62" y="702"/>
                </a:lnTo>
                <a:lnTo>
                  <a:pt x="72" y="660"/>
                </a:lnTo>
                <a:lnTo>
                  <a:pt x="82" y="618"/>
                </a:lnTo>
                <a:lnTo>
                  <a:pt x="92" y="576"/>
                </a:lnTo>
                <a:lnTo>
                  <a:pt x="102" y="534"/>
                </a:lnTo>
                <a:lnTo>
                  <a:pt x="112" y="492"/>
                </a:lnTo>
                <a:lnTo>
                  <a:pt x="122" y="450"/>
                </a:lnTo>
                <a:lnTo>
                  <a:pt x="132" y="408"/>
                </a:lnTo>
                <a:lnTo>
                  <a:pt x="142" y="368"/>
                </a:lnTo>
                <a:lnTo>
                  <a:pt x="152" y="328"/>
                </a:lnTo>
                <a:lnTo>
                  <a:pt x="162" y="290"/>
                </a:lnTo>
                <a:lnTo>
                  <a:pt x="172" y="252"/>
                </a:lnTo>
                <a:lnTo>
                  <a:pt x="184" y="218"/>
                </a:lnTo>
                <a:lnTo>
                  <a:pt x="192" y="184"/>
                </a:lnTo>
                <a:lnTo>
                  <a:pt x="204" y="152"/>
                </a:lnTo>
                <a:lnTo>
                  <a:pt x="214" y="124"/>
                </a:lnTo>
                <a:lnTo>
                  <a:pt x="224" y="98"/>
                </a:lnTo>
                <a:lnTo>
                  <a:pt x="234" y="74"/>
                </a:lnTo>
                <a:lnTo>
                  <a:pt x="244" y="54"/>
                </a:lnTo>
                <a:lnTo>
                  <a:pt x="254" y="36"/>
                </a:lnTo>
                <a:lnTo>
                  <a:pt x="264" y="22"/>
                </a:lnTo>
                <a:lnTo>
                  <a:pt x="274" y="12"/>
                </a:lnTo>
                <a:lnTo>
                  <a:pt x="284" y="4"/>
                </a:lnTo>
                <a:lnTo>
                  <a:pt x="294" y="0"/>
                </a:lnTo>
                <a:lnTo>
                  <a:pt x="304" y="0"/>
                </a:lnTo>
                <a:lnTo>
                  <a:pt x="314" y="4"/>
                </a:lnTo>
                <a:lnTo>
                  <a:pt x="324" y="10"/>
                </a:lnTo>
                <a:lnTo>
                  <a:pt x="334" y="20"/>
                </a:lnTo>
                <a:lnTo>
                  <a:pt x="344" y="32"/>
                </a:lnTo>
                <a:lnTo>
                  <a:pt x="356" y="48"/>
                </a:lnTo>
                <a:lnTo>
                  <a:pt x="366" y="68"/>
                </a:lnTo>
                <a:lnTo>
                  <a:pt x="376" y="90"/>
                </a:lnTo>
                <a:lnTo>
                  <a:pt x="386" y="116"/>
                </a:lnTo>
                <a:lnTo>
                  <a:pt x="396" y="144"/>
                </a:lnTo>
                <a:lnTo>
                  <a:pt x="406" y="174"/>
                </a:lnTo>
                <a:lnTo>
                  <a:pt x="416" y="208"/>
                </a:lnTo>
                <a:lnTo>
                  <a:pt x="426" y="242"/>
                </a:lnTo>
                <a:lnTo>
                  <a:pt x="436" y="278"/>
                </a:lnTo>
                <a:lnTo>
                  <a:pt x="446" y="316"/>
                </a:lnTo>
                <a:lnTo>
                  <a:pt x="456" y="356"/>
                </a:lnTo>
                <a:lnTo>
                  <a:pt x="466" y="396"/>
                </a:lnTo>
                <a:lnTo>
                  <a:pt x="476" y="436"/>
                </a:lnTo>
                <a:lnTo>
                  <a:pt x="486" y="478"/>
                </a:lnTo>
                <a:lnTo>
                  <a:pt x="498" y="520"/>
                </a:lnTo>
                <a:lnTo>
                  <a:pt x="508" y="564"/>
                </a:lnTo>
                <a:lnTo>
                  <a:pt x="518" y="606"/>
                </a:lnTo>
                <a:lnTo>
                  <a:pt x="528" y="648"/>
                </a:lnTo>
                <a:lnTo>
                  <a:pt x="538" y="690"/>
                </a:lnTo>
                <a:lnTo>
                  <a:pt x="548" y="730"/>
                </a:lnTo>
                <a:lnTo>
                  <a:pt x="558" y="770"/>
                </a:lnTo>
                <a:lnTo>
                  <a:pt x="568" y="810"/>
                </a:lnTo>
                <a:lnTo>
                  <a:pt x="578" y="848"/>
                </a:lnTo>
                <a:lnTo>
                  <a:pt x="588" y="886"/>
                </a:lnTo>
                <a:lnTo>
                  <a:pt x="598" y="922"/>
                </a:lnTo>
                <a:lnTo>
                  <a:pt x="608" y="956"/>
                </a:lnTo>
                <a:lnTo>
                  <a:pt x="618" y="988"/>
                </a:lnTo>
                <a:lnTo>
                  <a:pt x="628" y="1020"/>
                </a:lnTo>
                <a:lnTo>
                  <a:pt x="638" y="1050"/>
                </a:lnTo>
                <a:lnTo>
                  <a:pt x="650" y="1078"/>
                </a:lnTo>
                <a:lnTo>
                  <a:pt x="660" y="1106"/>
                </a:lnTo>
                <a:lnTo>
                  <a:pt x="670" y="1132"/>
                </a:lnTo>
                <a:lnTo>
                  <a:pt x="680" y="1154"/>
                </a:lnTo>
                <a:lnTo>
                  <a:pt x="690" y="1178"/>
                </a:lnTo>
                <a:lnTo>
                  <a:pt x="700" y="1198"/>
                </a:lnTo>
                <a:lnTo>
                  <a:pt x="710" y="1218"/>
                </a:lnTo>
                <a:lnTo>
                  <a:pt x="720" y="1236"/>
                </a:lnTo>
                <a:lnTo>
                  <a:pt x="730" y="1252"/>
                </a:lnTo>
                <a:lnTo>
                  <a:pt x="740" y="1268"/>
                </a:lnTo>
                <a:lnTo>
                  <a:pt x="750" y="1282"/>
                </a:lnTo>
                <a:lnTo>
                  <a:pt x="760" y="1294"/>
                </a:lnTo>
                <a:lnTo>
                  <a:pt x="770" y="1306"/>
                </a:lnTo>
                <a:lnTo>
                  <a:pt x="780" y="1318"/>
                </a:lnTo>
                <a:lnTo>
                  <a:pt x="790" y="1328"/>
                </a:lnTo>
                <a:lnTo>
                  <a:pt x="800" y="1336"/>
                </a:lnTo>
                <a:lnTo>
                  <a:pt x="812" y="1344"/>
                </a:lnTo>
                <a:lnTo>
                  <a:pt x="822" y="1352"/>
                </a:lnTo>
                <a:lnTo>
                  <a:pt x="832" y="1358"/>
                </a:lnTo>
                <a:lnTo>
                  <a:pt x="842" y="1364"/>
                </a:lnTo>
                <a:lnTo>
                  <a:pt x="852" y="1368"/>
                </a:lnTo>
                <a:lnTo>
                  <a:pt x="862" y="1374"/>
                </a:lnTo>
                <a:lnTo>
                  <a:pt x="872" y="1378"/>
                </a:lnTo>
                <a:lnTo>
                  <a:pt x="882" y="1380"/>
                </a:lnTo>
                <a:lnTo>
                  <a:pt x="892" y="1384"/>
                </a:lnTo>
                <a:lnTo>
                  <a:pt x="902" y="1386"/>
                </a:lnTo>
                <a:lnTo>
                  <a:pt x="912" y="1390"/>
                </a:lnTo>
                <a:lnTo>
                  <a:pt x="922" y="1392"/>
                </a:lnTo>
                <a:lnTo>
                  <a:pt x="932" y="1394"/>
                </a:lnTo>
                <a:lnTo>
                  <a:pt x="942" y="1396"/>
                </a:lnTo>
                <a:lnTo>
                  <a:pt x="952" y="1396"/>
                </a:lnTo>
                <a:lnTo>
                  <a:pt x="964" y="1398"/>
                </a:lnTo>
                <a:lnTo>
                  <a:pt x="974" y="1398"/>
                </a:lnTo>
                <a:lnTo>
                  <a:pt x="984" y="1400"/>
                </a:lnTo>
                <a:lnTo>
                  <a:pt x="994" y="1400"/>
                </a:lnTo>
                <a:lnTo>
                  <a:pt x="1004" y="1402"/>
                </a:lnTo>
                <a:lnTo>
                  <a:pt x="0" y="1404"/>
                </a:lnTo>
                <a:close/>
              </a:path>
            </a:pathLst>
          </a:custGeom>
          <a:solidFill>
            <a:srgbClr val="33CC33"/>
          </a:solidFill>
          <a:ln w="0">
            <a:solidFill>
              <a:srgbClr val="646464"/>
            </a:solidFill>
            <a:prstDash val="solid"/>
            <a:round/>
            <a:headEnd/>
            <a:tailEnd/>
          </a:ln>
        </p:spPr>
        <p:txBody>
          <a:bodyPr/>
          <a:lstStyle/>
          <a:p>
            <a:endParaRPr lang="en-US"/>
          </a:p>
        </p:txBody>
      </p:sp>
      <p:sp>
        <p:nvSpPr>
          <p:cNvPr id="139" name="AutoShape 143"/>
          <p:cNvSpPr>
            <a:spLocks noChangeArrowheads="1"/>
          </p:cNvSpPr>
          <p:nvPr/>
        </p:nvSpPr>
        <p:spPr bwMode="auto">
          <a:xfrm>
            <a:off x="6108904" y="2840737"/>
            <a:ext cx="228600" cy="228600"/>
          </a:xfrm>
          <a:prstGeom prst="star4">
            <a:avLst>
              <a:gd name="adj" fmla="val 12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AutoShape 144"/>
          <p:cNvSpPr>
            <a:spLocks noChangeArrowheads="1"/>
          </p:cNvSpPr>
          <p:nvPr/>
        </p:nvSpPr>
        <p:spPr bwMode="auto">
          <a:xfrm>
            <a:off x="5619954" y="3564637"/>
            <a:ext cx="228600" cy="228600"/>
          </a:xfrm>
          <a:prstGeom prst="star4">
            <a:avLst>
              <a:gd name="adj" fmla="val 12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Text Box 142"/>
          <p:cNvSpPr txBox="1">
            <a:spLocks noChangeArrowheads="1"/>
          </p:cNvSpPr>
          <p:nvPr/>
        </p:nvSpPr>
        <p:spPr bwMode="auto">
          <a:xfrm>
            <a:off x="0" y="1874784"/>
            <a:ext cx="22028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dirty="0"/>
              <a:t>Non-diseased</a:t>
            </a:r>
          </a:p>
        </p:txBody>
      </p:sp>
      <p:sp>
        <p:nvSpPr>
          <p:cNvPr id="143" name="Text Box 143"/>
          <p:cNvSpPr txBox="1">
            <a:spLocks noChangeArrowheads="1"/>
          </p:cNvSpPr>
          <p:nvPr/>
        </p:nvSpPr>
        <p:spPr bwMode="auto">
          <a:xfrm>
            <a:off x="119267" y="5184721"/>
            <a:ext cx="1537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dirty="0"/>
              <a:t>Diseased</a:t>
            </a:r>
          </a:p>
        </p:txBody>
      </p:sp>
      <p:sp>
        <p:nvSpPr>
          <p:cNvPr id="144" name="Line 3"/>
          <p:cNvSpPr>
            <a:spLocks noChangeShapeType="1"/>
          </p:cNvSpPr>
          <p:nvPr/>
        </p:nvSpPr>
        <p:spPr bwMode="auto">
          <a:xfrm flipV="1">
            <a:off x="2210769" y="927460"/>
            <a:ext cx="0" cy="5883508"/>
          </a:xfrm>
          <a:prstGeom prst="line">
            <a:avLst/>
          </a:prstGeom>
          <a:noFill/>
          <a:ln w="63500">
            <a:solidFill>
              <a:srgbClr val="00B0F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Text Box 131"/>
          <p:cNvSpPr txBox="1">
            <a:spLocks noChangeArrowheads="1"/>
          </p:cNvSpPr>
          <p:nvPr/>
        </p:nvSpPr>
        <p:spPr bwMode="auto">
          <a:xfrm rot="16200000">
            <a:off x="3848478" y="3473510"/>
            <a:ext cx="24396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b="1" dirty="0">
                <a:solidFill>
                  <a:srgbClr val="00B050"/>
                </a:solidFill>
              </a:rPr>
              <a:t>TPF, Sensitivity</a:t>
            </a:r>
          </a:p>
        </p:txBody>
      </p:sp>
      <p:sp>
        <p:nvSpPr>
          <p:cNvPr id="146" name="Text Box 132"/>
          <p:cNvSpPr txBox="1">
            <a:spLocks noChangeArrowheads="1"/>
          </p:cNvSpPr>
          <p:nvPr/>
        </p:nvSpPr>
        <p:spPr bwMode="auto">
          <a:xfrm>
            <a:off x="5686010" y="5302955"/>
            <a:ext cx="27137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dirty="0">
                <a:solidFill>
                  <a:srgbClr val="FF0000"/>
                </a:solidFill>
              </a:rPr>
              <a:t>FPF, 1-Specificity</a:t>
            </a:r>
          </a:p>
        </p:txBody>
      </p:sp>
    </p:spTree>
    <p:extLst>
      <p:ext uri="{BB962C8B-B14F-4D97-AF65-F5344CB8AC3E}">
        <p14:creationId xmlns:p14="http://schemas.microsoft.com/office/powerpoint/2010/main" val="1512251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a:t>
            </a:r>
          </a:p>
        </p:txBody>
      </p:sp>
      <p:sp>
        <p:nvSpPr>
          <p:cNvPr id="4" name="Freeform 2"/>
          <p:cNvSpPr>
            <a:spLocks/>
          </p:cNvSpPr>
          <p:nvPr/>
        </p:nvSpPr>
        <p:spPr bwMode="auto">
          <a:xfrm>
            <a:off x="5149546" y="2100439"/>
            <a:ext cx="2965450" cy="2692400"/>
          </a:xfrm>
          <a:custGeom>
            <a:avLst/>
            <a:gdLst>
              <a:gd name="T0" fmla="*/ 1866 w 1868"/>
              <a:gd name="T1" fmla="*/ 0 h 1696"/>
              <a:gd name="T2" fmla="*/ 1866 w 1868"/>
              <a:gd name="T3" fmla="*/ 0 h 1696"/>
              <a:gd name="T4" fmla="*/ 1866 w 1868"/>
              <a:gd name="T5" fmla="*/ 0 h 1696"/>
              <a:gd name="T6" fmla="*/ 1864 w 1868"/>
              <a:gd name="T7" fmla="*/ 0 h 1696"/>
              <a:gd name="T8" fmla="*/ 1862 w 1868"/>
              <a:gd name="T9" fmla="*/ 0 h 1696"/>
              <a:gd name="T10" fmla="*/ 1860 w 1868"/>
              <a:gd name="T11" fmla="*/ 0 h 1696"/>
              <a:gd name="T12" fmla="*/ 1854 w 1868"/>
              <a:gd name="T13" fmla="*/ 0 h 1696"/>
              <a:gd name="T14" fmla="*/ 1848 w 1868"/>
              <a:gd name="T15" fmla="*/ 0 h 1696"/>
              <a:gd name="T16" fmla="*/ 1840 w 1868"/>
              <a:gd name="T17" fmla="*/ 0 h 1696"/>
              <a:gd name="T18" fmla="*/ 1828 w 1868"/>
              <a:gd name="T19" fmla="*/ 2 h 1696"/>
              <a:gd name="T20" fmla="*/ 1810 w 1868"/>
              <a:gd name="T21" fmla="*/ 2 h 1696"/>
              <a:gd name="T22" fmla="*/ 1788 w 1868"/>
              <a:gd name="T23" fmla="*/ 2 h 1696"/>
              <a:gd name="T24" fmla="*/ 1760 w 1868"/>
              <a:gd name="T25" fmla="*/ 2 h 1696"/>
              <a:gd name="T26" fmla="*/ 1724 w 1868"/>
              <a:gd name="T27" fmla="*/ 4 h 1696"/>
              <a:gd name="T28" fmla="*/ 1678 w 1868"/>
              <a:gd name="T29" fmla="*/ 6 h 1696"/>
              <a:gd name="T30" fmla="*/ 1624 w 1868"/>
              <a:gd name="T31" fmla="*/ 8 h 1696"/>
              <a:gd name="T32" fmla="*/ 1560 w 1868"/>
              <a:gd name="T33" fmla="*/ 12 h 1696"/>
              <a:gd name="T34" fmla="*/ 1484 w 1868"/>
              <a:gd name="T35" fmla="*/ 18 h 1696"/>
              <a:gd name="T36" fmla="*/ 1400 w 1868"/>
              <a:gd name="T37" fmla="*/ 26 h 1696"/>
              <a:gd name="T38" fmla="*/ 1308 w 1868"/>
              <a:gd name="T39" fmla="*/ 36 h 1696"/>
              <a:gd name="T40" fmla="*/ 1206 w 1868"/>
              <a:gd name="T41" fmla="*/ 52 h 1696"/>
              <a:gd name="T42" fmla="*/ 1100 w 1868"/>
              <a:gd name="T43" fmla="*/ 72 h 1696"/>
              <a:gd name="T44" fmla="*/ 990 w 1868"/>
              <a:gd name="T45" fmla="*/ 98 h 1696"/>
              <a:gd name="T46" fmla="*/ 878 w 1868"/>
              <a:gd name="T47" fmla="*/ 132 h 1696"/>
              <a:gd name="T48" fmla="*/ 768 w 1868"/>
              <a:gd name="T49" fmla="*/ 172 h 1696"/>
              <a:gd name="T50" fmla="*/ 660 w 1868"/>
              <a:gd name="T51" fmla="*/ 222 h 1696"/>
              <a:gd name="T52" fmla="*/ 560 w 1868"/>
              <a:gd name="T53" fmla="*/ 280 h 1696"/>
              <a:gd name="T54" fmla="*/ 466 w 1868"/>
              <a:gd name="T55" fmla="*/ 348 h 1696"/>
              <a:gd name="T56" fmla="*/ 382 w 1868"/>
              <a:gd name="T57" fmla="*/ 424 h 1696"/>
              <a:gd name="T58" fmla="*/ 308 w 1868"/>
              <a:gd name="T59" fmla="*/ 510 h 1696"/>
              <a:gd name="T60" fmla="*/ 242 w 1868"/>
              <a:gd name="T61" fmla="*/ 600 h 1696"/>
              <a:gd name="T62" fmla="*/ 188 w 1868"/>
              <a:gd name="T63" fmla="*/ 698 h 1696"/>
              <a:gd name="T64" fmla="*/ 144 w 1868"/>
              <a:gd name="T65" fmla="*/ 798 h 1696"/>
              <a:gd name="T66" fmla="*/ 108 w 1868"/>
              <a:gd name="T67" fmla="*/ 900 h 1696"/>
              <a:gd name="T68" fmla="*/ 78 w 1868"/>
              <a:gd name="T69" fmla="*/ 1000 h 1696"/>
              <a:gd name="T70" fmla="*/ 56 w 1868"/>
              <a:gd name="T71" fmla="*/ 1098 h 1696"/>
              <a:gd name="T72" fmla="*/ 40 w 1868"/>
              <a:gd name="T73" fmla="*/ 1188 h 1696"/>
              <a:gd name="T74" fmla="*/ 28 w 1868"/>
              <a:gd name="T75" fmla="*/ 1274 h 1696"/>
              <a:gd name="T76" fmla="*/ 18 w 1868"/>
              <a:gd name="T77" fmla="*/ 1350 h 1696"/>
              <a:gd name="T78" fmla="*/ 12 w 1868"/>
              <a:gd name="T79" fmla="*/ 1418 h 1696"/>
              <a:gd name="T80" fmla="*/ 8 w 1868"/>
              <a:gd name="T81" fmla="*/ 1476 h 1696"/>
              <a:gd name="T82" fmla="*/ 4 w 1868"/>
              <a:gd name="T83" fmla="*/ 1526 h 1696"/>
              <a:gd name="T84" fmla="*/ 2 w 1868"/>
              <a:gd name="T85" fmla="*/ 1566 h 1696"/>
              <a:gd name="T86" fmla="*/ 2 w 1868"/>
              <a:gd name="T87" fmla="*/ 1600 h 1696"/>
              <a:gd name="T88" fmla="*/ 0 w 1868"/>
              <a:gd name="T89" fmla="*/ 1626 h 1696"/>
              <a:gd name="T90" fmla="*/ 0 w 1868"/>
              <a:gd name="T91" fmla="*/ 1646 h 1696"/>
              <a:gd name="T92" fmla="*/ 0 w 1868"/>
              <a:gd name="T93" fmla="*/ 1662 h 1696"/>
              <a:gd name="T94" fmla="*/ 0 w 1868"/>
              <a:gd name="T95" fmla="*/ 1672 h 1696"/>
              <a:gd name="T96" fmla="*/ 0 w 1868"/>
              <a:gd name="T97" fmla="*/ 1680 h 1696"/>
              <a:gd name="T98" fmla="*/ 0 w 1868"/>
              <a:gd name="T99" fmla="*/ 1686 h 1696"/>
              <a:gd name="T100" fmla="*/ 0 w 1868"/>
              <a:gd name="T101" fmla="*/ 1690 h 1696"/>
              <a:gd name="T102" fmla="*/ 0 w 1868"/>
              <a:gd name="T103" fmla="*/ 1692 h 1696"/>
              <a:gd name="T104" fmla="*/ 0 w 1868"/>
              <a:gd name="T105" fmla="*/ 1694 h 1696"/>
              <a:gd name="T106" fmla="*/ 0 w 1868"/>
              <a:gd name="T107" fmla="*/ 1696 h 1696"/>
              <a:gd name="T108" fmla="*/ 0 w 1868"/>
              <a:gd name="T109" fmla="*/ 1696 h 1696"/>
              <a:gd name="T110" fmla="*/ 0 w 1868"/>
              <a:gd name="T111" fmla="*/ 1696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8" h="1696">
                <a:moveTo>
                  <a:pt x="1868" y="0"/>
                </a:moveTo>
                <a:lnTo>
                  <a:pt x="1868" y="0"/>
                </a:lnTo>
                <a:lnTo>
                  <a:pt x="1866" y="0"/>
                </a:lnTo>
                <a:lnTo>
                  <a:pt x="1866" y="0"/>
                </a:lnTo>
                <a:lnTo>
                  <a:pt x="1866" y="0"/>
                </a:lnTo>
                <a:lnTo>
                  <a:pt x="1866" y="0"/>
                </a:lnTo>
                <a:lnTo>
                  <a:pt x="1866" y="0"/>
                </a:lnTo>
                <a:lnTo>
                  <a:pt x="1866" y="0"/>
                </a:lnTo>
                <a:lnTo>
                  <a:pt x="1866" y="0"/>
                </a:lnTo>
                <a:lnTo>
                  <a:pt x="1866" y="0"/>
                </a:lnTo>
                <a:lnTo>
                  <a:pt x="1864" y="0"/>
                </a:lnTo>
                <a:lnTo>
                  <a:pt x="1864" y="0"/>
                </a:lnTo>
                <a:lnTo>
                  <a:pt x="1864" y="0"/>
                </a:lnTo>
                <a:lnTo>
                  <a:pt x="1864" y="0"/>
                </a:lnTo>
                <a:lnTo>
                  <a:pt x="1862" y="0"/>
                </a:lnTo>
                <a:lnTo>
                  <a:pt x="1862" y="0"/>
                </a:lnTo>
                <a:lnTo>
                  <a:pt x="1860" y="0"/>
                </a:lnTo>
                <a:lnTo>
                  <a:pt x="1860" y="0"/>
                </a:lnTo>
                <a:lnTo>
                  <a:pt x="1858" y="0"/>
                </a:lnTo>
                <a:lnTo>
                  <a:pt x="1856" y="0"/>
                </a:lnTo>
                <a:lnTo>
                  <a:pt x="1854" y="0"/>
                </a:lnTo>
                <a:lnTo>
                  <a:pt x="1854" y="0"/>
                </a:lnTo>
                <a:lnTo>
                  <a:pt x="1850" y="0"/>
                </a:lnTo>
                <a:lnTo>
                  <a:pt x="1848" y="0"/>
                </a:lnTo>
                <a:lnTo>
                  <a:pt x="1846" y="0"/>
                </a:lnTo>
                <a:lnTo>
                  <a:pt x="1844" y="0"/>
                </a:lnTo>
                <a:lnTo>
                  <a:pt x="1840" y="0"/>
                </a:lnTo>
                <a:lnTo>
                  <a:pt x="1836" y="0"/>
                </a:lnTo>
                <a:lnTo>
                  <a:pt x="1832" y="0"/>
                </a:lnTo>
                <a:lnTo>
                  <a:pt x="1828" y="2"/>
                </a:lnTo>
                <a:lnTo>
                  <a:pt x="1822" y="2"/>
                </a:lnTo>
                <a:lnTo>
                  <a:pt x="1816" y="2"/>
                </a:lnTo>
                <a:lnTo>
                  <a:pt x="1810" y="2"/>
                </a:lnTo>
                <a:lnTo>
                  <a:pt x="1804" y="2"/>
                </a:lnTo>
                <a:lnTo>
                  <a:pt x="1796" y="2"/>
                </a:lnTo>
                <a:lnTo>
                  <a:pt x="1788" y="2"/>
                </a:lnTo>
                <a:lnTo>
                  <a:pt x="1780" y="2"/>
                </a:lnTo>
                <a:lnTo>
                  <a:pt x="1770" y="2"/>
                </a:lnTo>
                <a:lnTo>
                  <a:pt x="1760" y="2"/>
                </a:lnTo>
                <a:lnTo>
                  <a:pt x="1748" y="2"/>
                </a:lnTo>
                <a:lnTo>
                  <a:pt x="1736" y="4"/>
                </a:lnTo>
                <a:lnTo>
                  <a:pt x="1724" y="4"/>
                </a:lnTo>
                <a:lnTo>
                  <a:pt x="1710" y="4"/>
                </a:lnTo>
                <a:lnTo>
                  <a:pt x="1694" y="4"/>
                </a:lnTo>
                <a:lnTo>
                  <a:pt x="1678" y="6"/>
                </a:lnTo>
                <a:lnTo>
                  <a:pt x="1662" y="6"/>
                </a:lnTo>
                <a:lnTo>
                  <a:pt x="1644" y="6"/>
                </a:lnTo>
                <a:lnTo>
                  <a:pt x="1624" y="8"/>
                </a:lnTo>
                <a:lnTo>
                  <a:pt x="1604" y="8"/>
                </a:lnTo>
                <a:lnTo>
                  <a:pt x="1582" y="10"/>
                </a:lnTo>
                <a:lnTo>
                  <a:pt x="1560" y="12"/>
                </a:lnTo>
                <a:lnTo>
                  <a:pt x="1536" y="14"/>
                </a:lnTo>
                <a:lnTo>
                  <a:pt x="1512" y="16"/>
                </a:lnTo>
                <a:lnTo>
                  <a:pt x="1484" y="18"/>
                </a:lnTo>
                <a:lnTo>
                  <a:pt x="1458" y="20"/>
                </a:lnTo>
                <a:lnTo>
                  <a:pt x="1430" y="22"/>
                </a:lnTo>
                <a:lnTo>
                  <a:pt x="1400" y="26"/>
                </a:lnTo>
                <a:lnTo>
                  <a:pt x="1370" y="30"/>
                </a:lnTo>
                <a:lnTo>
                  <a:pt x="1340" y="32"/>
                </a:lnTo>
                <a:lnTo>
                  <a:pt x="1308" y="36"/>
                </a:lnTo>
                <a:lnTo>
                  <a:pt x="1274" y="42"/>
                </a:lnTo>
                <a:lnTo>
                  <a:pt x="1240" y="46"/>
                </a:lnTo>
                <a:lnTo>
                  <a:pt x="1206" y="52"/>
                </a:lnTo>
                <a:lnTo>
                  <a:pt x="1172" y="58"/>
                </a:lnTo>
                <a:lnTo>
                  <a:pt x="1136" y="64"/>
                </a:lnTo>
                <a:lnTo>
                  <a:pt x="1100" y="72"/>
                </a:lnTo>
                <a:lnTo>
                  <a:pt x="1064" y="80"/>
                </a:lnTo>
                <a:lnTo>
                  <a:pt x="1026" y="88"/>
                </a:lnTo>
                <a:lnTo>
                  <a:pt x="990" y="98"/>
                </a:lnTo>
                <a:lnTo>
                  <a:pt x="952" y="108"/>
                </a:lnTo>
                <a:lnTo>
                  <a:pt x="914" y="120"/>
                </a:lnTo>
                <a:lnTo>
                  <a:pt x="878" y="132"/>
                </a:lnTo>
                <a:lnTo>
                  <a:pt x="840" y="144"/>
                </a:lnTo>
                <a:lnTo>
                  <a:pt x="804" y="158"/>
                </a:lnTo>
                <a:lnTo>
                  <a:pt x="768" y="172"/>
                </a:lnTo>
                <a:lnTo>
                  <a:pt x="732" y="188"/>
                </a:lnTo>
                <a:lnTo>
                  <a:pt x="696" y="204"/>
                </a:lnTo>
                <a:lnTo>
                  <a:pt x="660" y="222"/>
                </a:lnTo>
                <a:lnTo>
                  <a:pt x="626" y="240"/>
                </a:lnTo>
                <a:lnTo>
                  <a:pt x="592" y="260"/>
                </a:lnTo>
                <a:lnTo>
                  <a:pt x="560" y="280"/>
                </a:lnTo>
                <a:lnTo>
                  <a:pt x="528" y="302"/>
                </a:lnTo>
                <a:lnTo>
                  <a:pt x="496" y="324"/>
                </a:lnTo>
                <a:lnTo>
                  <a:pt x="466" y="348"/>
                </a:lnTo>
                <a:lnTo>
                  <a:pt x="438" y="372"/>
                </a:lnTo>
                <a:lnTo>
                  <a:pt x="408" y="398"/>
                </a:lnTo>
                <a:lnTo>
                  <a:pt x="382" y="424"/>
                </a:lnTo>
                <a:lnTo>
                  <a:pt x="356" y="452"/>
                </a:lnTo>
                <a:lnTo>
                  <a:pt x="332" y="480"/>
                </a:lnTo>
                <a:lnTo>
                  <a:pt x="308" y="510"/>
                </a:lnTo>
                <a:lnTo>
                  <a:pt x="284" y="540"/>
                </a:lnTo>
                <a:lnTo>
                  <a:pt x="264" y="570"/>
                </a:lnTo>
                <a:lnTo>
                  <a:pt x="242" y="600"/>
                </a:lnTo>
                <a:lnTo>
                  <a:pt x="224" y="632"/>
                </a:lnTo>
                <a:lnTo>
                  <a:pt x="206" y="666"/>
                </a:lnTo>
                <a:lnTo>
                  <a:pt x="188" y="698"/>
                </a:lnTo>
                <a:lnTo>
                  <a:pt x="172" y="732"/>
                </a:lnTo>
                <a:lnTo>
                  <a:pt x="158" y="764"/>
                </a:lnTo>
                <a:lnTo>
                  <a:pt x="144" y="798"/>
                </a:lnTo>
                <a:lnTo>
                  <a:pt x="130" y="832"/>
                </a:lnTo>
                <a:lnTo>
                  <a:pt x="118" y="866"/>
                </a:lnTo>
                <a:lnTo>
                  <a:pt x="108" y="900"/>
                </a:lnTo>
                <a:lnTo>
                  <a:pt x="96" y="934"/>
                </a:lnTo>
                <a:lnTo>
                  <a:pt x="88" y="966"/>
                </a:lnTo>
                <a:lnTo>
                  <a:pt x="78" y="1000"/>
                </a:lnTo>
                <a:lnTo>
                  <a:pt x="70" y="1032"/>
                </a:lnTo>
                <a:lnTo>
                  <a:pt x="64" y="1066"/>
                </a:lnTo>
                <a:lnTo>
                  <a:pt x="56" y="1098"/>
                </a:lnTo>
                <a:lnTo>
                  <a:pt x="50" y="1128"/>
                </a:lnTo>
                <a:lnTo>
                  <a:pt x="44" y="1158"/>
                </a:lnTo>
                <a:lnTo>
                  <a:pt x="40" y="1188"/>
                </a:lnTo>
                <a:lnTo>
                  <a:pt x="36" y="1218"/>
                </a:lnTo>
                <a:lnTo>
                  <a:pt x="30" y="1246"/>
                </a:lnTo>
                <a:lnTo>
                  <a:pt x="28" y="1274"/>
                </a:lnTo>
                <a:lnTo>
                  <a:pt x="24" y="1300"/>
                </a:lnTo>
                <a:lnTo>
                  <a:pt x="20" y="1326"/>
                </a:lnTo>
                <a:lnTo>
                  <a:pt x="18" y="1350"/>
                </a:lnTo>
                <a:lnTo>
                  <a:pt x="16" y="1374"/>
                </a:lnTo>
                <a:lnTo>
                  <a:pt x="14" y="1396"/>
                </a:lnTo>
                <a:lnTo>
                  <a:pt x="12" y="1418"/>
                </a:lnTo>
                <a:lnTo>
                  <a:pt x="10" y="1438"/>
                </a:lnTo>
                <a:lnTo>
                  <a:pt x="8" y="1458"/>
                </a:lnTo>
                <a:lnTo>
                  <a:pt x="8" y="1476"/>
                </a:lnTo>
                <a:lnTo>
                  <a:pt x="6" y="1494"/>
                </a:lnTo>
                <a:lnTo>
                  <a:pt x="6" y="1510"/>
                </a:lnTo>
                <a:lnTo>
                  <a:pt x="4" y="1526"/>
                </a:lnTo>
                <a:lnTo>
                  <a:pt x="4" y="1540"/>
                </a:lnTo>
                <a:lnTo>
                  <a:pt x="4" y="1554"/>
                </a:lnTo>
                <a:lnTo>
                  <a:pt x="2" y="1566"/>
                </a:lnTo>
                <a:lnTo>
                  <a:pt x="2" y="1578"/>
                </a:lnTo>
                <a:lnTo>
                  <a:pt x="2" y="1590"/>
                </a:lnTo>
                <a:lnTo>
                  <a:pt x="2" y="1600"/>
                </a:lnTo>
                <a:lnTo>
                  <a:pt x="2" y="1608"/>
                </a:lnTo>
                <a:lnTo>
                  <a:pt x="0" y="1618"/>
                </a:lnTo>
                <a:lnTo>
                  <a:pt x="0" y="1626"/>
                </a:lnTo>
                <a:lnTo>
                  <a:pt x="0" y="1632"/>
                </a:lnTo>
                <a:lnTo>
                  <a:pt x="0" y="1640"/>
                </a:lnTo>
                <a:lnTo>
                  <a:pt x="0" y="1646"/>
                </a:lnTo>
                <a:lnTo>
                  <a:pt x="0" y="1652"/>
                </a:lnTo>
                <a:lnTo>
                  <a:pt x="0" y="1656"/>
                </a:lnTo>
                <a:lnTo>
                  <a:pt x="0" y="1662"/>
                </a:lnTo>
                <a:lnTo>
                  <a:pt x="0" y="1666"/>
                </a:lnTo>
                <a:lnTo>
                  <a:pt x="0" y="1668"/>
                </a:lnTo>
                <a:lnTo>
                  <a:pt x="0" y="1672"/>
                </a:lnTo>
                <a:lnTo>
                  <a:pt x="0" y="1676"/>
                </a:lnTo>
                <a:lnTo>
                  <a:pt x="0" y="1678"/>
                </a:lnTo>
                <a:lnTo>
                  <a:pt x="0" y="1680"/>
                </a:lnTo>
                <a:lnTo>
                  <a:pt x="0" y="1682"/>
                </a:lnTo>
                <a:lnTo>
                  <a:pt x="0" y="1684"/>
                </a:lnTo>
                <a:lnTo>
                  <a:pt x="0" y="1686"/>
                </a:lnTo>
                <a:lnTo>
                  <a:pt x="0" y="1688"/>
                </a:lnTo>
                <a:lnTo>
                  <a:pt x="0" y="1688"/>
                </a:lnTo>
                <a:lnTo>
                  <a:pt x="0" y="1690"/>
                </a:lnTo>
                <a:lnTo>
                  <a:pt x="0" y="1690"/>
                </a:lnTo>
                <a:lnTo>
                  <a:pt x="0" y="1692"/>
                </a:lnTo>
                <a:lnTo>
                  <a:pt x="0" y="1692"/>
                </a:lnTo>
                <a:lnTo>
                  <a:pt x="0" y="1694"/>
                </a:lnTo>
                <a:lnTo>
                  <a:pt x="0" y="1694"/>
                </a:lnTo>
                <a:lnTo>
                  <a:pt x="0" y="1694"/>
                </a:lnTo>
                <a:lnTo>
                  <a:pt x="0" y="1694"/>
                </a:lnTo>
                <a:lnTo>
                  <a:pt x="0" y="1696"/>
                </a:lnTo>
                <a:lnTo>
                  <a:pt x="0" y="1696"/>
                </a:lnTo>
                <a:lnTo>
                  <a:pt x="0" y="1696"/>
                </a:lnTo>
                <a:lnTo>
                  <a:pt x="0" y="1696"/>
                </a:lnTo>
                <a:lnTo>
                  <a:pt x="0" y="1696"/>
                </a:lnTo>
                <a:lnTo>
                  <a:pt x="0" y="1696"/>
                </a:lnTo>
                <a:lnTo>
                  <a:pt x="0" y="1696"/>
                </a:lnTo>
                <a:lnTo>
                  <a:pt x="0" y="1696"/>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 name="Freeform 4"/>
          <p:cNvSpPr>
            <a:spLocks/>
          </p:cNvSpPr>
          <p:nvPr/>
        </p:nvSpPr>
        <p:spPr bwMode="auto">
          <a:xfrm>
            <a:off x="793955" y="4012426"/>
            <a:ext cx="3216275" cy="2228850"/>
          </a:xfrm>
          <a:custGeom>
            <a:avLst/>
            <a:gdLst>
              <a:gd name="T0" fmla="*/ 20 w 2026"/>
              <a:gd name="T1" fmla="*/ 1404 h 1404"/>
              <a:gd name="T2" fmla="*/ 60 w 2026"/>
              <a:gd name="T3" fmla="*/ 1404 h 1404"/>
              <a:gd name="T4" fmla="*/ 102 w 2026"/>
              <a:gd name="T5" fmla="*/ 1404 h 1404"/>
              <a:gd name="T6" fmla="*/ 142 w 2026"/>
              <a:gd name="T7" fmla="*/ 1404 h 1404"/>
              <a:gd name="T8" fmla="*/ 182 w 2026"/>
              <a:gd name="T9" fmla="*/ 1404 h 1404"/>
              <a:gd name="T10" fmla="*/ 224 w 2026"/>
              <a:gd name="T11" fmla="*/ 1404 h 1404"/>
              <a:gd name="T12" fmla="*/ 264 w 2026"/>
              <a:gd name="T13" fmla="*/ 1404 h 1404"/>
              <a:gd name="T14" fmla="*/ 304 w 2026"/>
              <a:gd name="T15" fmla="*/ 1404 h 1404"/>
              <a:gd name="T16" fmla="*/ 346 w 2026"/>
              <a:gd name="T17" fmla="*/ 1404 h 1404"/>
              <a:gd name="T18" fmla="*/ 386 w 2026"/>
              <a:gd name="T19" fmla="*/ 1404 h 1404"/>
              <a:gd name="T20" fmla="*/ 426 w 2026"/>
              <a:gd name="T21" fmla="*/ 1404 h 1404"/>
              <a:gd name="T22" fmla="*/ 468 w 2026"/>
              <a:gd name="T23" fmla="*/ 1404 h 1404"/>
              <a:gd name="T24" fmla="*/ 508 w 2026"/>
              <a:gd name="T25" fmla="*/ 1404 h 1404"/>
              <a:gd name="T26" fmla="*/ 550 w 2026"/>
              <a:gd name="T27" fmla="*/ 1404 h 1404"/>
              <a:gd name="T28" fmla="*/ 590 w 2026"/>
              <a:gd name="T29" fmla="*/ 1402 h 1404"/>
              <a:gd name="T30" fmla="*/ 630 w 2026"/>
              <a:gd name="T31" fmla="*/ 1400 h 1404"/>
              <a:gd name="T32" fmla="*/ 672 w 2026"/>
              <a:gd name="T33" fmla="*/ 1396 h 1404"/>
              <a:gd name="T34" fmla="*/ 712 w 2026"/>
              <a:gd name="T35" fmla="*/ 1390 h 1404"/>
              <a:gd name="T36" fmla="*/ 752 w 2026"/>
              <a:gd name="T37" fmla="*/ 1376 h 1404"/>
              <a:gd name="T38" fmla="*/ 794 w 2026"/>
              <a:gd name="T39" fmla="*/ 1356 h 1404"/>
              <a:gd name="T40" fmla="*/ 834 w 2026"/>
              <a:gd name="T41" fmla="*/ 1326 h 1404"/>
              <a:gd name="T42" fmla="*/ 874 w 2026"/>
              <a:gd name="T43" fmla="*/ 1280 h 1404"/>
              <a:gd name="T44" fmla="*/ 916 w 2026"/>
              <a:gd name="T45" fmla="*/ 1214 h 1404"/>
              <a:gd name="T46" fmla="*/ 956 w 2026"/>
              <a:gd name="T47" fmla="*/ 1126 h 1404"/>
              <a:gd name="T48" fmla="*/ 998 w 2026"/>
              <a:gd name="T49" fmla="*/ 1014 h 1404"/>
              <a:gd name="T50" fmla="*/ 1038 w 2026"/>
              <a:gd name="T51" fmla="*/ 878 h 1404"/>
              <a:gd name="T52" fmla="*/ 1078 w 2026"/>
              <a:gd name="T53" fmla="*/ 720 h 1404"/>
              <a:gd name="T54" fmla="*/ 1120 w 2026"/>
              <a:gd name="T55" fmla="*/ 552 h 1404"/>
              <a:gd name="T56" fmla="*/ 1160 w 2026"/>
              <a:gd name="T57" fmla="*/ 384 h 1404"/>
              <a:gd name="T58" fmla="*/ 1200 w 2026"/>
              <a:gd name="T59" fmla="*/ 232 h 1404"/>
              <a:gd name="T60" fmla="*/ 1242 w 2026"/>
              <a:gd name="T61" fmla="*/ 108 h 1404"/>
              <a:gd name="T62" fmla="*/ 1282 w 2026"/>
              <a:gd name="T63" fmla="*/ 28 h 1404"/>
              <a:gd name="T64" fmla="*/ 1322 w 2026"/>
              <a:gd name="T65" fmla="*/ 0 h 1404"/>
              <a:gd name="T66" fmla="*/ 1364 w 2026"/>
              <a:gd name="T67" fmla="*/ 28 h 1404"/>
              <a:gd name="T68" fmla="*/ 1404 w 2026"/>
              <a:gd name="T69" fmla="*/ 108 h 1404"/>
              <a:gd name="T70" fmla="*/ 1446 w 2026"/>
              <a:gd name="T71" fmla="*/ 232 h 1404"/>
              <a:gd name="T72" fmla="*/ 1486 w 2026"/>
              <a:gd name="T73" fmla="*/ 384 h 1404"/>
              <a:gd name="T74" fmla="*/ 1526 w 2026"/>
              <a:gd name="T75" fmla="*/ 552 h 1404"/>
              <a:gd name="T76" fmla="*/ 1568 w 2026"/>
              <a:gd name="T77" fmla="*/ 720 h 1404"/>
              <a:gd name="T78" fmla="*/ 1608 w 2026"/>
              <a:gd name="T79" fmla="*/ 878 h 1404"/>
              <a:gd name="T80" fmla="*/ 1648 w 2026"/>
              <a:gd name="T81" fmla="*/ 1014 h 1404"/>
              <a:gd name="T82" fmla="*/ 1690 w 2026"/>
              <a:gd name="T83" fmla="*/ 1126 h 1404"/>
              <a:gd name="T84" fmla="*/ 1730 w 2026"/>
              <a:gd name="T85" fmla="*/ 1214 h 1404"/>
              <a:gd name="T86" fmla="*/ 1772 w 2026"/>
              <a:gd name="T87" fmla="*/ 1280 h 1404"/>
              <a:gd name="T88" fmla="*/ 1812 w 2026"/>
              <a:gd name="T89" fmla="*/ 1326 h 1404"/>
              <a:gd name="T90" fmla="*/ 1852 w 2026"/>
              <a:gd name="T91" fmla="*/ 1356 h 1404"/>
              <a:gd name="T92" fmla="*/ 1894 w 2026"/>
              <a:gd name="T93" fmla="*/ 1376 h 1404"/>
              <a:gd name="T94" fmla="*/ 1934 w 2026"/>
              <a:gd name="T95" fmla="*/ 1390 h 1404"/>
              <a:gd name="T96" fmla="*/ 1974 w 2026"/>
              <a:gd name="T97" fmla="*/ 1396 h 1404"/>
              <a:gd name="T98" fmla="*/ 2016 w 2026"/>
              <a:gd name="T99" fmla="*/ 1400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0" y="1404"/>
                </a:lnTo>
                <a:lnTo>
                  <a:pt x="10" y="1404"/>
                </a:lnTo>
                <a:lnTo>
                  <a:pt x="20" y="1404"/>
                </a:lnTo>
                <a:lnTo>
                  <a:pt x="30" y="1404"/>
                </a:lnTo>
                <a:lnTo>
                  <a:pt x="40" y="1404"/>
                </a:lnTo>
                <a:lnTo>
                  <a:pt x="50" y="1404"/>
                </a:lnTo>
                <a:lnTo>
                  <a:pt x="60" y="1404"/>
                </a:lnTo>
                <a:lnTo>
                  <a:pt x="70" y="1404"/>
                </a:lnTo>
                <a:lnTo>
                  <a:pt x="80" y="1404"/>
                </a:lnTo>
                <a:lnTo>
                  <a:pt x="90" y="1404"/>
                </a:lnTo>
                <a:lnTo>
                  <a:pt x="102" y="1404"/>
                </a:lnTo>
                <a:lnTo>
                  <a:pt x="112" y="1404"/>
                </a:lnTo>
                <a:lnTo>
                  <a:pt x="122" y="1404"/>
                </a:lnTo>
                <a:lnTo>
                  <a:pt x="132" y="1404"/>
                </a:lnTo>
                <a:lnTo>
                  <a:pt x="142" y="1404"/>
                </a:lnTo>
                <a:lnTo>
                  <a:pt x="152" y="1404"/>
                </a:lnTo>
                <a:lnTo>
                  <a:pt x="162" y="1404"/>
                </a:lnTo>
                <a:lnTo>
                  <a:pt x="172" y="1404"/>
                </a:lnTo>
                <a:lnTo>
                  <a:pt x="182" y="1404"/>
                </a:lnTo>
                <a:lnTo>
                  <a:pt x="192" y="1404"/>
                </a:lnTo>
                <a:lnTo>
                  <a:pt x="202" y="1404"/>
                </a:lnTo>
                <a:lnTo>
                  <a:pt x="214" y="1404"/>
                </a:lnTo>
                <a:lnTo>
                  <a:pt x="224" y="1404"/>
                </a:lnTo>
                <a:lnTo>
                  <a:pt x="234" y="1404"/>
                </a:lnTo>
                <a:lnTo>
                  <a:pt x="244" y="1404"/>
                </a:lnTo>
                <a:lnTo>
                  <a:pt x="254" y="1404"/>
                </a:lnTo>
                <a:lnTo>
                  <a:pt x="264" y="1404"/>
                </a:lnTo>
                <a:lnTo>
                  <a:pt x="274" y="1404"/>
                </a:lnTo>
                <a:lnTo>
                  <a:pt x="284" y="1404"/>
                </a:lnTo>
                <a:lnTo>
                  <a:pt x="294" y="1404"/>
                </a:lnTo>
                <a:lnTo>
                  <a:pt x="304" y="1404"/>
                </a:lnTo>
                <a:lnTo>
                  <a:pt x="314" y="1404"/>
                </a:lnTo>
                <a:lnTo>
                  <a:pt x="326" y="1404"/>
                </a:lnTo>
                <a:lnTo>
                  <a:pt x="336" y="1404"/>
                </a:lnTo>
                <a:lnTo>
                  <a:pt x="346" y="1404"/>
                </a:lnTo>
                <a:lnTo>
                  <a:pt x="356" y="1404"/>
                </a:lnTo>
                <a:lnTo>
                  <a:pt x="366" y="1404"/>
                </a:lnTo>
                <a:lnTo>
                  <a:pt x="376" y="1404"/>
                </a:lnTo>
                <a:lnTo>
                  <a:pt x="386" y="1404"/>
                </a:lnTo>
                <a:lnTo>
                  <a:pt x="396" y="1404"/>
                </a:lnTo>
                <a:lnTo>
                  <a:pt x="406" y="1404"/>
                </a:lnTo>
                <a:lnTo>
                  <a:pt x="416" y="1404"/>
                </a:lnTo>
                <a:lnTo>
                  <a:pt x="426" y="1404"/>
                </a:lnTo>
                <a:lnTo>
                  <a:pt x="438" y="1404"/>
                </a:lnTo>
                <a:lnTo>
                  <a:pt x="448" y="1404"/>
                </a:lnTo>
                <a:lnTo>
                  <a:pt x="458" y="1404"/>
                </a:lnTo>
                <a:lnTo>
                  <a:pt x="468" y="1404"/>
                </a:lnTo>
                <a:lnTo>
                  <a:pt x="478" y="1404"/>
                </a:lnTo>
                <a:lnTo>
                  <a:pt x="488" y="1404"/>
                </a:lnTo>
                <a:lnTo>
                  <a:pt x="498" y="1404"/>
                </a:lnTo>
                <a:lnTo>
                  <a:pt x="508" y="1404"/>
                </a:lnTo>
                <a:lnTo>
                  <a:pt x="518" y="1404"/>
                </a:lnTo>
                <a:lnTo>
                  <a:pt x="528" y="1404"/>
                </a:lnTo>
                <a:lnTo>
                  <a:pt x="538" y="1404"/>
                </a:lnTo>
                <a:lnTo>
                  <a:pt x="550" y="1404"/>
                </a:lnTo>
                <a:lnTo>
                  <a:pt x="560" y="1404"/>
                </a:lnTo>
                <a:lnTo>
                  <a:pt x="570" y="1404"/>
                </a:lnTo>
                <a:lnTo>
                  <a:pt x="580" y="1404"/>
                </a:lnTo>
                <a:lnTo>
                  <a:pt x="590" y="1402"/>
                </a:lnTo>
                <a:lnTo>
                  <a:pt x="600" y="1402"/>
                </a:lnTo>
                <a:lnTo>
                  <a:pt x="610" y="1402"/>
                </a:lnTo>
                <a:lnTo>
                  <a:pt x="620" y="1402"/>
                </a:lnTo>
                <a:lnTo>
                  <a:pt x="630" y="1400"/>
                </a:lnTo>
                <a:lnTo>
                  <a:pt x="640" y="1400"/>
                </a:lnTo>
                <a:lnTo>
                  <a:pt x="652" y="1398"/>
                </a:lnTo>
                <a:lnTo>
                  <a:pt x="662" y="1398"/>
                </a:lnTo>
                <a:lnTo>
                  <a:pt x="672" y="1396"/>
                </a:lnTo>
                <a:lnTo>
                  <a:pt x="682" y="1396"/>
                </a:lnTo>
                <a:lnTo>
                  <a:pt x="692" y="1394"/>
                </a:lnTo>
                <a:lnTo>
                  <a:pt x="702" y="1392"/>
                </a:lnTo>
                <a:lnTo>
                  <a:pt x="712" y="1390"/>
                </a:lnTo>
                <a:lnTo>
                  <a:pt x="722" y="1386"/>
                </a:lnTo>
                <a:lnTo>
                  <a:pt x="732" y="1384"/>
                </a:lnTo>
                <a:lnTo>
                  <a:pt x="742" y="1380"/>
                </a:lnTo>
                <a:lnTo>
                  <a:pt x="752" y="1376"/>
                </a:lnTo>
                <a:lnTo>
                  <a:pt x="764" y="1372"/>
                </a:lnTo>
                <a:lnTo>
                  <a:pt x="774" y="1368"/>
                </a:lnTo>
                <a:lnTo>
                  <a:pt x="784" y="1362"/>
                </a:lnTo>
                <a:lnTo>
                  <a:pt x="794" y="1356"/>
                </a:lnTo>
                <a:lnTo>
                  <a:pt x="804" y="1350"/>
                </a:lnTo>
                <a:lnTo>
                  <a:pt x="814" y="1344"/>
                </a:lnTo>
                <a:lnTo>
                  <a:pt x="824" y="1334"/>
                </a:lnTo>
                <a:lnTo>
                  <a:pt x="834" y="1326"/>
                </a:lnTo>
                <a:lnTo>
                  <a:pt x="844" y="1316"/>
                </a:lnTo>
                <a:lnTo>
                  <a:pt x="854" y="1306"/>
                </a:lnTo>
                <a:lnTo>
                  <a:pt x="864" y="1294"/>
                </a:lnTo>
                <a:lnTo>
                  <a:pt x="874" y="1280"/>
                </a:lnTo>
                <a:lnTo>
                  <a:pt x="886" y="1266"/>
                </a:lnTo>
                <a:lnTo>
                  <a:pt x="896" y="1250"/>
                </a:lnTo>
                <a:lnTo>
                  <a:pt x="906" y="1232"/>
                </a:lnTo>
                <a:lnTo>
                  <a:pt x="916" y="1214"/>
                </a:lnTo>
                <a:lnTo>
                  <a:pt x="926" y="1196"/>
                </a:lnTo>
                <a:lnTo>
                  <a:pt x="936" y="1174"/>
                </a:lnTo>
                <a:lnTo>
                  <a:pt x="946" y="1152"/>
                </a:lnTo>
                <a:lnTo>
                  <a:pt x="956" y="1126"/>
                </a:lnTo>
                <a:lnTo>
                  <a:pt x="966" y="1100"/>
                </a:lnTo>
                <a:lnTo>
                  <a:pt x="976" y="1074"/>
                </a:lnTo>
                <a:lnTo>
                  <a:pt x="986" y="1044"/>
                </a:lnTo>
                <a:lnTo>
                  <a:pt x="998" y="1014"/>
                </a:lnTo>
                <a:lnTo>
                  <a:pt x="1008" y="982"/>
                </a:lnTo>
                <a:lnTo>
                  <a:pt x="1018" y="948"/>
                </a:lnTo>
                <a:lnTo>
                  <a:pt x="1028" y="914"/>
                </a:lnTo>
                <a:lnTo>
                  <a:pt x="1038" y="878"/>
                </a:lnTo>
                <a:lnTo>
                  <a:pt x="1048" y="840"/>
                </a:lnTo>
                <a:lnTo>
                  <a:pt x="1058" y="802"/>
                </a:lnTo>
                <a:lnTo>
                  <a:pt x="1068" y="762"/>
                </a:lnTo>
                <a:lnTo>
                  <a:pt x="1078" y="720"/>
                </a:lnTo>
                <a:lnTo>
                  <a:pt x="1088" y="680"/>
                </a:lnTo>
                <a:lnTo>
                  <a:pt x="1098" y="638"/>
                </a:lnTo>
                <a:lnTo>
                  <a:pt x="1110" y="596"/>
                </a:lnTo>
                <a:lnTo>
                  <a:pt x="1120" y="552"/>
                </a:lnTo>
                <a:lnTo>
                  <a:pt x="1130" y="510"/>
                </a:lnTo>
                <a:lnTo>
                  <a:pt x="1140" y="468"/>
                </a:lnTo>
                <a:lnTo>
                  <a:pt x="1150" y="426"/>
                </a:lnTo>
                <a:lnTo>
                  <a:pt x="1160" y="384"/>
                </a:lnTo>
                <a:lnTo>
                  <a:pt x="1170" y="344"/>
                </a:lnTo>
                <a:lnTo>
                  <a:pt x="1180" y="306"/>
                </a:lnTo>
                <a:lnTo>
                  <a:pt x="1190" y="268"/>
                </a:lnTo>
                <a:lnTo>
                  <a:pt x="1200" y="232"/>
                </a:lnTo>
                <a:lnTo>
                  <a:pt x="1210" y="198"/>
                </a:lnTo>
                <a:lnTo>
                  <a:pt x="1222" y="166"/>
                </a:lnTo>
                <a:lnTo>
                  <a:pt x="1232" y="136"/>
                </a:lnTo>
                <a:lnTo>
                  <a:pt x="1242" y="108"/>
                </a:lnTo>
                <a:lnTo>
                  <a:pt x="1252" y="84"/>
                </a:lnTo>
                <a:lnTo>
                  <a:pt x="1262" y="62"/>
                </a:lnTo>
                <a:lnTo>
                  <a:pt x="1272" y="44"/>
                </a:lnTo>
                <a:lnTo>
                  <a:pt x="1282" y="28"/>
                </a:lnTo>
                <a:lnTo>
                  <a:pt x="1292" y="16"/>
                </a:lnTo>
                <a:lnTo>
                  <a:pt x="1302" y="8"/>
                </a:lnTo>
                <a:lnTo>
                  <a:pt x="1312" y="2"/>
                </a:lnTo>
                <a:lnTo>
                  <a:pt x="1322" y="0"/>
                </a:lnTo>
                <a:lnTo>
                  <a:pt x="1334" y="2"/>
                </a:lnTo>
                <a:lnTo>
                  <a:pt x="1344" y="8"/>
                </a:lnTo>
                <a:lnTo>
                  <a:pt x="1354" y="16"/>
                </a:lnTo>
                <a:lnTo>
                  <a:pt x="1364" y="28"/>
                </a:lnTo>
                <a:lnTo>
                  <a:pt x="1374" y="44"/>
                </a:lnTo>
                <a:lnTo>
                  <a:pt x="1384" y="62"/>
                </a:lnTo>
                <a:lnTo>
                  <a:pt x="1394" y="84"/>
                </a:lnTo>
                <a:lnTo>
                  <a:pt x="1404" y="108"/>
                </a:lnTo>
                <a:lnTo>
                  <a:pt x="1414" y="136"/>
                </a:lnTo>
                <a:lnTo>
                  <a:pt x="1424" y="166"/>
                </a:lnTo>
                <a:lnTo>
                  <a:pt x="1434" y="198"/>
                </a:lnTo>
                <a:lnTo>
                  <a:pt x="1446" y="232"/>
                </a:lnTo>
                <a:lnTo>
                  <a:pt x="1456" y="268"/>
                </a:lnTo>
                <a:lnTo>
                  <a:pt x="1466" y="306"/>
                </a:lnTo>
                <a:lnTo>
                  <a:pt x="1476" y="344"/>
                </a:lnTo>
                <a:lnTo>
                  <a:pt x="1486" y="384"/>
                </a:lnTo>
                <a:lnTo>
                  <a:pt x="1496" y="426"/>
                </a:lnTo>
                <a:lnTo>
                  <a:pt x="1506" y="468"/>
                </a:lnTo>
                <a:lnTo>
                  <a:pt x="1516" y="510"/>
                </a:lnTo>
                <a:lnTo>
                  <a:pt x="1526" y="552"/>
                </a:lnTo>
                <a:lnTo>
                  <a:pt x="1536" y="596"/>
                </a:lnTo>
                <a:lnTo>
                  <a:pt x="1546" y="638"/>
                </a:lnTo>
                <a:lnTo>
                  <a:pt x="1558" y="680"/>
                </a:lnTo>
                <a:lnTo>
                  <a:pt x="1568" y="720"/>
                </a:lnTo>
                <a:lnTo>
                  <a:pt x="1578" y="762"/>
                </a:lnTo>
                <a:lnTo>
                  <a:pt x="1588" y="802"/>
                </a:lnTo>
                <a:lnTo>
                  <a:pt x="1598" y="840"/>
                </a:lnTo>
                <a:lnTo>
                  <a:pt x="1608" y="878"/>
                </a:lnTo>
                <a:lnTo>
                  <a:pt x="1618" y="914"/>
                </a:lnTo>
                <a:lnTo>
                  <a:pt x="1628" y="948"/>
                </a:lnTo>
                <a:lnTo>
                  <a:pt x="1638" y="982"/>
                </a:lnTo>
                <a:lnTo>
                  <a:pt x="1648" y="1014"/>
                </a:lnTo>
                <a:lnTo>
                  <a:pt x="1660" y="1044"/>
                </a:lnTo>
                <a:lnTo>
                  <a:pt x="1670" y="1074"/>
                </a:lnTo>
                <a:lnTo>
                  <a:pt x="1680" y="1100"/>
                </a:lnTo>
                <a:lnTo>
                  <a:pt x="1690" y="1126"/>
                </a:lnTo>
                <a:lnTo>
                  <a:pt x="1700" y="1152"/>
                </a:lnTo>
                <a:lnTo>
                  <a:pt x="1710" y="1174"/>
                </a:lnTo>
                <a:lnTo>
                  <a:pt x="1720" y="1196"/>
                </a:lnTo>
                <a:lnTo>
                  <a:pt x="1730" y="1214"/>
                </a:lnTo>
                <a:lnTo>
                  <a:pt x="1740" y="1232"/>
                </a:lnTo>
                <a:lnTo>
                  <a:pt x="1750" y="1250"/>
                </a:lnTo>
                <a:lnTo>
                  <a:pt x="1760" y="1266"/>
                </a:lnTo>
                <a:lnTo>
                  <a:pt x="1772" y="1280"/>
                </a:lnTo>
                <a:lnTo>
                  <a:pt x="1782" y="1294"/>
                </a:lnTo>
                <a:lnTo>
                  <a:pt x="1792" y="1306"/>
                </a:lnTo>
                <a:lnTo>
                  <a:pt x="1802" y="1316"/>
                </a:lnTo>
                <a:lnTo>
                  <a:pt x="1812" y="1326"/>
                </a:lnTo>
                <a:lnTo>
                  <a:pt x="1822" y="1334"/>
                </a:lnTo>
                <a:lnTo>
                  <a:pt x="1832" y="1344"/>
                </a:lnTo>
                <a:lnTo>
                  <a:pt x="1842" y="1350"/>
                </a:lnTo>
                <a:lnTo>
                  <a:pt x="1852" y="1356"/>
                </a:lnTo>
                <a:lnTo>
                  <a:pt x="1862" y="1362"/>
                </a:lnTo>
                <a:lnTo>
                  <a:pt x="1872" y="1368"/>
                </a:lnTo>
                <a:lnTo>
                  <a:pt x="1884" y="1372"/>
                </a:lnTo>
                <a:lnTo>
                  <a:pt x="1894" y="1376"/>
                </a:lnTo>
                <a:lnTo>
                  <a:pt x="1904" y="1380"/>
                </a:lnTo>
                <a:lnTo>
                  <a:pt x="1914" y="1384"/>
                </a:lnTo>
                <a:lnTo>
                  <a:pt x="1924" y="1386"/>
                </a:lnTo>
                <a:lnTo>
                  <a:pt x="1934" y="1390"/>
                </a:lnTo>
                <a:lnTo>
                  <a:pt x="1944" y="1392"/>
                </a:lnTo>
                <a:lnTo>
                  <a:pt x="1954" y="1394"/>
                </a:lnTo>
                <a:lnTo>
                  <a:pt x="1964" y="1396"/>
                </a:lnTo>
                <a:lnTo>
                  <a:pt x="1974" y="1396"/>
                </a:lnTo>
                <a:lnTo>
                  <a:pt x="1984" y="1398"/>
                </a:lnTo>
                <a:lnTo>
                  <a:pt x="1994" y="1398"/>
                </a:lnTo>
                <a:lnTo>
                  <a:pt x="2006" y="1400"/>
                </a:lnTo>
                <a:lnTo>
                  <a:pt x="2016" y="1400"/>
                </a:lnTo>
                <a:lnTo>
                  <a:pt x="2026" y="1402"/>
                </a:lnTo>
                <a:lnTo>
                  <a:pt x="0" y="1404"/>
                </a:lnTo>
                <a:close/>
              </a:path>
            </a:pathLst>
          </a:custGeom>
          <a:solidFill>
            <a:srgbClr val="33CC33"/>
          </a:solidFill>
          <a:ln w="0">
            <a:solidFill>
              <a:srgbClr val="646464"/>
            </a:solidFill>
            <a:prstDash val="solid"/>
            <a:round/>
            <a:headEnd/>
            <a:tailEnd/>
          </a:ln>
        </p:spPr>
        <p:txBody>
          <a:bodyPr/>
          <a:lstStyle/>
          <a:p>
            <a:endParaRPr lang="en-US"/>
          </a:p>
        </p:txBody>
      </p:sp>
      <p:sp>
        <p:nvSpPr>
          <p:cNvPr id="7" name="Freeform 5"/>
          <p:cNvSpPr>
            <a:spLocks/>
          </p:cNvSpPr>
          <p:nvPr/>
        </p:nvSpPr>
        <p:spPr bwMode="auto">
          <a:xfrm>
            <a:off x="808243" y="818376"/>
            <a:ext cx="3216275" cy="2228850"/>
          </a:xfrm>
          <a:custGeom>
            <a:avLst/>
            <a:gdLst>
              <a:gd name="T0" fmla="*/ 20 w 2026"/>
              <a:gd name="T1" fmla="*/ 1404 h 1404"/>
              <a:gd name="T2" fmla="*/ 60 w 2026"/>
              <a:gd name="T3" fmla="*/ 1404 h 1404"/>
              <a:gd name="T4" fmla="*/ 102 w 2026"/>
              <a:gd name="T5" fmla="*/ 1404 h 1404"/>
              <a:gd name="T6" fmla="*/ 142 w 2026"/>
              <a:gd name="T7" fmla="*/ 1404 h 1404"/>
              <a:gd name="T8" fmla="*/ 182 w 2026"/>
              <a:gd name="T9" fmla="*/ 1404 h 1404"/>
              <a:gd name="T10" fmla="*/ 224 w 2026"/>
              <a:gd name="T11" fmla="*/ 1404 h 1404"/>
              <a:gd name="T12" fmla="*/ 264 w 2026"/>
              <a:gd name="T13" fmla="*/ 1404 h 1404"/>
              <a:gd name="T14" fmla="*/ 304 w 2026"/>
              <a:gd name="T15" fmla="*/ 1402 h 1404"/>
              <a:gd name="T16" fmla="*/ 346 w 2026"/>
              <a:gd name="T17" fmla="*/ 1398 h 1404"/>
              <a:gd name="T18" fmla="*/ 386 w 2026"/>
              <a:gd name="T19" fmla="*/ 1394 h 1404"/>
              <a:gd name="T20" fmla="*/ 426 w 2026"/>
              <a:gd name="T21" fmla="*/ 1384 h 1404"/>
              <a:gd name="T22" fmla="*/ 468 w 2026"/>
              <a:gd name="T23" fmla="*/ 1368 h 1404"/>
              <a:gd name="T24" fmla="*/ 508 w 2026"/>
              <a:gd name="T25" fmla="*/ 1344 h 1404"/>
              <a:gd name="T26" fmla="*/ 550 w 2026"/>
              <a:gd name="T27" fmla="*/ 1306 h 1404"/>
              <a:gd name="T28" fmla="*/ 590 w 2026"/>
              <a:gd name="T29" fmla="*/ 1250 h 1404"/>
              <a:gd name="T30" fmla="*/ 630 w 2026"/>
              <a:gd name="T31" fmla="*/ 1174 h 1404"/>
              <a:gd name="T32" fmla="*/ 672 w 2026"/>
              <a:gd name="T33" fmla="*/ 1074 h 1404"/>
              <a:gd name="T34" fmla="*/ 712 w 2026"/>
              <a:gd name="T35" fmla="*/ 948 h 1404"/>
              <a:gd name="T36" fmla="*/ 752 w 2026"/>
              <a:gd name="T37" fmla="*/ 802 h 1404"/>
              <a:gd name="T38" fmla="*/ 794 w 2026"/>
              <a:gd name="T39" fmla="*/ 638 h 1404"/>
              <a:gd name="T40" fmla="*/ 834 w 2026"/>
              <a:gd name="T41" fmla="*/ 468 h 1404"/>
              <a:gd name="T42" fmla="*/ 874 w 2026"/>
              <a:gd name="T43" fmla="*/ 306 h 1404"/>
              <a:gd name="T44" fmla="*/ 916 w 2026"/>
              <a:gd name="T45" fmla="*/ 166 h 1404"/>
              <a:gd name="T46" fmla="*/ 956 w 2026"/>
              <a:gd name="T47" fmla="*/ 62 h 1404"/>
              <a:gd name="T48" fmla="*/ 998 w 2026"/>
              <a:gd name="T49" fmla="*/ 8 h 1404"/>
              <a:gd name="T50" fmla="*/ 1038 w 2026"/>
              <a:gd name="T51" fmla="*/ 8 h 1404"/>
              <a:gd name="T52" fmla="*/ 1078 w 2026"/>
              <a:gd name="T53" fmla="*/ 62 h 1404"/>
              <a:gd name="T54" fmla="*/ 1120 w 2026"/>
              <a:gd name="T55" fmla="*/ 166 h 1404"/>
              <a:gd name="T56" fmla="*/ 1160 w 2026"/>
              <a:gd name="T57" fmla="*/ 306 h 1404"/>
              <a:gd name="T58" fmla="*/ 1200 w 2026"/>
              <a:gd name="T59" fmla="*/ 468 h 1404"/>
              <a:gd name="T60" fmla="*/ 1242 w 2026"/>
              <a:gd name="T61" fmla="*/ 638 h 1404"/>
              <a:gd name="T62" fmla="*/ 1282 w 2026"/>
              <a:gd name="T63" fmla="*/ 802 h 1404"/>
              <a:gd name="T64" fmla="*/ 1322 w 2026"/>
              <a:gd name="T65" fmla="*/ 948 h 1404"/>
              <a:gd name="T66" fmla="*/ 1364 w 2026"/>
              <a:gd name="T67" fmla="*/ 1074 h 1404"/>
              <a:gd name="T68" fmla="*/ 1404 w 2026"/>
              <a:gd name="T69" fmla="*/ 1174 h 1404"/>
              <a:gd name="T70" fmla="*/ 1446 w 2026"/>
              <a:gd name="T71" fmla="*/ 1250 h 1404"/>
              <a:gd name="T72" fmla="*/ 1486 w 2026"/>
              <a:gd name="T73" fmla="*/ 1306 h 1404"/>
              <a:gd name="T74" fmla="*/ 1526 w 2026"/>
              <a:gd name="T75" fmla="*/ 1344 h 1404"/>
              <a:gd name="T76" fmla="*/ 1568 w 2026"/>
              <a:gd name="T77" fmla="*/ 1368 h 1404"/>
              <a:gd name="T78" fmla="*/ 1608 w 2026"/>
              <a:gd name="T79" fmla="*/ 1384 h 1404"/>
              <a:gd name="T80" fmla="*/ 1648 w 2026"/>
              <a:gd name="T81" fmla="*/ 1394 h 1404"/>
              <a:gd name="T82" fmla="*/ 1690 w 2026"/>
              <a:gd name="T83" fmla="*/ 1398 h 1404"/>
              <a:gd name="T84" fmla="*/ 1730 w 2026"/>
              <a:gd name="T85" fmla="*/ 1402 h 1404"/>
              <a:gd name="T86" fmla="*/ 1772 w 2026"/>
              <a:gd name="T87" fmla="*/ 1404 h 1404"/>
              <a:gd name="T88" fmla="*/ 1812 w 2026"/>
              <a:gd name="T89" fmla="*/ 1404 h 1404"/>
              <a:gd name="T90" fmla="*/ 1852 w 2026"/>
              <a:gd name="T91" fmla="*/ 1404 h 1404"/>
              <a:gd name="T92" fmla="*/ 1894 w 2026"/>
              <a:gd name="T93" fmla="*/ 1404 h 1404"/>
              <a:gd name="T94" fmla="*/ 1934 w 2026"/>
              <a:gd name="T95" fmla="*/ 1404 h 1404"/>
              <a:gd name="T96" fmla="*/ 1974 w 2026"/>
              <a:gd name="T97" fmla="*/ 1404 h 1404"/>
              <a:gd name="T98" fmla="*/ 2016 w 2026"/>
              <a:gd name="T99"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0" y="1404"/>
                </a:lnTo>
                <a:lnTo>
                  <a:pt x="10" y="1404"/>
                </a:lnTo>
                <a:lnTo>
                  <a:pt x="20" y="1404"/>
                </a:lnTo>
                <a:lnTo>
                  <a:pt x="30" y="1404"/>
                </a:lnTo>
                <a:lnTo>
                  <a:pt x="40" y="1404"/>
                </a:lnTo>
                <a:lnTo>
                  <a:pt x="50" y="1404"/>
                </a:lnTo>
                <a:lnTo>
                  <a:pt x="60" y="1404"/>
                </a:lnTo>
                <a:lnTo>
                  <a:pt x="70" y="1404"/>
                </a:lnTo>
                <a:lnTo>
                  <a:pt x="80" y="1404"/>
                </a:lnTo>
                <a:lnTo>
                  <a:pt x="90" y="1404"/>
                </a:lnTo>
                <a:lnTo>
                  <a:pt x="102" y="1404"/>
                </a:lnTo>
                <a:lnTo>
                  <a:pt x="112" y="1404"/>
                </a:lnTo>
                <a:lnTo>
                  <a:pt x="122" y="1404"/>
                </a:lnTo>
                <a:lnTo>
                  <a:pt x="132" y="1404"/>
                </a:lnTo>
                <a:lnTo>
                  <a:pt x="142" y="1404"/>
                </a:lnTo>
                <a:lnTo>
                  <a:pt x="152" y="1404"/>
                </a:lnTo>
                <a:lnTo>
                  <a:pt x="162" y="1404"/>
                </a:lnTo>
                <a:lnTo>
                  <a:pt x="172" y="1404"/>
                </a:lnTo>
                <a:lnTo>
                  <a:pt x="182" y="1404"/>
                </a:lnTo>
                <a:lnTo>
                  <a:pt x="192" y="1404"/>
                </a:lnTo>
                <a:lnTo>
                  <a:pt x="202" y="1404"/>
                </a:lnTo>
                <a:lnTo>
                  <a:pt x="214" y="1404"/>
                </a:lnTo>
                <a:lnTo>
                  <a:pt x="224" y="1404"/>
                </a:lnTo>
                <a:lnTo>
                  <a:pt x="234" y="1404"/>
                </a:lnTo>
                <a:lnTo>
                  <a:pt x="244" y="1404"/>
                </a:lnTo>
                <a:lnTo>
                  <a:pt x="254" y="1404"/>
                </a:lnTo>
                <a:lnTo>
                  <a:pt x="264" y="1404"/>
                </a:lnTo>
                <a:lnTo>
                  <a:pt x="274" y="1404"/>
                </a:lnTo>
                <a:lnTo>
                  <a:pt x="284" y="1402"/>
                </a:lnTo>
                <a:lnTo>
                  <a:pt x="294" y="1402"/>
                </a:lnTo>
                <a:lnTo>
                  <a:pt x="304" y="1402"/>
                </a:lnTo>
                <a:lnTo>
                  <a:pt x="314" y="1402"/>
                </a:lnTo>
                <a:lnTo>
                  <a:pt x="326" y="1400"/>
                </a:lnTo>
                <a:lnTo>
                  <a:pt x="336" y="1400"/>
                </a:lnTo>
                <a:lnTo>
                  <a:pt x="346" y="1398"/>
                </a:lnTo>
                <a:lnTo>
                  <a:pt x="356" y="1398"/>
                </a:lnTo>
                <a:lnTo>
                  <a:pt x="366" y="1396"/>
                </a:lnTo>
                <a:lnTo>
                  <a:pt x="376" y="1396"/>
                </a:lnTo>
                <a:lnTo>
                  <a:pt x="386" y="1394"/>
                </a:lnTo>
                <a:lnTo>
                  <a:pt x="396" y="1392"/>
                </a:lnTo>
                <a:lnTo>
                  <a:pt x="406" y="1390"/>
                </a:lnTo>
                <a:lnTo>
                  <a:pt x="416" y="1386"/>
                </a:lnTo>
                <a:lnTo>
                  <a:pt x="426" y="1384"/>
                </a:lnTo>
                <a:lnTo>
                  <a:pt x="438" y="1380"/>
                </a:lnTo>
                <a:lnTo>
                  <a:pt x="448" y="1376"/>
                </a:lnTo>
                <a:lnTo>
                  <a:pt x="458" y="1372"/>
                </a:lnTo>
                <a:lnTo>
                  <a:pt x="468" y="1368"/>
                </a:lnTo>
                <a:lnTo>
                  <a:pt x="478" y="1362"/>
                </a:lnTo>
                <a:lnTo>
                  <a:pt x="488" y="1356"/>
                </a:lnTo>
                <a:lnTo>
                  <a:pt x="498" y="1350"/>
                </a:lnTo>
                <a:lnTo>
                  <a:pt x="508" y="1344"/>
                </a:lnTo>
                <a:lnTo>
                  <a:pt x="518" y="1334"/>
                </a:lnTo>
                <a:lnTo>
                  <a:pt x="528" y="1326"/>
                </a:lnTo>
                <a:lnTo>
                  <a:pt x="538" y="1316"/>
                </a:lnTo>
                <a:lnTo>
                  <a:pt x="550" y="1306"/>
                </a:lnTo>
                <a:lnTo>
                  <a:pt x="560" y="1294"/>
                </a:lnTo>
                <a:lnTo>
                  <a:pt x="570" y="1280"/>
                </a:lnTo>
                <a:lnTo>
                  <a:pt x="580" y="1266"/>
                </a:lnTo>
                <a:lnTo>
                  <a:pt x="590" y="1250"/>
                </a:lnTo>
                <a:lnTo>
                  <a:pt x="600" y="1232"/>
                </a:lnTo>
                <a:lnTo>
                  <a:pt x="610" y="1214"/>
                </a:lnTo>
                <a:lnTo>
                  <a:pt x="620" y="1196"/>
                </a:lnTo>
                <a:lnTo>
                  <a:pt x="630" y="1174"/>
                </a:lnTo>
                <a:lnTo>
                  <a:pt x="640" y="1152"/>
                </a:lnTo>
                <a:lnTo>
                  <a:pt x="652" y="1126"/>
                </a:lnTo>
                <a:lnTo>
                  <a:pt x="662" y="1102"/>
                </a:lnTo>
                <a:lnTo>
                  <a:pt x="672" y="1074"/>
                </a:lnTo>
                <a:lnTo>
                  <a:pt x="682" y="1044"/>
                </a:lnTo>
                <a:lnTo>
                  <a:pt x="692" y="1014"/>
                </a:lnTo>
                <a:lnTo>
                  <a:pt x="702" y="982"/>
                </a:lnTo>
                <a:lnTo>
                  <a:pt x="712" y="948"/>
                </a:lnTo>
                <a:lnTo>
                  <a:pt x="722" y="914"/>
                </a:lnTo>
                <a:lnTo>
                  <a:pt x="732" y="878"/>
                </a:lnTo>
                <a:lnTo>
                  <a:pt x="742" y="840"/>
                </a:lnTo>
                <a:lnTo>
                  <a:pt x="752" y="802"/>
                </a:lnTo>
                <a:lnTo>
                  <a:pt x="764" y="762"/>
                </a:lnTo>
                <a:lnTo>
                  <a:pt x="774" y="722"/>
                </a:lnTo>
                <a:lnTo>
                  <a:pt x="784" y="680"/>
                </a:lnTo>
                <a:lnTo>
                  <a:pt x="794" y="638"/>
                </a:lnTo>
                <a:lnTo>
                  <a:pt x="804" y="596"/>
                </a:lnTo>
                <a:lnTo>
                  <a:pt x="814" y="552"/>
                </a:lnTo>
                <a:lnTo>
                  <a:pt x="824" y="510"/>
                </a:lnTo>
                <a:lnTo>
                  <a:pt x="834" y="468"/>
                </a:lnTo>
                <a:lnTo>
                  <a:pt x="844" y="426"/>
                </a:lnTo>
                <a:lnTo>
                  <a:pt x="854" y="384"/>
                </a:lnTo>
                <a:lnTo>
                  <a:pt x="864" y="344"/>
                </a:lnTo>
                <a:lnTo>
                  <a:pt x="874" y="306"/>
                </a:lnTo>
                <a:lnTo>
                  <a:pt x="886" y="268"/>
                </a:lnTo>
                <a:lnTo>
                  <a:pt x="896" y="232"/>
                </a:lnTo>
                <a:lnTo>
                  <a:pt x="906" y="198"/>
                </a:lnTo>
                <a:lnTo>
                  <a:pt x="916" y="166"/>
                </a:lnTo>
                <a:lnTo>
                  <a:pt x="926" y="136"/>
                </a:lnTo>
                <a:lnTo>
                  <a:pt x="936" y="108"/>
                </a:lnTo>
                <a:lnTo>
                  <a:pt x="946" y="84"/>
                </a:lnTo>
                <a:lnTo>
                  <a:pt x="956" y="62"/>
                </a:lnTo>
                <a:lnTo>
                  <a:pt x="966" y="44"/>
                </a:lnTo>
                <a:lnTo>
                  <a:pt x="976" y="28"/>
                </a:lnTo>
                <a:lnTo>
                  <a:pt x="986" y="16"/>
                </a:lnTo>
                <a:lnTo>
                  <a:pt x="998" y="8"/>
                </a:lnTo>
                <a:lnTo>
                  <a:pt x="1008" y="2"/>
                </a:lnTo>
                <a:lnTo>
                  <a:pt x="1018" y="0"/>
                </a:lnTo>
                <a:lnTo>
                  <a:pt x="1028" y="2"/>
                </a:lnTo>
                <a:lnTo>
                  <a:pt x="1038" y="8"/>
                </a:lnTo>
                <a:lnTo>
                  <a:pt x="1048" y="16"/>
                </a:lnTo>
                <a:lnTo>
                  <a:pt x="1058" y="28"/>
                </a:lnTo>
                <a:lnTo>
                  <a:pt x="1068" y="44"/>
                </a:lnTo>
                <a:lnTo>
                  <a:pt x="1078" y="62"/>
                </a:lnTo>
                <a:lnTo>
                  <a:pt x="1088" y="84"/>
                </a:lnTo>
                <a:lnTo>
                  <a:pt x="1098" y="108"/>
                </a:lnTo>
                <a:lnTo>
                  <a:pt x="1110" y="136"/>
                </a:lnTo>
                <a:lnTo>
                  <a:pt x="1120" y="166"/>
                </a:lnTo>
                <a:lnTo>
                  <a:pt x="1130" y="198"/>
                </a:lnTo>
                <a:lnTo>
                  <a:pt x="1140" y="232"/>
                </a:lnTo>
                <a:lnTo>
                  <a:pt x="1150" y="268"/>
                </a:lnTo>
                <a:lnTo>
                  <a:pt x="1160" y="306"/>
                </a:lnTo>
                <a:lnTo>
                  <a:pt x="1170" y="344"/>
                </a:lnTo>
                <a:lnTo>
                  <a:pt x="1180" y="384"/>
                </a:lnTo>
                <a:lnTo>
                  <a:pt x="1190" y="426"/>
                </a:lnTo>
                <a:lnTo>
                  <a:pt x="1200" y="468"/>
                </a:lnTo>
                <a:lnTo>
                  <a:pt x="1210" y="510"/>
                </a:lnTo>
                <a:lnTo>
                  <a:pt x="1222" y="552"/>
                </a:lnTo>
                <a:lnTo>
                  <a:pt x="1232" y="596"/>
                </a:lnTo>
                <a:lnTo>
                  <a:pt x="1242" y="638"/>
                </a:lnTo>
                <a:lnTo>
                  <a:pt x="1252" y="680"/>
                </a:lnTo>
                <a:lnTo>
                  <a:pt x="1262" y="722"/>
                </a:lnTo>
                <a:lnTo>
                  <a:pt x="1272" y="762"/>
                </a:lnTo>
                <a:lnTo>
                  <a:pt x="1282" y="802"/>
                </a:lnTo>
                <a:lnTo>
                  <a:pt x="1292" y="840"/>
                </a:lnTo>
                <a:lnTo>
                  <a:pt x="1302" y="878"/>
                </a:lnTo>
                <a:lnTo>
                  <a:pt x="1312" y="914"/>
                </a:lnTo>
                <a:lnTo>
                  <a:pt x="1322" y="948"/>
                </a:lnTo>
                <a:lnTo>
                  <a:pt x="1334" y="982"/>
                </a:lnTo>
                <a:lnTo>
                  <a:pt x="1344" y="1014"/>
                </a:lnTo>
                <a:lnTo>
                  <a:pt x="1354" y="1044"/>
                </a:lnTo>
                <a:lnTo>
                  <a:pt x="1364" y="1074"/>
                </a:lnTo>
                <a:lnTo>
                  <a:pt x="1374" y="1102"/>
                </a:lnTo>
                <a:lnTo>
                  <a:pt x="1384" y="1126"/>
                </a:lnTo>
                <a:lnTo>
                  <a:pt x="1394" y="1152"/>
                </a:lnTo>
                <a:lnTo>
                  <a:pt x="1404" y="1174"/>
                </a:lnTo>
                <a:lnTo>
                  <a:pt x="1414" y="1196"/>
                </a:lnTo>
                <a:lnTo>
                  <a:pt x="1424" y="1214"/>
                </a:lnTo>
                <a:lnTo>
                  <a:pt x="1434" y="1232"/>
                </a:lnTo>
                <a:lnTo>
                  <a:pt x="1446" y="1250"/>
                </a:lnTo>
                <a:lnTo>
                  <a:pt x="1456" y="1266"/>
                </a:lnTo>
                <a:lnTo>
                  <a:pt x="1466" y="1280"/>
                </a:lnTo>
                <a:lnTo>
                  <a:pt x="1476" y="1294"/>
                </a:lnTo>
                <a:lnTo>
                  <a:pt x="1486" y="1306"/>
                </a:lnTo>
                <a:lnTo>
                  <a:pt x="1496" y="1316"/>
                </a:lnTo>
                <a:lnTo>
                  <a:pt x="1506" y="1326"/>
                </a:lnTo>
                <a:lnTo>
                  <a:pt x="1516" y="1334"/>
                </a:lnTo>
                <a:lnTo>
                  <a:pt x="1526" y="1344"/>
                </a:lnTo>
                <a:lnTo>
                  <a:pt x="1536" y="1350"/>
                </a:lnTo>
                <a:lnTo>
                  <a:pt x="1546" y="1356"/>
                </a:lnTo>
                <a:lnTo>
                  <a:pt x="1558" y="1362"/>
                </a:lnTo>
                <a:lnTo>
                  <a:pt x="1568" y="1368"/>
                </a:lnTo>
                <a:lnTo>
                  <a:pt x="1578" y="1372"/>
                </a:lnTo>
                <a:lnTo>
                  <a:pt x="1588" y="1376"/>
                </a:lnTo>
                <a:lnTo>
                  <a:pt x="1598" y="1380"/>
                </a:lnTo>
                <a:lnTo>
                  <a:pt x="1608" y="1384"/>
                </a:lnTo>
                <a:lnTo>
                  <a:pt x="1618" y="1386"/>
                </a:lnTo>
                <a:lnTo>
                  <a:pt x="1628" y="1390"/>
                </a:lnTo>
                <a:lnTo>
                  <a:pt x="1638" y="1392"/>
                </a:lnTo>
                <a:lnTo>
                  <a:pt x="1648" y="1394"/>
                </a:lnTo>
                <a:lnTo>
                  <a:pt x="1660" y="1396"/>
                </a:lnTo>
                <a:lnTo>
                  <a:pt x="1670" y="1396"/>
                </a:lnTo>
                <a:lnTo>
                  <a:pt x="1680" y="1398"/>
                </a:lnTo>
                <a:lnTo>
                  <a:pt x="1690" y="1398"/>
                </a:lnTo>
                <a:lnTo>
                  <a:pt x="1700" y="1400"/>
                </a:lnTo>
                <a:lnTo>
                  <a:pt x="1710" y="1400"/>
                </a:lnTo>
                <a:lnTo>
                  <a:pt x="1720" y="1402"/>
                </a:lnTo>
                <a:lnTo>
                  <a:pt x="1730" y="1402"/>
                </a:lnTo>
                <a:lnTo>
                  <a:pt x="1740" y="1402"/>
                </a:lnTo>
                <a:lnTo>
                  <a:pt x="1750" y="1402"/>
                </a:lnTo>
                <a:lnTo>
                  <a:pt x="1760" y="1404"/>
                </a:lnTo>
                <a:lnTo>
                  <a:pt x="1772" y="1404"/>
                </a:lnTo>
                <a:lnTo>
                  <a:pt x="1782" y="1404"/>
                </a:lnTo>
                <a:lnTo>
                  <a:pt x="1792" y="1404"/>
                </a:lnTo>
                <a:lnTo>
                  <a:pt x="1802" y="1404"/>
                </a:lnTo>
                <a:lnTo>
                  <a:pt x="1812" y="1404"/>
                </a:lnTo>
                <a:lnTo>
                  <a:pt x="1822" y="1404"/>
                </a:lnTo>
                <a:lnTo>
                  <a:pt x="1832" y="1404"/>
                </a:lnTo>
                <a:lnTo>
                  <a:pt x="1842" y="1404"/>
                </a:lnTo>
                <a:lnTo>
                  <a:pt x="1852" y="1404"/>
                </a:lnTo>
                <a:lnTo>
                  <a:pt x="1862" y="1404"/>
                </a:lnTo>
                <a:lnTo>
                  <a:pt x="1872" y="1404"/>
                </a:lnTo>
                <a:lnTo>
                  <a:pt x="1884" y="1404"/>
                </a:lnTo>
                <a:lnTo>
                  <a:pt x="1894" y="1404"/>
                </a:lnTo>
                <a:lnTo>
                  <a:pt x="1904" y="1404"/>
                </a:lnTo>
                <a:lnTo>
                  <a:pt x="1914" y="1404"/>
                </a:lnTo>
                <a:lnTo>
                  <a:pt x="1924" y="1404"/>
                </a:lnTo>
                <a:lnTo>
                  <a:pt x="1934" y="1404"/>
                </a:lnTo>
                <a:lnTo>
                  <a:pt x="1944" y="1404"/>
                </a:lnTo>
                <a:lnTo>
                  <a:pt x="1954" y="1404"/>
                </a:lnTo>
                <a:lnTo>
                  <a:pt x="1964" y="1404"/>
                </a:lnTo>
                <a:lnTo>
                  <a:pt x="1974" y="1404"/>
                </a:lnTo>
                <a:lnTo>
                  <a:pt x="1984" y="1404"/>
                </a:lnTo>
                <a:lnTo>
                  <a:pt x="1994" y="1404"/>
                </a:lnTo>
                <a:lnTo>
                  <a:pt x="2006" y="1404"/>
                </a:lnTo>
                <a:lnTo>
                  <a:pt x="2016" y="1404"/>
                </a:lnTo>
                <a:lnTo>
                  <a:pt x="2026" y="1404"/>
                </a:lnTo>
                <a:lnTo>
                  <a:pt x="0" y="1404"/>
                </a:lnTo>
                <a:close/>
              </a:path>
            </a:pathLst>
          </a:custGeom>
          <a:solidFill>
            <a:srgbClr val="CC0000"/>
          </a:solidFill>
          <a:ln w="0">
            <a:solidFill>
              <a:srgbClr val="323232"/>
            </a:solidFill>
            <a:prstDash val="solid"/>
            <a:round/>
            <a:headEnd/>
            <a:tailEnd/>
          </a:ln>
        </p:spPr>
        <p:txBody>
          <a:bodyPr/>
          <a:lstStyle/>
          <a:p>
            <a:endParaRPr lang="en-US"/>
          </a:p>
        </p:txBody>
      </p:sp>
      <p:sp>
        <p:nvSpPr>
          <p:cNvPr id="8" name="Line 10"/>
          <p:cNvSpPr>
            <a:spLocks noChangeShapeType="1"/>
          </p:cNvSpPr>
          <p:nvPr/>
        </p:nvSpPr>
        <p:spPr bwMode="auto">
          <a:xfrm>
            <a:off x="476454" y="3044052"/>
            <a:ext cx="3879850"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Freeform 11"/>
          <p:cNvSpPr>
            <a:spLocks/>
          </p:cNvSpPr>
          <p:nvPr/>
        </p:nvSpPr>
        <p:spPr bwMode="auto">
          <a:xfrm>
            <a:off x="800305" y="815201"/>
            <a:ext cx="3216275" cy="2228850"/>
          </a:xfrm>
          <a:custGeom>
            <a:avLst/>
            <a:gdLst>
              <a:gd name="T0" fmla="*/ 30 w 2026"/>
              <a:gd name="T1" fmla="*/ 1404 h 1404"/>
              <a:gd name="T2" fmla="*/ 70 w 2026"/>
              <a:gd name="T3" fmla="*/ 1404 h 1404"/>
              <a:gd name="T4" fmla="*/ 112 w 2026"/>
              <a:gd name="T5" fmla="*/ 1404 h 1404"/>
              <a:gd name="T6" fmla="*/ 152 w 2026"/>
              <a:gd name="T7" fmla="*/ 1404 h 1404"/>
              <a:gd name="T8" fmla="*/ 192 w 2026"/>
              <a:gd name="T9" fmla="*/ 1404 h 1404"/>
              <a:gd name="T10" fmla="*/ 234 w 2026"/>
              <a:gd name="T11" fmla="*/ 1404 h 1404"/>
              <a:gd name="T12" fmla="*/ 274 w 2026"/>
              <a:gd name="T13" fmla="*/ 1404 h 1404"/>
              <a:gd name="T14" fmla="*/ 314 w 2026"/>
              <a:gd name="T15" fmla="*/ 1402 h 1404"/>
              <a:gd name="T16" fmla="*/ 356 w 2026"/>
              <a:gd name="T17" fmla="*/ 1398 h 1404"/>
              <a:gd name="T18" fmla="*/ 396 w 2026"/>
              <a:gd name="T19" fmla="*/ 1392 h 1404"/>
              <a:gd name="T20" fmla="*/ 438 w 2026"/>
              <a:gd name="T21" fmla="*/ 1380 h 1404"/>
              <a:gd name="T22" fmla="*/ 478 w 2026"/>
              <a:gd name="T23" fmla="*/ 1362 h 1404"/>
              <a:gd name="T24" fmla="*/ 518 w 2026"/>
              <a:gd name="T25" fmla="*/ 1334 h 1404"/>
              <a:gd name="T26" fmla="*/ 560 w 2026"/>
              <a:gd name="T27" fmla="*/ 1294 h 1404"/>
              <a:gd name="T28" fmla="*/ 600 w 2026"/>
              <a:gd name="T29" fmla="*/ 1232 h 1404"/>
              <a:gd name="T30" fmla="*/ 640 w 2026"/>
              <a:gd name="T31" fmla="*/ 1152 h 1404"/>
              <a:gd name="T32" fmla="*/ 682 w 2026"/>
              <a:gd name="T33" fmla="*/ 1044 h 1404"/>
              <a:gd name="T34" fmla="*/ 722 w 2026"/>
              <a:gd name="T35" fmla="*/ 914 h 1404"/>
              <a:gd name="T36" fmla="*/ 764 w 2026"/>
              <a:gd name="T37" fmla="*/ 762 h 1404"/>
              <a:gd name="T38" fmla="*/ 804 w 2026"/>
              <a:gd name="T39" fmla="*/ 596 h 1404"/>
              <a:gd name="T40" fmla="*/ 844 w 2026"/>
              <a:gd name="T41" fmla="*/ 426 h 1404"/>
              <a:gd name="T42" fmla="*/ 886 w 2026"/>
              <a:gd name="T43" fmla="*/ 268 h 1404"/>
              <a:gd name="T44" fmla="*/ 926 w 2026"/>
              <a:gd name="T45" fmla="*/ 136 h 1404"/>
              <a:gd name="T46" fmla="*/ 966 w 2026"/>
              <a:gd name="T47" fmla="*/ 44 h 1404"/>
              <a:gd name="T48" fmla="*/ 1008 w 2026"/>
              <a:gd name="T49" fmla="*/ 2 h 1404"/>
              <a:gd name="T50" fmla="*/ 1048 w 2026"/>
              <a:gd name="T51" fmla="*/ 16 h 1404"/>
              <a:gd name="T52" fmla="*/ 1088 w 2026"/>
              <a:gd name="T53" fmla="*/ 84 h 1404"/>
              <a:gd name="T54" fmla="*/ 1130 w 2026"/>
              <a:gd name="T55" fmla="*/ 198 h 1404"/>
              <a:gd name="T56" fmla="*/ 1170 w 2026"/>
              <a:gd name="T57" fmla="*/ 344 h 1404"/>
              <a:gd name="T58" fmla="*/ 1210 w 2026"/>
              <a:gd name="T59" fmla="*/ 510 h 1404"/>
              <a:gd name="T60" fmla="*/ 1252 w 2026"/>
              <a:gd name="T61" fmla="*/ 680 h 1404"/>
              <a:gd name="T62" fmla="*/ 1292 w 2026"/>
              <a:gd name="T63" fmla="*/ 840 h 1404"/>
              <a:gd name="T64" fmla="*/ 1334 w 2026"/>
              <a:gd name="T65" fmla="*/ 982 h 1404"/>
              <a:gd name="T66" fmla="*/ 1374 w 2026"/>
              <a:gd name="T67" fmla="*/ 1102 h 1404"/>
              <a:gd name="T68" fmla="*/ 1414 w 2026"/>
              <a:gd name="T69" fmla="*/ 1196 h 1404"/>
              <a:gd name="T70" fmla="*/ 1456 w 2026"/>
              <a:gd name="T71" fmla="*/ 1266 h 1404"/>
              <a:gd name="T72" fmla="*/ 1496 w 2026"/>
              <a:gd name="T73" fmla="*/ 1316 h 1404"/>
              <a:gd name="T74" fmla="*/ 1536 w 2026"/>
              <a:gd name="T75" fmla="*/ 1350 h 1404"/>
              <a:gd name="T76" fmla="*/ 1578 w 2026"/>
              <a:gd name="T77" fmla="*/ 1372 h 1404"/>
              <a:gd name="T78" fmla="*/ 1618 w 2026"/>
              <a:gd name="T79" fmla="*/ 1386 h 1404"/>
              <a:gd name="T80" fmla="*/ 1660 w 2026"/>
              <a:gd name="T81" fmla="*/ 1396 h 1404"/>
              <a:gd name="T82" fmla="*/ 1700 w 2026"/>
              <a:gd name="T83" fmla="*/ 1400 h 1404"/>
              <a:gd name="T84" fmla="*/ 1740 w 2026"/>
              <a:gd name="T85" fmla="*/ 1402 h 1404"/>
              <a:gd name="T86" fmla="*/ 1782 w 2026"/>
              <a:gd name="T87" fmla="*/ 1404 h 1404"/>
              <a:gd name="T88" fmla="*/ 1822 w 2026"/>
              <a:gd name="T89" fmla="*/ 1404 h 1404"/>
              <a:gd name="T90" fmla="*/ 1862 w 2026"/>
              <a:gd name="T91" fmla="*/ 1404 h 1404"/>
              <a:gd name="T92" fmla="*/ 1904 w 2026"/>
              <a:gd name="T93" fmla="*/ 1404 h 1404"/>
              <a:gd name="T94" fmla="*/ 1944 w 2026"/>
              <a:gd name="T95" fmla="*/ 1404 h 1404"/>
              <a:gd name="T96" fmla="*/ 1984 w 2026"/>
              <a:gd name="T97" fmla="*/ 1404 h 1404"/>
              <a:gd name="T98" fmla="*/ 2026 w 2026"/>
              <a:gd name="T99"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10" y="1404"/>
                </a:lnTo>
                <a:lnTo>
                  <a:pt x="20" y="1404"/>
                </a:lnTo>
                <a:lnTo>
                  <a:pt x="30" y="1404"/>
                </a:lnTo>
                <a:lnTo>
                  <a:pt x="40" y="1404"/>
                </a:lnTo>
                <a:lnTo>
                  <a:pt x="50" y="1404"/>
                </a:lnTo>
                <a:lnTo>
                  <a:pt x="60" y="1404"/>
                </a:lnTo>
                <a:lnTo>
                  <a:pt x="70" y="1404"/>
                </a:lnTo>
                <a:lnTo>
                  <a:pt x="80" y="1404"/>
                </a:lnTo>
                <a:lnTo>
                  <a:pt x="90" y="1404"/>
                </a:lnTo>
                <a:lnTo>
                  <a:pt x="102" y="1404"/>
                </a:lnTo>
                <a:lnTo>
                  <a:pt x="112" y="1404"/>
                </a:lnTo>
                <a:lnTo>
                  <a:pt x="122" y="1404"/>
                </a:lnTo>
                <a:lnTo>
                  <a:pt x="132" y="1404"/>
                </a:lnTo>
                <a:lnTo>
                  <a:pt x="142" y="1404"/>
                </a:lnTo>
                <a:lnTo>
                  <a:pt x="152" y="1404"/>
                </a:lnTo>
                <a:lnTo>
                  <a:pt x="162" y="1404"/>
                </a:lnTo>
                <a:lnTo>
                  <a:pt x="172" y="1404"/>
                </a:lnTo>
                <a:lnTo>
                  <a:pt x="182" y="1404"/>
                </a:lnTo>
                <a:lnTo>
                  <a:pt x="192" y="1404"/>
                </a:lnTo>
                <a:lnTo>
                  <a:pt x="202" y="1404"/>
                </a:lnTo>
                <a:lnTo>
                  <a:pt x="214" y="1404"/>
                </a:lnTo>
                <a:lnTo>
                  <a:pt x="224" y="1404"/>
                </a:lnTo>
                <a:lnTo>
                  <a:pt x="234" y="1404"/>
                </a:lnTo>
                <a:lnTo>
                  <a:pt x="244" y="1404"/>
                </a:lnTo>
                <a:lnTo>
                  <a:pt x="254" y="1404"/>
                </a:lnTo>
                <a:lnTo>
                  <a:pt x="264" y="1404"/>
                </a:lnTo>
                <a:lnTo>
                  <a:pt x="274" y="1404"/>
                </a:lnTo>
                <a:lnTo>
                  <a:pt x="284" y="1402"/>
                </a:lnTo>
                <a:lnTo>
                  <a:pt x="294" y="1402"/>
                </a:lnTo>
                <a:lnTo>
                  <a:pt x="304" y="1402"/>
                </a:lnTo>
                <a:lnTo>
                  <a:pt x="314" y="1402"/>
                </a:lnTo>
                <a:lnTo>
                  <a:pt x="326" y="1400"/>
                </a:lnTo>
                <a:lnTo>
                  <a:pt x="336" y="1400"/>
                </a:lnTo>
                <a:lnTo>
                  <a:pt x="346" y="1398"/>
                </a:lnTo>
                <a:lnTo>
                  <a:pt x="356" y="1398"/>
                </a:lnTo>
                <a:lnTo>
                  <a:pt x="366" y="1396"/>
                </a:lnTo>
                <a:lnTo>
                  <a:pt x="376" y="1396"/>
                </a:lnTo>
                <a:lnTo>
                  <a:pt x="386" y="1394"/>
                </a:lnTo>
                <a:lnTo>
                  <a:pt x="396" y="1392"/>
                </a:lnTo>
                <a:lnTo>
                  <a:pt x="406" y="1390"/>
                </a:lnTo>
                <a:lnTo>
                  <a:pt x="416" y="1386"/>
                </a:lnTo>
                <a:lnTo>
                  <a:pt x="426" y="1384"/>
                </a:lnTo>
                <a:lnTo>
                  <a:pt x="438" y="1380"/>
                </a:lnTo>
                <a:lnTo>
                  <a:pt x="448" y="1376"/>
                </a:lnTo>
                <a:lnTo>
                  <a:pt x="458" y="1372"/>
                </a:lnTo>
                <a:lnTo>
                  <a:pt x="468" y="1368"/>
                </a:lnTo>
                <a:lnTo>
                  <a:pt x="478" y="1362"/>
                </a:lnTo>
                <a:lnTo>
                  <a:pt x="488" y="1356"/>
                </a:lnTo>
                <a:lnTo>
                  <a:pt x="498" y="1350"/>
                </a:lnTo>
                <a:lnTo>
                  <a:pt x="508" y="1344"/>
                </a:lnTo>
                <a:lnTo>
                  <a:pt x="518" y="1334"/>
                </a:lnTo>
                <a:lnTo>
                  <a:pt x="528" y="1326"/>
                </a:lnTo>
                <a:lnTo>
                  <a:pt x="538" y="1316"/>
                </a:lnTo>
                <a:lnTo>
                  <a:pt x="550" y="1306"/>
                </a:lnTo>
                <a:lnTo>
                  <a:pt x="560" y="1294"/>
                </a:lnTo>
                <a:lnTo>
                  <a:pt x="570" y="1280"/>
                </a:lnTo>
                <a:lnTo>
                  <a:pt x="580" y="1266"/>
                </a:lnTo>
                <a:lnTo>
                  <a:pt x="590" y="1250"/>
                </a:lnTo>
                <a:lnTo>
                  <a:pt x="600" y="1232"/>
                </a:lnTo>
                <a:lnTo>
                  <a:pt x="610" y="1214"/>
                </a:lnTo>
                <a:lnTo>
                  <a:pt x="620" y="1196"/>
                </a:lnTo>
                <a:lnTo>
                  <a:pt x="630" y="1174"/>
                </a:lnTo>
                <a:lnTo>
                  <a:pt x="640" y="1152"/>
                </a:lnTo>
                <a:lnTo>
                  <a:pt x="652" y="1126"/>
                </a:lnTo>
                <a:lnTo>
                  <a:pt x="662" y="1102"/>
                </a:lnTo>
                <a:lnTo>
                  <a:pt x="672" y="1074"/>
                </a:lnTo>
                <a:lnTo>
                  <a:pt x="682" y="1044"/>
                </a:lnTo>
                <a:lnTo>
                  <a:pt x="692" y="1014"/>
                </a:lnTo>
                <a:lnTo>
                  <a:pt x="702" y="982"/>
                </a:lnTo>
                <a:lnTo>
                  <a:pt x="712" y="948"/>
                </a:lnTo>
                <a:lnTo>
                  <a:pt x="722" y="914"/>
                </a:lnTo>
                <a:lnTo>
                  <a:pt x="732" y="878"/>
                </a:lnTo>
                <a:lnTo>
                  <a:pt x="742" y="840"/>
                </a:lnTo>
                <a:lnTo>
                  <a:pt x="752" y="802"/>
                </a:lnTo>
                <a:lnTo>
                  <a:pt x="764" y="762"/>
                </a:lnTo>
                <a:lnTo>
                  <a:pt x="774" y="722"/>
                </a:lnTo>
                <a:lnTo>
                  <a:pt x="784" y="680"/>
                </a:lnTo>
                <a:lnTo>
                  <a:pt x="794" y="638"/>
                </a:lnTo>
                <a:lnTo>
                  <a:pt x="804" y="596"/>
                </a:lnTo>
                <a:lnTo>
                  <a:pt x="814" y="552"/>
                </a:lnTo>
                <a:lnTo>
                  <a:pt x="824" y="510"/>
                </a:lnTo>
                <a:lnTo>
                  <a:pt x="834" y="468"/>
                </a:lnTo>
                <a:lnTo>
                  <a:pt x="844" y="426"/>
                </a:lnTo>
                <a:lnTo>
                  <a:pt x="854" y="384"/>
                </a:lnTo>
                <a:lnTo>
                  <a:pt x="864" y="344"/>
                </a:lnTo>
                <a:lnTo>
                  <a:pt x="874" y="306"/>
                </a:lnTo>
                <a:lnTo>
                  <a:pt x="886" y="268"/>
                </a:lnTo>
                <a:lnTo>
                  <a:pt x="896" y="232"/>
                </a:lnTo>
                <a:lnTo>
                  <a:pt x="906" y="198"/>
                </a:lnTo>
                <a:lnTo>
                  <a:pt x="916" y="166"/>
                </a:lnTo>
                <a:lnTo>
                  <a:pt x="926" y="136"/>
                </a:lnTo>
                <a:lnTo>
                  <a:pt x="936" y="108"/>
                </a:lnTo>
                <a:lnTo>
                  <a:pt x="946" y="84"/>
                </a:lnTo>
                <a:lnTo>
                  <a:pt x="956" y="62"/>
                </a:lnTo>
                <a:lnTo>
                  <a:pt x="966" y="44"/>
                </a:lnTo>
                <a:lnTo>
                  <a:pt x="976" y="28"/>
                </a:lnTo>
                <a:lnTo>
                  <a:pt x="986" y="16"/>
                </a:lnTo>
                <a:lnTo>
                  <a:pt x="998" y="8"/>
                </a:lnTo>
                <a:lnTo>
                  <a:pt x="1008" y="2"/>
                </a:lnTo>
                <a:lnTo>
                  <a:pt x="1018" y="0"/>
                </a:lnTo>
                <a:lnTo>
                  <a:pt x="1028" y="2"/>
                </a:lnTo>
                <a:lnTo>
                  <a:pt x="1038" y="8"/>
                </a:lnTo>
                <a:lnTo>
                  <a:pt x="1048" y="16"/>
                </a:lnTo>
                <a:lnTo>
                  <a:pt x="1058" y="28"/>
                </a:lnTo>
                <a:lnTo>
                  <a:pt x="1068" y="44"/>
                </a:lnTo>
                <a:lnTo>
                  <a:pt x="1078" y="62"/>
                </a:lnTo>
                <a:lnTo>
                  <a:pt x="1088" y="84"/>
                </a:lnTo>
                <a:lnTo>
                  <a:pt x="1098" y="108"/>
                </a:lnTo>
                <a:lnTo>
                  <a:pt x="1110" y="136"/>
                </a:lnTo>
                <a:lnTo>
                  <a:pt x="1120" y="166"/>
                </a:lnTo>
                <a:lnTo>
                  <a:pt x="1130" y="198"/>
                </a:lnTo>
                <a:lnTo>
                  <a:pt x="1140" y="232"/>
                </a:lnTo>
                <a:lnTo>
                  <a:pt x="1150" y="268"/>
                </a:lnTo>
                <a:lnTo>
                  <a:pt x="1160" y="306"/>
                </a:lnTo>
                <a:lnTo>
                  <a:pt x="1170" y="344"/>
                </a:lnTo>
                <a:lnTo>
                  <a:pt x="1180" y="384"/>
                </a:lnTo>
                <a:lnTo>
                  <a:pt x="1190" y="426"/>
                </a:lnTo>
                <a:lnTo>
                  <a:pt x="1200" y="468"/>
                </a:lnTo>
                <a:lnTo>
                  <a:pt x="1210" y="510"/>
                </a:lnTo>
                <a:lnTo>
                  <a:pt x="1222" y="552"/>
                </a:lnTo>
                <a:lnTo>
                  <a:pt x="1232" y="596"/>
                </a:lnTo>
                <a:lnTo>
                  <a:pt x="1242" y="638"/>
                </a:lnTo>
                <a:lnTo>
                  <a:pt x="1252" y="680"/>
                </a:lnTo>
                <a:lnTo>
                  <a:pt x="1262" y="722"/>
                </a:lnTo>
                <a:lnTo>
                  <a:pt x="1272" y="762"/>
                </a:lnTo>
                <a:lnTo>
                  <a:pt x="1282" y="802"/>
                </a:lnTo>
                <a:lnTo>
                  <a:pt x="1292" y="840"/>
                </a:lnTo>
                <a:lnTo>
                  <a:pt x="1302" y="878"/>
                </a:lnTo>
                <a:lnTo>
                  <a:pt x="1312" y="914"/>
                </a:lnTo>
                <a:lnTo>
                  <a:pt x="1322" y="948"/>
                </a:lnTo>
                <a:lnTo>
                  <a:pt x="1334" y="982"/>
                </a:lnTo>
                <a:lnTo>
                  <a:pt x="1344" y="1014"/>
                </a:lnTo>
                <a:lnTo>
                  <a:pt x="1354" y="1044"/>
                </a:lnTo>
                <a:lnTo>
                  <a:pt x="1364" y="1074"/>
                </a:lnTo>
                <a:lnTo>
                  <a:pt x="1374" y="1102"/>
                </a:lnTo>
                <a:lnTo>
                  <a:pt x="1384" y="1126"/>
                </a:lnTo>
                <a:lnTo>
                  <a:pt x="1394" y="1152"/>
                </a:lnTo>
                <a:lnTo>
                  <a:pt x="1404" y="1174"/>
                </a:lnTo>
                <a:lnTo>
                  <a:pt x="1414" y="1196"/>
                </a:lnTo>
                <a:lnTo>
                  <a:pt x="1424" y="1214"/>
                </a:lnTo>
                <a:lnTo>
                  <a:pt x="1434" y="1232"/>
                </a:lnTo>
                <a:lnTo>
                  <a:pt x="1446" y="1250"/>
                </a:lnTo>
                <a:lnTo>
                  <a:pt x="1456" y="1266"/>
                </a:lnTo>
                <a:lnTo>
                  <a:pt x="1466" y="1280"/>
                </a:lnTo>
                <a:lnTo>
                  <a:pt x="1476" y="1294"/>
                </a:lnTo>
                <a:lnTo>
                  <a:pt x="1486" y="1306"/>
                </a:lnTo>
                <a:lnTo>
                  <a:pt x="1496" y="1316"/>
                </a:lnTo>
                <a:lnTo>
                  <a:pt x="1506" y="1326"/>
                </a:lnTo>
                <a:lnTo>
                  <a:pt x="1516" y="1334"/>
                </a:lnTo>
                <a:lnTo>
                  <a:pt x="1526" y="1344"/>
                </a:lnTo>
                <a:lnTo>
                  <a:pt x="1536" y="1350"/>
                </a:lnTo>
                <a:lnTo>
                  <a:pt x="1546" y="1356"/>
                </a:lnTo>
                <a:lnTo>
                  <a:pt x="1558" y="1362"/>
                </a:lnTo>
                <a:lnTo>
                  <a:pt x="1568" y="1368"/>
                </a:lnTo>
                <a:lnTo>
                  <a:pt x="1578" y="1372"/>
                </a:lnTo>
                <a:lnTo>
                  <a:pt x="1588" y="1376"/>
                </a:lnTo>
                <a:lnTo>
                  <a:pt x="1598" y="1380"/>
                </a:lnTo>
                <a:lnTo>
                  <a:pt x="1608" y="1384"/>
                </a:lnTo>
                <a:lnTo>
                  <a:pt x="1618" y="1386"/>
                </a:lnTo>
                <a:lnTo>
                  <a:pt x="1628" y="1390"/>
                </a:lnTo>
                <a:lnTo>
                  <a:pt x="1638" y="1392"/>
                </a:lnTo>
                <a:lnTo>
                  <a:pt x="1648" y="1394"/>
                </a:lnTo>
                <a:lnTo>
                  <a:pt x="1660" y="1396"/>
                </a:lnTo>
                <a:lnTo>
                  <a:pt x="1670" y="1396"/>
                </a:lnTo>
                <a:lnTo>
                  <a:pt x="1680" y="1398"/>
                </a:lnTo>
                <a:lnTo>
                  <a:pt x="1690" y="1398"/>
                </a:lnTo>
                <a:lnTo>
                  <a:pt x="1700" y="1400"/>
                </a:lnTo>
                <a:lnTo>
                  <a:pt x="1710" y="1400"/>
                </a:lnTo>
                <a:lnTo>
                  <a:pt x="1720" y="1402"/>
                </a:lnTo>
                <a:lnTo>
                  <a:pt x="1730" y="1402"/>
                </a:lnTo>
                <a:lnTo>
                  <a:pt x="1740" y="1402"/>
                </a:lnTo>
                <a:lnTo>
                  <a:pt x="1750" y="1402"/>
                </a:lnTo>
                <a:lnTo>
                  <a:pt x="1760" y="1404"/>
                </a:lnTo>
                <a:lnTo>
                  <a:pt x="1772" y="1404"/>
                </a:lnTo>
                <a:lnTo>
                  <a:pt x="1782" y="1404"/>
                </a:lnTo>
                <a:lnTo>
                  <a:pt x="1792" y="1404"/>
                </a:lnTo>
                <a:lnTo>
                  <a:pt x="1802" y="1404"/>
                </a:lnTo>
                <a:lnTo>
                  <a:pt x="1812" y="1404"/>
                </a:lnTo>
                <a:lnTo>
                  <a:pt x="1822" y="1404"/>
                </a:lnTo>
                <a:lnTo>
                  <a:pt x="1832" y="1404"/>
                </a:lnTo>
                <a:lnTo>
                  <a:pt x="1842" y="1404"/>
                </a:lnTo>
                <a:lnTo>
                  <a:pt x="1852" y="1404"/>
                </a:lnTo>
                <a:lnTo>
                  <a:pt x="1862" y="1404"/>
                </a:lnTo>
                <a:lnTo>
                  <a:pt x="1872" y="1404"/>
                </a:lnTo>
                <a:lnTo>
                  <a:pt x="1884" y="1404"/>
                </a:lnTo>
                <a:lnTo>
                  <a:pt x="1894" y="1404"/>
                </a:lnTo>
                <a:lnTo>
                  <a:pt x="1904" y="1404"/>
                </a:lnTo>
                <a:lnTo>
                  <a:pt x="1914" y="1404"/>
                </a:lnTo>
                <a:lnTo>
                  <a:pt x="1924" y="1404"/>
                </a:lnTo>
                <a:lnTo>
                  <a:pt x="1934" y="1404"/>
                </a:lnTo>
                <a:lnTo>
                  <a:pt x="1944" y="1404"/>
                </a:lnTo>
                <a:lnTo>
                  <a:pt x="1954" y="1404"/>
                </a:lnTo>
                <a:lnTo>
                  <a:pt x="1964" y="1404"/>
                </a:lnTo>
                <a:lnTo>
                  <a:pt x="1974" y="1404"/>
                </a:lnTo>
                <a:lnTo>
                  <a:pt x="1984" y="1404"/>
                </a:lnTo>
                <a:lnTo>
                  <a:pt x="1994" y="1404"/>
                </a:lnTo>
                <a:lnTo>
                  <a:pt x="2006" y="1404"/>
                </a:lnTo>
                <a:lnTo>
                  <a:pt x="2016" y="1404"/>
                </a:lnTo>
                <a:lnTo>
                  <a:pt x="2026" y="1404"/>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 name="Line 12"/>
          <p:cNvSpPr>
            <a:spLocks noChangeShapeType="1"/>
          </p:cNvSpPr>
          <p:nvPr/>
        </p:nvSpPr>
        <p:spPr bwMode="auto">
          <a:xfrm>
            <a:off x="476454" y="6244452"/>
            <a:ext cx="3879850" cy="158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Freeform 13"/>
          <p:cNvSpPr>
            <a:spLocks/>
          </p:cNvSpPr>
          <p:nvPr/>
        </p:nvSpPr>
        <p:spPr bwMode="auto">
          <a:xfrm>
            <a:off x="800305" y="4015601"/>
            <a:ext cx="3216275" cy="2228850"/>
          </a:xfrm>
          <a:custGeom>
            <a:avLst/>
            <a:gdLst>
              <a:gd name="T0" fmla="*/ 30 w 2026"/>
              <a:gd name="T1" fmla="*/ 1404 h 1404"/>
              <a:gd name="T2" fmla="*/ 70 w 2026"/>
              <a:gd name="T3" fmla="*/ 1404 h 1404"/>
              <a:gd name="T4" fmla="*/ 112 w 2026"/>
              <a:gd name="T5" fmla="*/ 1404 h 1404"/>
              <a:gd name="T6" fmla="*/ 152 w 2026"/>
              <a:gd name="T7" fmla="*/ 1404 h 1404"/>
              <a:gd name="T8" fmla="*/ 192 w 2026"/>
              <a:gd name="T9" fmla="*/ 1404 h 1404"/>
              <a:gd name="T10" fmla="*/ 234 w 2026"/>
              <a:gd name="T11" fmla="*/ 1404 h 1404"/>
              <a:gd name="T12" fmla="*/ 274 w 2026"/>
              <a:gd name="T13" fmla="*/ 1404 h 1404"/>
              <a:gd name="T14" fmla="*/ 314 w 2026"/>
              <a:gd name="T15" fmla="*/ 1404 h 1404"/>
              <a:gd name="T16" fmla="*/ 356 w 2026"/>
              <a:gd name="T17" fmla="*/ 1404 h 1404"/>
              <a:gd name="T18" fmla="*/ 396 w 2026"/>
              <a:gd name="T19" fmla="*/ 1404 h 1404"/>
              <a:gd name="T20" fmla="*/ 438 w 2026"/>
              <a:gd name="T21" fmla="*/ 1404 h 1404"/>
              <a:gd name="T22" fmla="*/ 478 w 2026"/>
              <a:gd name="T23" fmla="*/ 1404 h 1404"/>
              <a:gd name="T24" fmla="*/ 518 w 2026"/>
              <a:gd name="T25" fmla="*/ 1404 h 1404"/>
              <a:gd name="T26" fmla="*/ 560 w 2026"/>
              <a:gd name="T27" fmla="*/ 1404 h 1404"/>
              <a:gd name="T28" fmla="*/ 600 w 2026"/>
              <a:gd name="T29" fmla="*/ 1402 h 1404"/>
              <a:gd name="T30" fmla="*/ 640 w 2026"/>
              <a:gd name="T31" fmla="*/ 1400 h 1404"/>
              <a:gd name="T32" fmla="*/ 682 w 2026"/>
              <a:gd name="T33" fmla="*/ 1396 h 1404"/>
              <a:gd name="T34" fmla="*/ 722 w 2026"/>
              <a:gd name="T35" fmla="*/ 1386 h 1404"/>
              <a:gd name="T36" fmla="*/ 764 w 2026"/>
              <a:gd name="T37" fmla="*/ 1372 h 1404"/>
              <a:gd name="T38" fmla="*/ 804 w 2026"/>
              <a:gd name="T39" fmla="*/ 1350 h 1404"/>
              <a:gd name="T40" fmla="*/ 844 w 2026"/>
              <a:gd name="T41" fmla="*/ 1316 h 1404"/>
              <a:gd name="T42" fmla="*/ 886 w 2026"/>
              <a:gd name="T43" fmla="*/ 1266 h 1404"/>
              <a:gd name="T44" fmla="*/ 926 w 2026"/>
              <a:gd name="T45" fmla="*/ 1196 h 1404"/>
              <a:gd name="T46" fmla="*/ 966 w 2026"/>
              <a:gd name="T47" fmla="*/ 1100 h 1404"/>
              <a:gd name="T48" fmla="*/ 1008 w 2026"/>
              <a:gd name="T49" fmla="*/ 982 h 1404"/>
              <a:gd name="T50" fmla="*/ 1048 w 2026"/>
              <a:gd name="T51" fmla="*/ 840 h 1404"/>
              <a:gd name="T52" fmla="*/ 1088 w 2026"/>
              <a:gd name="T53" fmla="*/ 680 h 1404"/>
              <a:gd name="T54" fmla="*/ 1130 w 2026"/>
              <a:gd name="T55" fmla="*/ 510 h 1404"/>
              <a:gd name="T56" fmla="*/ 1170 w 2026"/>
              <a:gd name="T57" fmla="*/ 344 h 1404"/>
              <a:gd name="T58" fmla="*/ 1210 w 2026"/>
              <a:gd name="T59" fmla="*/ 198 h 1404"/>
              <a:gd name="T60" fmla="*/ 1252 w 2026"/>
              <a:gd name="T61" fmla="*/ 84 h 1404"/>
              <a:gd name="T62" fmla="*/ 1292 w 2026"/>
              <a:gd name="T63" fmla="*/ 16 h 1404"/>
              <a:gd name="T64" fmla="*/ 1334 w 2026"/>
              <a:gd name="T65" fmla="*/ 2 h 1404"/>
              <a:gd name="T66" fmla="*/ 1374 w 2026"/>
              <a:gd name="T67" fmla="*/ 44 h 1404"/>
              <a:gd name="T68" fmla="*/ 1414 w 2026"/>
              <a:gd name="T69" fmla="*/ 136 h 1404"/>
              <a:gd name="T70" fmla="*/ 1456 w 2026"/>
              <a:gd name="T71" fmla="*/ 268 h 1404"/>
              <a:gd name="T72" fmla="*/ 1496 w 2026"/>
              <a:gd name="T73" fmla="*/ 426 h 1404"/>
              <a:gd name="T74" fmla="*/ 1536 w 2026"/>
              <a:gd name="T75" fmla="*/ 596 h 1404"/>
              <a:gd name="T76" fmla="*/ 1578 w 2026"/>
              <a:gd name="T77" fmla="*/ 762 h 1404"/>
              <a:gd name="T78" fmla="*/ 1618 w 2026"/>
              <a:gd name="T79" fmla="*/ 914 h 1404"/>
              <a:gd name="T80" fmla="*/ 1660 w 2026"/>
              <a:gd name="T81" fmla="*/ 1044 h 1404"/>
              <a:gd name="T82" fmla="*/ 1700 w 2026"/>
              <a:gd name="T83" fmla="*/ 1152 h 1404"/>
              <a:gd name="T84" fmla="*/ 1740 w 2026"/>
              <a:gd name="T85" fmla="*/ 1232 h 1404"/>
              <a:gd name="T86" fmla="*/ 1782 w 2026"/>
              <a:gd name="T87" fmla="*/ 1294 h 1404"/>
              <a:gd name="T88" fmla="*/ 1822 w 2026"/>
              <a:gd name="T89" fmla="*/ 1334 h 1404"/>
              <a:gd name="T90" fmla="*/ 1862 w 2026"/>
              <a:gd name="T91" fmla="*/ 1362 h 1404"/>
              <a:gd name="T92" fmla="*/ 1904 w 2026"/>
              <a:gd name="T93" fmla="*/ 1380 h 1404"/>
              <a:gd name="T94" fmla="*/ 1944 w 2026"/>
              <a:gd name="T95" fmla="*/ 1392 h 1404"/>
              <a:gd name="T96" fmla="*/ 1984 w 2026"/>
              <a:gd name="T97" fmla="*/ 1398 h 1404"/>
              <a:gd name="T98" fmla="*/ 2026 w 2026"/>
              <a:gd name="T99" fmla="*/ 1402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10" y="1404"/>
                </a:lnTo>
                <a:lnTo>
                  <a:pt x="20" y="1404"/>
                </a:lnTo>
                <a:lnTo>
                  <a:pt x="30" y="1404"/>
                </a:lnTo>
                <a:lnTo>
                  <a:pt x="40" y="1404"/>
                </a:lnTo>
                <a:lnTo>
                  <a:pt x="50" y="1404"/>
                </a:lnTo>
                <a:lnTo>
                  <a:pt x="60" y="1404"/>
                </a:lnTo>
                <a:lnTo>
                  <a:pt x="70" y="1404"/>
                </a:lnTo>
                <a:lnTo>
                  <a:pt x="80" y="1404"/>
                </a:lnTo>
                <a:lnTo>
                  <a:pt x="90" y="1404"/>
                </a:lnTo>
                <a:lnTo>
                  <a:pt x="102" y="1404"/>
                </a:lnTo>
                <a:lnTo>
                  <a:pt x="112" y="1404"/>
                </a:lnTo>
                <a:lnTo>
                  <a:pt x="122" y="1404"/>
                </a:lnTo>
                <a:lnTo>
                  <a:pt x="132" y="1404"/>
                </a:lnTo>
                <a:lnTo>
                  <a:pt x="142" y="1404"/>
                </a:lnTo>
                <a:lnTo>
                  <a:pt x="152" y="1404"/>
                </a:lnTo>
                <a:lnTo>
                  <a:pt x="162" y="1404"/>
                </a:lnTo>
                <a:lnTo>
                  <a:pt x="172" y="1404"/>
                </a:lnTo>
                <a:lnTo>
                  <a:pt x="182" y="1404"/>
                </a:lnTo>
                <a:lnTo>
                  <a:pt x="192" y="1404"/>
                </a:lnTo>
                <a:lnTo>
                  <a:pt x="202" y="1404"/>
                </a:lnTo>
                <a:lnTo>
                  <a:pt x="214" y="1404"/>
                </a:lnTo>
                <a:lnTo>
                  <a:pt x="224" y="1404"/>
                </a:lnTo>
                <a:lnTo>
                  <a:pt x="234" y="1404"/>
                </a:lnTo>
                <a:lnTo>
                  <a:pt x="244" y="1404"/>
                </a:lnTo>
                <a:lnTo>
                  <a:pt x="254" y="1404"/>
                </a:lnTo>
                <a:lnTo>
                  <a:pt x="264" y="1404"/>
                </a:lnTo>
                <a:lnTo>
                  <a:pt x="274" y="1404"/>
                </a:lnTo>
                <a:lnTo>
                  <a:pt x="284" y="1404"/>
                </a:lnTo>
                <a:lnTo>
                  <a:pt x="294" y="1404"/>
                </a:lnTo>
                <a:lnTo>
                  <a:pt x="304" y="1404"/>
                </a:lnTo>
                <a:lnTo>
                  <a:pt x="314" y="1404"/>
                </a:lnTo>
                <a:lnTo>
                  <a:pt x="326" y="1404"/>
                </a:lnTo>
                <a:lnTo>
                  <a:pt x="336" y="1404"/>
                </a:lnTo>
                <a:lnTo>
                  <a:pt x="346" y="1404"/>
                </a:lnTo>
                <a:lnTo>
                  <a:pt x="356" y="1404"/>
                </a:lnTo>
                <a:lnTo>
                  <a:pt x="366" y="1404"/>
                </a:lnTo>
                <a:lnTo>
                  <a:pt x="376" y="1404"/>
                </a:lnTo>
                <a:lnTo>
                  <a:pt x="386" y="1404"/>
                </a:lnTo>
                <a:lnTo>
                  <a:pt x="396" y="1404"/>
                </a:lnTo>
                <a:lnTo>
                  <a:pt x="406" y="1404"/>
                </a:lnTo>
                <a:lnTo>
                  <a:pt x="416" y="1404"/>
                </a:lnTo>
                <a:lnTo>
                  <a:pt x="426" y="1404"/>
                </a:lnTo>
                <a:lnTo>
                  <a:pt x="438" y="1404"/>
                </a:lnTo>
                <a:lnTo>
                  <a:pt x="448" y="1404"/>
                </a:lnTo>
                <a:lnTo>
                  <a:pt x="458" y="1404"/>
                </a:lnTo>
                <a:lnTo>
                  <a:pt x="468" y="1404"/>
                </a:lnTo>
                <a:lnTo>
                  <a:pt x="478" y="1404"/>
                </a:lnTo>
                <a:lnTo>
                  <a:pt x="488" y="1404"/>
                </a:lnTo>
                <a:lnTo>
                  <a:pt x="498" y="1404"/>
                </a:lnTo>
                <a:lnTo>
                  <a:pt x="508" y="1404"/>
                </a:lnTo>
                <a:lnTo>
                  <a:pt x="518" y="1404"/>
                </a:lnTo>
                <a:lnTo>
                  <a:pt x="528" y="1404"/>
                </a:lnTo>
                <a:lnTo>
                  <a:pt x="538" y="1404"/>
                </a:lnTo>
                <a:lnTo>
                  <a:pt x="550" y="1404"/>
                </a:lnTo>
                <a:lnTo>
                  <a:pt x="560" y="1404"/>
                </a:lnTo>
                <a:lnTo>
                  <a:pt x="570" y="1404"/>
                </a:lnTo>
                <a:lnTo>
                  <a:pt x="580" y="1404"/>
                </a:lnTo>
                <a:lnTo>
                  <a:pt x="590" y="1402"/>
                </a:lnTo>
                <a:lnTo>
                  <a:pt x="600" y="1402"/>
                </a:lnTo>
                <a:lnTo>
                  <a:pt x="610" y="1402"/>
                </a:lnTo>
                <a:lnTo>
                  <a:pt x="620" y="1402"/>
                </a:lnTo>
                <a:lnTo>
                  <a:pt x="630" y="1400"/>
                </a:lnTo>
                <a:lnTo>
                  <a:pt x="640" y="1400"/>
                </a:lnTo>
                <a:lnTo>
                  <a:pt x="652" y="1398"/>
                </a:lnTo>
                <a:lnTo>
                  <a:pt x="662" y="1398"/>
                </a:lnTo>
                <a:lnTo>
                  <a:pt x="672" y="1396"/>
                </a:lnTo>
                <a:lnTo>
                  <a:pt x="682" y="1396"/>
                </a:lnTo>
                <a:lnTo>
                  <a:pt x="692" y="1394"/>
                </a:lnTo>
                <a:lnTo>
                  <a:pt x="702" y="1392"/>
                </a:lnTo>
                <a:lnTo>
                  <a:pt x="712" y="1390"/>
                </a:lnTo>
                <a:lnTo>
                  <a:pt x="722" y="1386"/>
                </a:lnTo>
                <a:lnTo>
                  <a:pt x="732" y="1384"/>
                </a:lnTo>
                <a:lnTo>
                  <a:pt x="742" y="1380"/>
                </a:lnTo>
                <a:lnTo>
                  <a:pt x="752" y="1376"/>
                </a:lnTo>
                <a:lnTo>
                  <a:pt x="764" y="1372"/>
                </a:lnTo>
                <a:lnTo>
                  <a:pt x="774" y="1368"/>
                </a:lnTo>
                <a:lnTo>
                  <a:pt x="784" y="1362"/>
                </a:lnTo>
                <a:lnTo>
                  <a:pt x="794" y="1356"/>
                </a:lnTo>
                <a:lnTo>
                  <a:pt x="804" y="1350"/>
                </a:lnTo>
                <a:lnTo>
                  <a:pt x="814" y="1344"/>
                </a:lnTo>
                <a:lnTo>
                  <a:pt x="824" y="1334"/>
                </a:lnTo>
                <a:lnTo>
                  <a:pt x="834" y="1326"/>
                </a:lnTo>
                <a:lnTo>
                  <a:pt x="844" y="1316"/>
                </a:lnTo>
                <a:lnTo>
                  <a:pt x="854" y="1306"/>
                </a:lnTo>
                <a:lnTo>
                  <a:pt x="864" y="1294"/>
                </a:lnTo>
                <a:lnTo>
                  <a:pt x="874" y="1280"/>
                </a:lnTo>
                <a:lnTo>
                  <a:pt x="886" y="1266"/>
                </a:lnTo>
                <a:lnTo>
                  <a:pt x="896" y="1250"/>
                </a:lnTo>
                <a:lnTo>
                  <a:pt x="906" y="1232"/>
                </a:lnTo>
                <a:lnTo>
                  <a:pt x="916" y="1214"/>
                </a:lnTo>
                <a:lnTo>
                  <a:pt x="926" y="1196"/>
                </a:lnTo>
                <a:lnTo>
                  <a:pt x="936" y="1174"/>
                </a:lnTo>
                <a:lnTo>
                  <a:pt x="946" y="1152"/>
                </a:lnTo>
                <a:lnTo>
                  <a:pt x="956" y="1126"/>
                </a:lnTo>
                <a:lnTo>
                  <a:pt x="966" y="1100"/>
                </a:lnTo>
                <a:lnTo>
                  <a:pt x="976" y="1074"/>
                </a:lnTo>
                <a:lnTo>
                  <a:pt x="986" y="1044"/>
                </a:lnTo>
                <a:lnTo>
                  <a:pt x="998" y="1014"/>
                </a:lnTo>
                <a:lnTo>
                  <a:pt x="1008" y="982"/>
                </a:lnTo>
                <a:lnTo>
                  <a:pt x="1018" y="948"/>
                </a:lnTo>
                <a:lnTo>
                  <a:pt x="1028" y="914"/>
                </a:lnTo>
                <a:lnTo>
                  <a:pt x="1038" y="878"/>
                </a:lnTo>
                <a:lnTo>
                  <a:pt x="1048" y="840"/>
                </a:lnTo>
                <a:lnTo>
                  <a:pt x="1058" y="802"/>
                </a:lnTo>
                <a:lnTo>
                  <a:pt x="1068" y="762"/>
                </a:lnTo>
                <a:lnTo>
                  <a:pt x="1078" y="720"/>
                </a:lnTo>
                <a:lnTo>
                  <a:pt x="1088" y="680"/>
                </a:lnTo>
                <a:lnTo>
                  <a:pt x="1098" y="638"/>
                </a:lnTo>
                <a:lnTo>
                  <a:pt x="1110" y="596"/>
                </a:lnTo>
                <a:lnTo>
                  <a:pt x="1120" y="552"/>
                </a:lnTo>
                <a:lnTo>
                  <a:pt x="1130" y="510"/>
                </a:lnTo>
                <a:lnTo>
                  <a:pt x="1140" y="468"/>
                </a:lnTo>
                <a:lnTo>
                  <a:pt x="1150" y="426"/>
                </a:lnTo>
                <a:lnTo>
                  <a:pt x="1160" y="384"/>
                </a:lnTo>
                <a:lnTo>
                  <a:pt x="1170" y="344"/>
                </a:lnTo>
                <a:lnTo>
                  <a:pt x="1180" y="306"/>
                </a:lnTo>
                <a:lnTo>
                  <a:pt x="1190" y="268"/>
                </a:lnTo>
                <a:lnTo>
                  <a:pt x="1200" y="232"/>
                </a:lnTo>
                <a:lnTo>
                  <a:pt x="1210" y="198"/>
                </a:lnTo>
                <a:lnTo>
                  <a:pt x="1222" y="166"/>
                </a:lnTo>
                <a:lnTo>
                  <a:pt x="1232" y="136"/>
                </a:lnTo>
                <a:lnTo>
                  <a:pt x="1242" y="108"/>
                </a:lnTo>
                <a:lnTo>
                  <a:pt x="1252" y="84"/>
                </a:lnTo>
                <a:lnTo>
                  <a:pt x="1262" y="62"/>
                </a:lnTo>
                <a:lnTo>
                  <a:pt x="1272" y="44"/>
                </a:lnTo>
                <a:lnTo>
                  <a:pt x="1282" y="28"/>
                </a:lnTo>
                <a:lnTo>
                  <a:pt x="1292" y="16"/>
                </a:lnTo>
                <a:lnTo>
                  <a:pt x="1302" y="8"/>
                </a:lnTo>
                <a:lnTo>
                  <a:pt x="1312" y="2"/>
                </a:lnTo>
                <a:lnTo>
                  <a:pt x="1322" y="0"/>
                </a:lnTo>
                <a:lnTo>
                  <a:pt x="1334" y="2"/>
                </a:lnTo>
                <a:lnTo>
                  <a:pt x="1344" y="8"/>
                </a:lnTo>
                <a:lnTo>
                  <a:pt x="1354" y="16"/>
                </a:lnTo>
                <a:lnTo>
                  <a:pt x="1364" y="28"/>
                </a:lnTo>
                <a:lnTo>
                  <a:pt x="1374" y="44"/>
                </a:lnTo>
                <a:lnTo>
                  <a:pt x="1384" y="62"/>
                </a:lnTo>
                <a:lnTo>
                  <a:pt x="1394" y="84"/>
                </a:lnTo>
                <a:lnTo>
                  <a:pt x="1404" y="108"/>
                </a:lnTo>
                <a:lnTo>
                  <a:pt x="1414" y="136"/>
                </a:lnTo>
                <a:lnTo>
                  <a:pt x="1424" y="166"/>
                </a:lnTo>
                <a:lnTo>
                  <a:pt x="1434" y="198"/>
                </a:lnTo>
                <a:lnTo>
                  <a:pt x="1446" y="232"/>
                </a:lnTo>
                <a:lnTo>
                  <a:pt x="1456" y="268"/>
                </a:lnTo>
                <a:lnTo>
                  <a:pt x="1466" y="306"/>
                </a:lnTo>
                <a:lnTo>
                  <a:pt x="1476" y="344"/>
                </a:lnTo>
                <a:lnTo>
                  <a:pt x="1486" y="384"/>
                </a:lnTo>
                <a:lnTo>
                  <a:pt x="1496" y="426"/>
                </a:lnTo>
                <a:lnTo>
                  <a:pt x="1506" y="468"/>
                </a:lnTo>
                <a:lnTo>
                  <a:pt x="1516" y="510"/>
                </a:lnTo>
                <a:lnTo>
                  <a:pt x="1526" y="552"/>
                </a:lnTo>
                <a:lnTo>
                  <a:pt x="1536" y="596"/>
                </a:lnTo>
                <a:lnTo>
                  <a:pt x="1546" y="638"/>
                </a:lnTo>
                <a:lnTo>
                  <a:pt x="1558" y="680"/>
                </a:lnTo>
                <a:lnTo>
                  <a:pt x="1568" y="720"/>
                </a:lnTo>
                <a:lnTo>
                  <a:pt x="1578" y="762"/>
                </a:lnTo>
                <a:lnTo>
                  <a:pt x="1588" y="802"/>
                </a:lnTo>
                <a:lnTo>
                  <a:pt x="1598" y="840"/>
                </a:lnTo>
                <a:lnTo>
                  <a:pt x="1608" y="878"/>
                </a:lnTo>
                <a:lnTo>
                  <a:pt x="1618" y="914"/>
                </a:lnTo>
                <a:lnTo>
                  <a:pt x="1628" y="948"/>
                </a:lnTo>
                <a:lnTo>
                  <a:pt x="1638" y="982"/>
                </a:lnTo>
                <a:lnTo>
                  <a:pt x="1648" y="1014"/>
                </a:lnTo>
                <a:lnTo>
                  <a:pt x="1660" y="1044"/>
                </a:lnTo>
                <a:lnTo>
                  <a:pt x="1670" y="1074"/>
                </a:lnTo>
                <a:lnTo>
                  <a:pt x="1680" y="1100"/>
                </a:lnTo>
                <a:lnTo>
                  <a:pt x="1690" y="1126"/>
                </a:lnTo>
                <a:lnTo>
                  <a:pt x="1700" y="1152"/>
                </a:lnTo>
                <a:lnTo>
                  <a:pt x="1710" y="1174"/>
                </a:lnTo>
                <a:lnTo>
                  <a:pt x="1720" y="1196"/>
                </a:lnTo>
                <a:lnTo>
                  <a:pt x="1730" y="1214"/>
                </a:lnTo>
                <a:lnTo>
                  <a:pt x="1740" y="1232"/>
                </a:lnTo>
                <a:lnTo>
                  <a:pt x="1750" y="1250"/>
                </a:lnTo>
                <a:lnTo>
                  <a:pt x="1760" y="1266"/>
                </a:lnTo>
                <a:lnTo>
                  <a:pt x="1772" y="1280"/>
                </a:lnTo>
                <a:lnTo>
                  <a:pt x="1782" y="1294"/>
                </a:lnTo>
                <a:lnTo>
                  <a:pt x="1792" y="1306"/>
                </a:lnTo>
                <a:lnTo>
                  <a:pt x="1802" y="1316"/>
                </a:lnTo>
                <a:lnTo>
                  <a:pt x="1812" y="1326"/>
                </a:lnTo>
                <a:lnTo>
                  <a:pt x="1822" y="1334"/>
                </a:lnTo>
                <a:lnTo>
                  <a:pt x="1832" y="1344"/>
                </a:lnTo>
                <a:lnTo>
                  <a:pt x="1842" y="1350"/>
                </a:lnTo>
                <a:lnTo>
                  <a:pt x="1852" y="1356"/>
                </a:lnTo>
                <a:lnTo>
                  <a:pt x="1862" y="1362"/>
                </a:lnTo>
                <a:lnTo>
                  <a:pt x="1872" y="1368"/>
                </a:lnTo>
                <a:lnTo>
                  <a:pt x="1884" y="1372"/>
                </a:lnTo>
                <a:lnTo>
                  <a:pt x="1894" y="1376"/>
                </a:lnTo>
                <a:lnTo>
                  <a:pt x="1904" y="1380"/>
                </a:lnTo>
                <a:lnTo>
                  <a:pt x="1914" y="1384"/>
                </a:lnTo>
                <a:lnTo>
                  <a:pt x="1924" y="1386"/>
                </a:lnTo>
                <a:lnTo>
                  <a:pt x="1934" y="1390"/>
                </a:lnTo>
                <a:lnTo>
                  <a:pt x="1944" y="1392"/>
                </a:lnTo>
                <a:lnTo>
                  <a:pt x="1954" y="1394"/>
                </a:lnTo>
                <a:lnTo>
                  <a:pt x="1964" y="1396"/>
                </a:lnTo>
                <a:lnTo>
                  <a:pt x="1974" y="1396"/>
                </a:lnTo>
                <a:lnTo>
                  <a:pt x="1984" y="1398"/>
                </a:lnTo>
                <a:lnTo>
                  <a:pt x="1994" y="1398"/>
                </a:lnTo>
                <a:lnTo>
                  <a:pt x="2006" y="1400"/>
                </a:lnTo>
                <a:lnTo>
                  <a:pt x="2016" y="1400"/>
                </a:lnTo>
                <a:lnTo>
                  <a:pt x="2026" y="1402"/>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Line 16"/>
          <p:cNvSpPr>
            <a:spLocks noChangeShapeType="1"/>
          </p:cNvSpPr>
          <p:nvPr/>
        </p:nvSpPr>
        <p:spPr bwMode="auto">
          <a:xfrm>
            <a:off x="5149546" y="4792839"/>
            <a:ext cx="29654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 name="Line 17"/>
          <p:cNvSpPr>
            <a:spLocks noChangeShapeType="1"/>
          </p:cNvSpPr>
          <p:nvPr/>
        </p:nvSpPr>
        <p:spPr bwMode="auto">
          <a:xfrm flipV="1">
            <a:off x="5149546" y="4738865"/>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 name="Freeform 18"/>
          <p:cNvSpPr>
            <a:spLocks/>
          </p:cNvSpPr>
          <p:nvPr/>
        </p:nvSpPr>
        <p:spPr bwMode="auto">
          <a:xfrm>
            <a:off x="5086046" y="4862689"/>
            <a:ext cx="38100" cy="57150"/>
          </a:xfrm>
          <a:custGeom>
            <a:avLst/>
            <a:gdLst>
              <a:gd name="T0" fmla="*/ 10 w 24"/>
              <a:gd name="T1" fmla="*/ 0 h 36"/>
              <a:gd name="T2" fmla="*/ 4 w 24"/>
              <a:gd name="T3" fmla="*/ 2 h 36"/>
              <a:gd name="T4" fmla="*/ 0 w 24"/>
              <a:gd name="T5" fmla="*/ 6 h 36"/>
              <a:gd name="T6" fmla="*/ 0 w 24"/>
              <a:gd name="T7" fmla="*/ 16 h 36"/>
              <a:gd name="T8" fmla="*/ 0 w 24"/>
              <a:gd name="T9" fmla="*/ 20 h 36"/>
              <a:gd name="T10" fmla="*/ 0 w 24"/>
              <a:gd name="T11" fmla="*/ 30 h 36"/>
              <a:gd name="T12" fmla="*/ 4 w 24"/>
              <a:gd name="T13" fmla="*/ 36 h 36"/>
              <a:gd name="T14" fmla="*/ 10 w 24"/>
              <a:gd name="T15" fmla="*/ 36 h 36"/>
              <a:gd name="T16" fmla="*/ 14 w 24"/>
              <a:gd name="T17" fmla="*/ 36 h 36"/>
              <a:gd name="T18" fmla="*/ 18 w 24"/>
              <a:gd name="T19" fmla="*/ 36 h 36"/>
              <a:gd name="T20" fmla="*/ 22 w 24"/>
              <a:gd name="T21" fmla="*/ 30 h 36"/>
              <a:gd name="T22" fmla="*/ 24 w 24"/>
              <a:gd name="T23" fmla="*/ 20 h 36"/>
              <a:gd name="T24" fmla="*/ 24 w 24"/>
              <a:gd name="T25" fmla="*/ 16 h 36"/>
              <a:gd name="T26" fmla="*/ 22 w 24"/>
              <a:gd name="T27" fmla="*/ 6 h 36"/>
              <a:gd name="T28" fmla="*/ 18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4" y="2"/>
                </a:lnTo>
                <a:lnTo>
                  <a:pt x="0" y="6"/>
                </a:lnTo>
                <a:lnTo>
                  <a:pt x="0" y="16"/>
                </a:lnTo>
                <a:lnTo>
                  <a:pt x="0" y="20"/>
                </a:lnTo>
                <a:lnTo>
                  <a:pt x="0" y="30"/>
                </a:lnTo>
                <a:lnTo>
                  <a:pt x="4" y="36"/>
                </a:lnTo>
                <a:lnTo>
                  <a:pt x="10" y="36"/>
                </a:lnTo>
                <a:lnTo>
                  <a:pt x="14" y="36"/>
                </a:lnTo>
                <a:lnTo>
                  <a:pt x="18" y="36"/>
                </a:lnTo>
                <a:lnTo>
                  <a:pt x="22" y="30"/>
                </a:lnTo>
                <a:lnTo>
                  <a:pt x="24" y="20"/>
                </a:lnTo>
                <a:lnTo>
                  <a:pt x="24" y="16"/>
                </a:lnTo>
                <a:lnTo>
                  <a:pt x="22" y="6"/>
                </a:lnTo>
                <a:lnTo>
                  <a:pt x="18"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 name="Freeform 19"/>
          <p:cNvSpPr>
            <a:spLocks/>
          </p:cNvSpPr>
          <p:nvPr/>
        </p:nvSpPr>
        <p:spPr bwMode="auto">
          <a:xfrm>
            <a:off x="5143196" y="4916665"/>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 name="Freeform 20"/>
          <p:cNvSpPr>
            <a:spLocks/>
          </p:cNvSpPr>
          <p:nvPr/>
        </p:nvSpPr>
        <p:spPr bwMode="auto">
          <a:xfrm>
            <a:off x="5168596" y="4862689"/>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6 h 36"/>
              <a:gd name="T14" fmla="*/ 10 w 24"/>
              <a:gd name="T15" fmla="*/ 36 h 36"/>
              <a:gd name="T16" fmla="*/ 14 w 24"/>
              <a:gd name="T17" fmla="*/ 36 h 36"/>
              <a:gd name="T18" fmla="*/ 20 w 24"/>
              <a:gd name="T19" fmla="*/ 36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6"/>
                </a:lnTo>
                <a:lnTo>
                  <a:pt x="10" y="36"/>
                </a:lnTo>
                <a:lnTo>
                  <a:pt x="14" y="36"/>
                </a:lnTo>
                <a:lnTo>
                  <a:pt x="20" y="36"/>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 name="Line 21"/>
          <p:cNvSpPr>
            <a:spLocks noChangeShapeType="1"/>
          </p:cNvSpPr>
          <p:nvPr/>
        </p:nvSpPr>
        <p:spPr bwMode="auto">
          <a:xfrm flipV="1">
            <a:off x="5743271" y="4738865"/>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Freeform 22"/>
          <p:cNvSpPr>
            <a:spLocks/>
          </p:cNvSpPr>
          <p:nvPr/>
        </p:nvSpPr>
        <p:spPr bwMode="auto">
          <a:xfrm>
            <a:off x="5676597" y="4862689"/>
            <a:ext cx="41275" cy="57150"/>
          </a:xfrm>
          <a:custGeom>
            <a:avLst/>
            <a:gdLst>
              <a:gd name="T0" fmla="*/ 12 w 26"/>
              <a:gd name="T1" fmla="*/ 0 h 36"/>
              <a:gd name="T2" fmla="*/ 6 w 26"/>
              <a:gd name="T3" fmla="*/ 2 h 36"/>
              <a:gd name="T4" fmla="*/ 2 w 26"/>
              <a:gd name="T5" fmla="*/ 6 h 36"/>
              <a:gd name="T6" fmla="*/ 0 w 26"/>
              <a:gd name="T7" fmla="*/ 16 h 36"/>
              <a:gd name="T8" fmla="*/ 0 w 26"/>
              <a:gd name="T9" fmla="*/ 20 h 36"/>
              <a:gd name="T10" fmla="*/ 2 w 26"/>
              <a:gd name="T11" fmla="*/ 30 h 36"/>
              <a:gd name="T12" fmla="*/ 6 w 26"/>
              <a:gd name="T13" fmla="*/ 36 h 36"/>
              <a:gd name="T14" fmla="*/ 12 w 26"/>
              <a:gd name="T15" fmla="*/ 36 h 36"/>
              <a:gd name="T16" fmla="*/ 14 w 26"/>
              <a:gd name="T17" fmla="*/ 36 h 36"/>
              <a:gd name="T18" fmla="*/ 20 w 26"/>
              <a:gd name="T19" fmla="*/ 36 h 36"/>
              <a:gd name="T20" fmla="*/ 24 w 26"/>
              <a:gd name="T21" fmla="*/ 30 h 36"/>
              <a:gd name="T22" fmla="*/ 26 w 26"/>
              <a:gd name="T23" fmla="*/ 20 h 36"/>
              <a:gd name="T24" fmla="*/ 26 w 26"/>
              <a:gd name="T25" fmla="*/ 16 h 36"/>
              <a:gd name="T26" fmla="*/ 24 w 26"/>
              <a:gd name="T27" fmla="*/ 6 h 36"/>
              <a:gd name="T28" fmla="*/ 20 w 26"/>
              <a:gd name="T29" fmla="*/ 2 h 36"/>
              <a:gd name="T30" fmla="*/ 14 w 26"/>
              <a:gd name="T31" fmla="*/ 0 h 36"/>
              <a:gd name="T32" fmla="*/ 12 w 26"/>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6">
                <a:moveTo>
                  <a:pt x="12" y="0"/>
                </a:moveTo>
                <a:lnTo>
                  <a:pt x="6" y="2"/>
                </a:lnTo>
                <a:lnTo>
                  <a:pt x="2" y="6"/>
                </a:lnTo>
                <a:lnTo>
                  <a:pt x="0" y="16"/>
                </a:lnTo>
                <a:lnTo>
                  <a:pt x="0" y="20"/>
                </a:lnTo>
                <a:lnTo>
                  <a:pt x="2" y="30"/>
                </a:lnTo>
                <a:lnTo>
                  <a:pt x="6" y="36"/>
                </a:lnTo>
                <a:lnTo>
                  <a:pt x="12" y="36"/>
                </a:lnTo>
                <a:lnTo>
                  <a:pt x="14" y="36"/>
                </a:lnTo>
                <a:lnTo>
                  <a:pt x="20" y="36"/>
                </a:lnTo>
                <a:lnTo>
                  <a:pt x="24" y="30"/>
                </a:lnTo>
                <a:lnTo>
                  <a:pt x="26" y="20"/>
                </a:lnTo>
                <a:lnTo>
                  <a:pt x="26" y="16"/>
                </a:lnTo>
                <a:lnTo>
                  <a:pt x="24" y="6"/>
                </a:lnTo>
                <a:lnTo>
                  <a:pt x="20" y="2"/>
                </a:lnTo>
                <a:lnTo>
                  <a:pt x="14" y="0"/>
                </a:lnTo>
                <a:lnTo>
                  <a:pt x="1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 name="Freeform 23"/>
          <p:cNvSpPr>
            <a:spLocks/>
          </p:cNvSpPr>
          <p:nvPr/>
        </p:nvSpPr>
        <p:spPr bwMode="auto">
          <a:xfrm>
            <a:off x="5736921" y="4916665"/>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 name="Freeform 24"/>
          <p:cNvSpPr>
            <a:spLocks/>
          </p:cNvSpPr>
          <p:nvPr/>
        </p:nvSpPr>
        <p:spPr bwMode="auto">
          <a:xfrm>
            <a:off x="5762321" y="4862689"/>
            <a:ext cx="38100" cy="57150"/>
          </a:xfrm>
          <a:custGeom>
            <a:avLst/>
            <a:gdLst>
              <a:gd name="T0" fmla="*/ 2 w 24"/>
              <a:gd name="T1" fmla="*/ 8 h 36"/>
              <a:gd name="T2" fmla="*/ 2 w 24"/>
              <a:gd name="T3" fmla="*/ 6 h 36"/>
              <a:gd name="T4" fmla="*/ 2 w 24"/>
              <a:gd name="T5" fmla="*/ 4 h 36"/>
              <a:gd name="T6" fmla="*/ 4 w 24"/>
              <a:gd name="T7" fmla="*/ 2 h 36"/>
              <a:gd name="T8" fmla="*/ 8 w 24"/>
              <a:gd name="T9" fmla="*/ 0 h 36"/>
              <a:gd name="T10" fmla="*/ 16 w 24"/>
              <a:gd name="T11" fmla="*/ 0 h 36"/>
              <a:gd name="T12" fmla="*/ 18 w 24"/>
              <a:gd name="T13" fmla="*/ 2 h 36"/>
              <a:gd name="T14" fmla="*/ 20 w 24"/>
              <a:gd name="T15" fmla="*/ 4 h 36"/>
              <a:gd name="T16" fmla="*/ 22 w 24"/>
              <a:gd name="T17" fmla="*/ 6 h 36"/>
              <a:gd name="T18" fmla="*/ 22 w 24"/>
              <a:gd name="T19" fmla="*/ 10 h 36"/>
              <a:gd name="T20" fmla="*/ 20 w 24"/>
              <a:gd name="T21" fmla="*/ 14 h 36"/>
              <a:gd name="T22" fmla="*/ 18 w 24"/>
              <a:gd name="T23" fmla="*/ 20 h 36"/>
              <a:gd name="T24" fmla="*/ 0 w 24"/>
              <a:gd name="T25" fmla="*/ 36 h 36"/>
              <a:gd name="T26" fmla="*/ 24 w 24"/>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6">
                <a:moveTo>
                  <a:pt x="2" y="8"/>
                </a:moveTo>
                <a:lnTo>
                  <a:pt x="2" y="6"/>
                </a:lnTo>
                <a:lnTo>
                  <a:pt x="2" y="4"/>
                </a:lnTo>
                <a:lnTo>
                  <a:pt x="4" y="2"/>
                </a:lnTo>
                <a:lnTo>
                  <a:pt x="8" y="0"/>
                </a:lnTo>
                <a:lnTo>
                  <a:pt x="16" y="0"/>
                </a:lnTo>
                <a:lnTo>
                  <a:pt x="18" y="2"/>
                </a:lnTo>
                <a:lnTo>
                  <a:pt x="20" y="4"/>
                </a:lnTo>
                <a:lnTo>
                  <a:pt x="22" y="6"/>
                </a:lnTo>
                <a:lnTo>
                  <a:pt x="22" y="10"/>
                </a:lnTo>
                <a:lnTo>
                  <a:pt x="20" y="14"/>
                </a:lnTo>
                <a:lnTo>
                  <a:pt x="18" y="20"/>
                </a:lnTo>
                <a:lnTo>
                  <a:pt x="0" y="36"/>
                </a:lnTo>
                <a:lnTo>
                  <a:pt x="24" y="3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 name="Line 25"/>
          <p:cNvSpPr>
            <a:spLocks noChangeShapeType="1"/>
          </p:cNvSpPr>
          <p:nvPr/>
        </p:nvSpPr>
        <p:spPr bwMode="auto">
          <a:xfrm flipV="1">
            <a:off x="6333821" y="4738865"/>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Freeform 26"/>
          <p:cNvSpPr>
            <a:spLocks/>
          </p:cNvSpPr>
          <p:nvPr/>
        </p:nvSpPr>
        <p:spPr bwMode="auto">
          <a:xfrm>
            <a:off x="6270321" y="4862689"/>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6 h 36"/>
              <a:gd name="T14" fmla="*/ 10 w 24"/>
              <a:gd name="T15" fmla="*/ 36 h 36"/>
              <a:gd name="T16" fmla="*/ 14 w 24"/>
              <a:gd name="T17" fmla="*/ 36 h 36"/>
              <a:gd name="T18" fmla="*/ 20 w 24"/>
              <a:gd name="T19" fmla="*/ 36 h 36"/>
              <a:gd name="T20" fmla="*/ 24 w 24"/>
              <a:gd name="T21" fmla="*/ 30 h 36"/>
              <a:gd name="T22" fmla="*/ 24 w 24"/>
              <a:gd name="T23" fmla="*/ 20 h 36"/>
              <a:gd name="T24" fmla="*/ 24 w 24"/>
              <a:gd name="T25" fmla="*/ 16 h 36"/>
              <a:gd name="T26" fmla="*/ 24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6"/>
                </a:lnTo>
                <a:lnTo>
                  <a:pt x="10" y="36"/>
                </a:lnTo>
                <a:lnTo>
                  <a:pt x="14" y="36"/>
                </a:lnTo>
                <a:lnTo>
                  <a:pt x="20" y="36"/>
                </a:lnTo>
                <a:lnTo>
                  <a:pt x="24" y="30"/>
                </a:lnTo>
                <a:lnTo>
                  <a:pt x="24" y="20"/>
                </a:lnTo>
                <a:lnTo>
                  <a:pt x="24" y="16"/>
                </a:lnTo>
                <a:lnTo>
                  <a:pt x="24"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3" name="Freeform 27"/>
          <p:cNvSpPr>
            <a:spLocks/>
          </p:cNvSpPr>
          <p:nvPr/>
        </p:nvSpPr>
        <p:spPr bwMode="auto">
          <a:xfrm>
            <a:off x="6330647" y="4916665"/>
            <a:ext cx="3175" cy="3175"/>
          </a:xfrm>
          <a:custGeom>
            <a:avLst/>
            <a:gdLst>
              <a:gd name="T0" fmla="*/ 2 w 2"/>
              <a:gd name="T1" fmla="*/ 0 h 2"/>
              <a:gd name="T2" fmla="*/ 0 w 2"/>
              <a:gd name="T3" fmla="*/ 2 h 2"/>
              <a:gd name="T4" fmla="*/ 2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2"/>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4" name="Freeform 28"/>
          <p:cNvSpPr>
            <a:spLocks/>
          </p:cNvSpPr>
          <p:nvPr/>
        </p:nvSpPr>
        <p:spPr bwMode="auto">
          <a:xfrm>
            <a:off x="6356047" y="4862689"/>
            <a:ext cx="41275" cy="38100"/>
          </a:xfrm>
          <a:custGeom>
            <a:avLst/>
            <a:gdLst>
              <a:gd name="T0" fmla="*/ 16 w 26"/>
              <a:gd name="T1" fmla="*/ 0 h 24"/>
              <a:gd name="T2" fmla="*/ 0 w 26"/>
              <a:gd name="T3" fmla="*/ 24 h 24"/>
              <a:gd name="T4" fmla="*/ 26 w 26"/>
              <a:gd name="T5" fmla="*/ 24 h 24"/>
            </a:gdLst>
            <a:ahLst/>
            <a:cxnLst>
              <a:cxn ang="0">
                <a:pos x="T0" y="T1"/>
              </a:cxn>
              <a:cxn ang="0">
                <a:pos x="T2" y="T3"/>
              </a:cxn>
              <a:cxn ang="0">
                <a:pos x="T4" y="T5"/>
              </a:cxn>
            </a:cxnLst>
            <a:rect l="0" t="0" r="r" b="b"/>
            <a:pathLst>
              <a:path w="26" h="24">
                <a:moveTo>
                  <a:pt x="16" y="0"/>
                </a:moveTo>
                <a:lnTo>
                  <a:pt x="0" y="24"/>
                </a:lnTo>
                <a:lnTo>
                  <a:pt x="26" y="2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 name="Line 29"/>
          <p:cNvSpPr>
            <a:spLocks noChangeShapeType="1"/>
          </p:cNvSpPr>
          <p:nvPr/>
        </p:nvSpPr>
        <p:spPr bwMode="auto">
          <a:xfrm>
            <a:off x="6381446" y="4862689"/>
            <a:ext cx="1588" cy="57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30"/>
          <p:cNvSpPr>
            <a:spLocks noChangeShapeType="1"/>
          </p:cNvSpPr>
          <p:nvPr/>
        </p:nvSpPr>
        <p:spPr bwMode="auto">
          <a:xfrm flipV="1">
            <a:off x="6927546" y="4738865"/>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Freeform 31"/>
          <p:cNvSpPr>
            <a:spLocks/>
          </p:cNvSpPr>
          <p:nvPr/>
        </p:nvSpPr>
        <p:spPr bwMode="auto">
          <a:xfrm>
            <a:off x="6864046" y="4862689"/>
            <a:ext cx="38100" cy="57150"/>
          </a:xfrm>
          <a:custGeom>
            <a:avLst/>
            <a:gdLst>
              <a:gd name="T0" fmla="*/ 10 w 24"/>
              <a:gd name="T1" fmla="*/ 0 h 36"/>
              <a:gd name="T2" fmla="*/ 4 w 24"/>
              <a:gd name="T3" fmla="*/ 2 h 36"/>
              <a:gd name="T4" fmla="*/ 2 w 24"/>
              <a:gd name="T5" fmla="*/ 6 h 36"/>
              <a:gd name="T6" fmla="*/ 0 w 24"/>
              <a:gd name="T7" fmla="*/ 16 h 36"/>
              <a:gd name="T8" fmla="*/ 0 w 24"/>
              <a:gd name="T9" fmla="*/ 20 h 36"/>
              <a:gd name="T10" fmla="*/ 2 w 24"/>
              <a:gd name="T11" fmla="*/ 30 h 36"/>
              <a:gd name="T12" fmla="*/ 4 w 24"/>
              <a:gd name="T13" fmla="*/ 36 h 36"/>
              <a:gd name="T14" fmla="*/ 10 w 24"/>
              <a:gd name="T15" fmla="*/ 36 h 36"/>
              <a:gd name="T16" fmla="*/ 14 w 24"/>
              <a:gd name="T17" fmla="*/ 36 h 36"/>
              <a:gd name="T18" fmla="*/ 20 w 24"/>
              <a:gd name="T19" fmla="*/ 36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4" y="2"/>
                </a:lnTo>
                <a:lnTo>
                  <a:pt x="2" y="6"/>
                </a:lnTo>
                <a:lnTo>
                  <a:pt x="0" y="16"/>
                </a:lnTo>
                <a:lnTo>
                  <a:pt x="0" y="20"/>
                </a:lnTo>
                <a:lnTo>
                  <a:pt x="2" y="30"/>
                </a:lnTo>
                <a:lnTo>
                  <a:pt x="4" y="36"/>
                </a:lnTo>
                <a:lnTo>
                  <a:pt x="10" y="36"/>
                </a:lnTo>
                <a:lnTo>
                  <a:pt x="14" y="36"/>
                </a:lnTo>
                <a:lnTo>
                  <a:pt x="20" y="36"/>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8" name="Freeform 32"/>
          <p:cNvSpPr>
            <a:spLocks/>
          </p:cNvSpPr>
          <p:nvPr/>
        </p:nvSpPr>
        <p:spPr bwMode="auto">
          <a:xfrm>
            <a:off x="6921196" y="4916665"/>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 name="Freeform 33"/>
          <p:cNvSpPr>
            <a:spLocks/>
          </p:cNvSpPr>
          <p:nvPr/>
        </p:nvSpPr>
        <p:spPr bwMode="auto">
          <a:xfrm>
            <a:off x="6949771" y="4862689"/>
            <a:ext cx="38100" cy="57150"/>
          </a:xfrm>
          <a:custGeom>
            <a:avLst/>
            <a:gdLst>
              <a:gd name="T0" fmla="*/ 22 w 24"/>
              <a:gd name="T1" fmla="*/ 4 h 36"/>
              <a:gd name="T2" fmla="*/ 20 w 24"/>
              <a:gd name="T3" fmla="*/ 2 h 36"/>
              <a:gd name="T4" fmla="*/ 14 w 24"/>
              <a:gd name="T5" fmla="*/ 0 h 36"/>
              <a:gd name="T6" fmla="*/ 12 w 24"/>
              <a:gd name="T7" fmla="*/ 0 h 36"/>
              <a:gd name="T8" fmla="*/ 6 w 24"/>
              <a:gd name="T9" fmla="*/ 2 h 36"/>
              <a:gd name="T10" fmla="*/ 2 w 24"/>
              <a:gd name="T11" fmla="*/ 6 h 36"/>
              <a:gd name="T12" fmla="*/ 0 w 24"/>
              <a:gd name="T13" fmla="*/ 16 h 36"/>
              <a:gd name="T14" fmla="*/ 0 w 24"/>
              <a:gd name="T15" fmla="*/ 24 h 36"/>
              <a:gd name="T16" fmla="*/ 2 w 24"/>
              <a:gd name="T17" fmla="*/ 32 h 36"/>
              <a:gd name="T18" fmla="*/ 6 w 24"/>
              <a:gd name="T19" fmla="*/ 36 h 36"/>
              <a:gd name="T20" fmla="*/ 12 w 24"/>
              <a:gd name="T21" fmla="*/ 36 h 36"/>
              <a:gd name="T22" fmla="*/ 12 w 24"/>
              <a:gd name="T23" fmla="*/ 36 h 36"/>
              <a:gd name="T24" fmla="*/ 18 w 24"/>
              <a:gd name="T25" fmla="*/ 36 h 36"/>
              <a:gd name="T26" fmla="*/ 22 w 24"/>
              <a:gd name="T27" fmla="*/ 32 h 36"/>
              <a:gd name="T28" fmla="*/ 24 w 24"/>
              <a:gd name="T29" fmla="*/ 26 h 36"/>
              <a:gd name="T30" fmla="*/ 24 w 24"/>
              <a:gd name="T31" fmla="*/ 24 h 36"/>
              <a:gd name="T32" fmla="*/ 22 w 24"/>
              <a:gd name="T33" fmla="*/ 20 h 36"/>
              <a:gd name="T34" fmla="*/ 18 w 24"/>
              <a:gd name="T35" fmla="*/ 16 h 36"/>
              <a:gd name="T36" fmla="*/ 12 w 24"/>
              <a:gd name="T37" fmla="*/ 14 h 36"/>
              <a:gd name="T38" fmla="*/ 12 w 24"/>
              <a:gd name="T39" fmla="*/ 14 h 36"/>
              <a:gd name="T40" fmla="*/ 6 w 24"/>
              <a:gd name="T41" fmla="*/ 16 h 36"/>
              <a:gd name="T42" fmla="*/ 2 w 24"/>
              <a:gd name="T43" fmla="*/ 20 h 36"/>
              <a:gd name="T44" fmla="*/ 0 w 24"/>
              <a:gd name="T4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6">
                <a:moveTo>
                  <a:pt x="22" y="4"/>
                </a:moveTo>
                <a:lnTo>
                  <a:pt x="20" y="2"/>
                </a:lnTo>
                <a:lnTo>
                  <a:pt x="14" y="0"/>
                </a:lnTo>
                <a:lnTo>
                  <a:pt x="12" y="0"/>
                </a:lnTo>
                <a:lnTo>
                  <a:pt x="6" y="2"/>
                </a:lnTo>
                <a:lnTo>
                  <a:pt x="2" y="6"/>
                </a:lnTo>
                <a:lnTo>
                  <a:pt x="0" y="16"/>
                </a:lnTo>
                <a:lnTo>
                  <a:pt x="0" y="24"/>
                </a:lnTo>
                <a:lnTo>
                  <a:pt x="2" y="32"/>
                </a:lnTo>
                <a:lnTo>
                  <a:pt x="6" y="36"/>
                </a:lnTo>
                <a:lnTo>
                  <a:pt x="12" y="36"/>
                </a:lnTo>
                <a:lnTo>
                  <a:pt x="12" y="36"/>
                </a:lnTo>
                <a:lnTo>
                  <a:pt x="18" y="36"/>
                </a:lnTo>
                <a:lnTo>
                  <a:pt x="22" y="32"/>
                </a:lnTo>
                <a:lnTo>
                  <a:pt x="24" y="26"/>
                </a:lnTo>
                <a:lnTo>
                  <a:pt x="24" y="24"/>
                </a:lnTo>
                <a:lnTo>
                  <a:pt x="22" y="20"/>
                </a:lnTo>
                <a:lnTo>
                  <a:pt x="18" y="16"/>
                </a:lnTo>
                <a:lnTo>
                  <a:pt x="12" y="14"/>
                </a:lnTo>
                <a:lnTo>
                  <a:pt x="12" y="14"/>
                </a:lnTo>
                <a:lnTo>
                  <a:pt x="6" y="16"/>
                </a:lnTo>
                <a:lnTo>
                  <a:pt x="2" y="20"/>
                </a:lnTo>
                <a:lnTo>
                  <a:pt x="0" y="2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 name="Line 34"/>
          <p:cNvSpPr>
            <a:spLocks noChangeShapeType="1"/>
          </p:cNvSpPr>
          <p:nvPr/>
        </p:nvSpPr>
        <p:spPr bwMode="auto">
          <a:xfrm flipV="1">
            <a:off x="7521271" y="4738865"/>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Freeform 35"/>
          <p:cNvSpPr>
            <a:spLocks/>
          </p:cNvSpPr>
          <p:nvPr/>
        </p:nvSpPr>
        <p:spPr bwMode="auto">
          <a:xfrm>
            <a:off x="7457771" y="4862689"/>
            <a:ext cx="38100" cy="57150"/>
          </a:xfrm>
          <a:custGeom>
            <a:avLst/>
            <a:gdLst>
              <a:gd name="T0" fmla="*/ 10 w 24"/>
              <a:gd name="T1" fmla="*/ 0 h 36"/>
              <a:gd name="T2" fmla="*/ 4 w 24"/>
              <a:gd name="T3" fmla="*/ 2 h 36"/>
              <a:gd name="T4" fmla="*/ 0 w 24"/>
              <a:gd name="T5" fmla="*/ 6 h 36"/>
              <a:gd name="T6" fmla="*/ 0 w 24"/>
              <a:gd name="T7" fmla="*/ 16 h 36"/>
              <a:gd name="T8" fmla="*/ 0 w 24"/>
              <a:gd name="T9" fmla="*/ 20 h 36"/>
              <a:gd name="T10" fmla="*/ 0 w 24"/>
              <a:gd name="T11" fmla="*/ 30 h 36"/>
              <a:gd name="T12" fmla="*/ 4 w 24"/>
              <a:gd name="T13" fmla="*/ 36 h 36"/>
              <a:gd name="T14" fmla="*/ 10 w 24"/>
              <a:gd name="T15" fmla="*/ 36 h 36"/>
              <a:gd name="T16" fmla="*/ 14 w 24"/>
              <a:gd name="T17" fmla="*/ 36 h 36"/>
              <a:gd name="T18" fmla="*/ 18 w 24"/>
              <a:gd name="T19" fmla="*/ 36 h 36"/>
              <a:gd name="T20" fmla="*/ 22 w 24"/>
              <a:gd name="T21" fmla="*/ 30 h 36"/>
              <a:gd name="T22" fmla="*/ 24 w 24"/>
              <a:gd name="T23" fmla="*/ 20 h 36"/>
              <a:gd name="T24" fmla="*/ 24 w 24"/>
              <a:gd name="T25" fmla="*/ 16 h 36"/>
              <a:gd name="T26" fmla="*/ 22 w 24"/>
              <a:gd name="T27" fmla="*/ 6 h 36"/>
              <a:gd name="T28" fmla="*/ 18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4" y="2"/>
                </a:lnTo>
                <a:lnTo>
                  <a:pt x="0" y="6"/>
                </a:lnTo>
                <a:lnTo>
                  <a:pt x="0" y="16"/>
                </a:lnTo>
                <a:lnTo>
                  <a:pt x="0" y="20"/>
                </a:lnTo>
                <a:lnTo>
                  <a:pt x="0" y="30"/>
                </a:lnTo>
                <a:lnTo>
                  <a:pt x="4" y="36"/>
                </a:lnTo>
                <a:lnTo>
                  <a:pt x="10" y="36"/>
                </a:lnTo>
                <a:lnTo>
                  <a:pt x="14" y="36"/>
                </a:lnTo>
                <a:lnTo>
                  <a:pt x="18" y="36"/>
                </a:lnTo>
                <a:lnTo>
                  <a:pt x="22" y="30"/>
                </a:lnTo>
                <a:lnTo>
                  <a:pt x="24" y="20"/>
                </a:lnTo>
                <a:lnTo>
                  <a:pt x="24" y="16"/>
                </a:lnTo>
                <a:lnTo>
                  <a:pt x="22" y="6"/>
                </a:lnTo>
                <a:lnTo>
                  <a:pt x="18"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Freeform 36"/>
          <p:cNvSpPr>
            <a:spLocks/>
          </p:cNvSpPr>
          <p:nvPr/>
        </p:nvSpPr>
        <p:spPr bwMode="auto">
          <a:xfrm>
            <a:off x="7514921" y="4916665"/>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Freeform 37"/>
          <p:cNvSpPr>
            <a:spLocks/>
          </p:cNvSpPr>
          <p:nvPr/>
        </p:nvSpPr>
        <p:spPr bwMode="auto">
          <a:xfrm>
            <a:off x="7540321" y="4862689"/>
            <a:ext cx="38100" cy="57150"/>
          </a:xfrm>
          <a:custGeom>
            <a:avLst/>
            <a:gdLst>
              <a:gd name="T0" fmla="*/ 8 w 24"/>
              <a:gd name="T1" fmla="*/ 0 h 36"/>
              <a:gd name="T2" fmla="*/ 4 w 24"/>
              <a:gd name="T3" fmla="*/ 2 h 36"/>
              <a:gd name="T4" fmla="*/ 2 w 24"/>
              <a:gd name="T5" fmla="*/ 4 h 36"/>
              <a:gd name="T6" fmla="*/ 2 w 24"/>
              <a:gd name="T7" fmla="*/ 8 h 36"/>
              <a:gd name="T8" fmla="*/ 4 w 24"/>
              <a:gd name="T9" fmla="*/ 12 h 36"/>
              <a:gd name="T10" fmla="*/ 8 w 24"/>
              <a:gd name="T11" fmla="*/ 14 h 36"/>
              <a:gd name="T12" fmla="*/ 14 w 24"/>
              <a:gd name="T13" fmla="*/ 16 h 36"/>
              <a:gd name="T14" fmla="*/ 20 w 24"/>
              <a:gd name="T15" fmla="*/ 18 h 36"/>
              <a:gd name="T16" fmla="*/ 24 w 24"/>
              <a:gd name="T17" fmla="*/ 20 h 36"/>
              <a:gd name="T18" fmla="*/ 24 w 24"/>
              <a:gd name="T19" fmla="*/ 24 h 36"/>
              <a:gd name="T20" fmla="*/ 24 w 24"/>
              <a:gd name="T21" fmla="*/ 30 h 36"/>
              <a:gd name="T22" fmla="*/ 24 w 24"/>
              <a:gd name="T23" fmla="*/ 34 h 36"/>
              <a:gd name="T24" fmla="*/ 22 w 24"/>
              <a:gd name="T25" fmla="*/ 36 h 36"/>
              <a:gd name="T26" fmla="*/ 16 w 24"/>
              <a:gd name="T27" fmla="*/ 36 h 36"/>
              <a:gd name="T28" fmla="*/ 8 w 24"/>
              <a:gd name="T29" fmla="*/ 36 h 36"/>
              <a:gd name="T30" fmla="*/ 4 w 24"/>
              <a:gd name="T31" fmla="*/ 36 h 36"/>
              <a:gd name="T32" fmla="*/ 2 w 24"/>
              <a:gd name="T33" fmla="*/ 34 h 36"/>
              <a:gd name="T34" fmla="*/ 0 w 24"/>
              <a:gd name="T35" fmla="*/ 30 h 36"/>
              <a:gd name="T36" fmla="*/ 0 w 24"/>
              <a:gd name="T37" fmla="*/ 24 h 36"/>
              <a:gd name="T38" fmla="*/ 2 w 24"/>
              <a:gd name="T39" fmla="*/ 20 h 36"/>
              <a:gd name="T40" fmla="*/ 6 w 24"/>
              <a:gd name="T41" fmla="*/ 18 h 36"/>
              <a:gd name="T42" fmla="*/ 10 w 24"/>
              <a:gd name="T43" fmla="*/ 16 h 36"/>
              <a:gd name="T44" fmla="*/ 18 w 24"/>
              <a:gd name="T45" fmla="*/ 14 h 36"/>
              <a:gd name="T46" fmla="*/ 22 w 24"/>
              <a:gd name="T47" fmla="*/ 12 h 36"/>
              <a:gd name="T48" fmla="*/ 24 w 24"/>
              <a:gd name="T49" fmla="*/ 8 h 36"/>
              <a:gd name="T50" fmla="*/ 24 w 24"/>
              <a:gd name="T51" fmla="*/ 4 h 36"/>
              <a:gd name="T52" fmla="*/ 22 w 24"/>
              <a:gd name="T53" fmla="*/ 2 h 36"/>
              <a:gd name="T54" fmla="*/ 16 w 24"/>
              <a:gd name="T55" fmla="*/ 0 h 36"/>
              <a:gd name="T56" fmla="*/ 8 w 24"/>
              <a:gd name="T5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36">
                <a:moveTo>
                  <a:pt x="8" y="0"/>
                </a:moveTo>
                <a:lnTo>
                  <a:pt x="4" y="2"/>
                </a:lnTo>
                <a:lnTo>
                  <a:pt x="2" y="4"/>
                </a:lnTo>
                <a:lnTo>
                  <a:pt x="2" y="8"/>
                </a:lnTo>
                <a:lnTo>
                  <a:pt x="4" y="12"/>
                </a:lnTo>
                <a:lnTo>
                  <a:pt x="8" y="14"/>
                </a:lnTo>
                <a:lnTo>
                  <a:pt x="14" y="16"/>
                </a:lnTo>
                <a:lnTo>
                  <a:pt x="20" y="18"/>
                </a:lnTo>
                <a:lnTo>
                  <a:pt x="24" y="20"/>
                </a:lnTo>
                <a:lnTo>
                  <a:pt x="24" y="24"/>
                </a:lnTo>
                <a:lnTo>
                  <a:pt x="24" y="30"/>
                </a:lnTo>
                <a:lnTo>
                  <a:pt x="24" y="34"/>
                </a:lnTo>
                <a:lnTo>
                  <a:pt x="22" y="36"/>
                </a:lnTo>
                <a:lnTo>
                  <a:pt x="16" y="36"/>
                </a:lnTo>
                <a:lnTo>
                  <a:pt x="8" y="36"/>
                </a:lnTo>
                <a:lnTo>
                  <a:pt x="4" y="36"/>
                </a:lnTo>
                <a:lnTo>
                  <a:pt x="2" y="34"/>
                </a:lnTo>
                <a:lnTo>
                  <a:pt x="0" y="30"/>
                </a:lnTo>
                <a:lnTo>
                  <a:pt x="0" y="24"/>
                </a:lnTo>
                <a:lnTo>
                  <a:pt x="2" y="20"/>
                </a:lnTo>
                <a:lnTo>
                  <a:pt x="6" y="18"/>
                </a:lnTo>
                <a:lnTo>
                  <a:pt x="10" y="16"/>
                </a:lnTo>
                <a:lnTo>
                  <a:pt x="18" y="14"/>
                </a:lnTo>
                <a:lnTo>
                  <a:pt x="22" y="12"/>
                </a:lnTo>
                <a:lnTo>
                  <a:pt x="24" y="8"/>
                </a:lnTo>
                <a:lnTo>
                  <a:pt x="24" y="4"/>
                </a:lnTo>
                <a:lnTo>
                  <a:pt x="22" y="2"/>
                </a:lnTo>
                <a:lnTo>
                  <a:pt x="16" y="0"/>
                </a:lnTo>
                <a:lnTo>
                  <a:pt x="8"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 name="Line 38"/>
          <p:cNvSpPr>
            <a:spLocks noChangeShapeType="1"/>
          </p:cNvSpPr>
          <p:nvPr/>
        </p:nvSpPr>
        <p:spPr bwMode="auto">
          <a:xfrm flipV="1">
            <a:off x="8114996" y="4738865"/>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Freeform 39"/>
          <p:cNvSpPr>
            <a:spLocks/>
          </p:cNvSpPr>
          <p:nvPr/>
        </p:nvSpPr>
        <p:spPr bwMode="auto">
          <a:xfrm>
            <a:off x="8057846" y="4862689"/>
            <a:ext cx="12700" cy="57150"/>
          </a:xfrm>
          <a:custGeom>
            <a:avLst/>
            <a:gdLst>
              <a:gd name="T0" fmla="*/ 0 w 8"/>
              <a:gd name="T1" fmla="*/ 6 h 36"/>
              <a:gd name="T2" fmla="*/ 4 w 8"/>
              <a:gd name="T3" fmla="*/ 4 h 36"/>
              <a:gd name="T4" fmla="*/ 8 w 8"/>
              <a:gd name="T5" fmla="*/ 0 h 36"/>
              <a:gd name="T6" fmla="*/ 8 w 8"/>
              <a:gd name="T7" fmla="*/ 36 h 36"/>
            </a:gdLst>
            <a:ahLst/>
            <a:cxnLst>
              <a:cxn ang="0">
                <a:pos x="T0" y="T1"/>
              </a:cxn>
              <a:cxn ang="0">
                <a:pos x="T2" y="T3"/>
              </a:cxn>
              <a:cxn ang="0">
                <a:pos x="T4" y="T5"/>
              </a:cxn>
              <a:cxn ang="0">
                <a:pos x="T6" y="T7"/>
              </a:cxn>
            </a:cxnLst>
            <a:rect l="0" t="0" r="r" b="b"/>
            <a:pathLst>
              <a:path w="8" h="36">
                <a:moveTo>
                  <a:pt x="0" y="6"/>
                </a:moveTo>
                <a:lnTo>
                  <a:pt x="4" y="4"/>
                </a:lnTo>
                <a:lnTo>
                  <a:pt x="8" y="0"/>
                </a:lnTo>
                <a:lnTo>
                  <a:pt x="8" y="3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 name="Freeform 40"/>
          <p:cNvSpPr>
            <a:spLocks/>
          </p:cNvSpPr>
          <p:nvPr/>
        </p:nvSpPr>
        <p:spPr bwMode="auto">
          <a:xfrm>
            <a:off x="8108646" y="4916665"/>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Freeform 41"/>
          <p:cNvSpPr>
            <a:spLocks/>
          </p:cNvSpPr>
          <p:nvPr/>
        </p:nvSpPr>
        <p:spPr bwMode="auto">
          <a:xfrm>
            <a:off x="8134046" y="4862689"/>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6 h 36"/>
              <a:gd name="T14" fmla="*/ 10 w 24"/>
              <a:gd name="T15" fmla="*/ 36 h 36"/>
              <a:gd name="T16" fmla="*/ 14 w 24"/>
              <a:gd name="T17" fmla="*/ 36 h 36"/>
              <a:gd name="T18" fmla="*/ 20 w 24"/>
              <a:gd name="T19" fmla="*/ 36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6"/>
                </a:lnTo>
                <a:lnTo>
                  <a:pt x="10" y="36"/>
                </a:lnTo>
                <a:lnTo>
                  <a:pt x="14" y="36"/>
                </a:lnTo>
                <a:lnTo>
                  <a:pt x="20" y="36"/>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 name="Line 42"/>
          <p:cNvSpPr>
            <a:spLocks noChangeShapeType="1"/>
          </p:cNvSpPr>
          <p:nvPr/>
        </p:nvSpPr>
        <p:spPr bwMode="auto">
          <a:xfrm flipV="1">
            <a:off x="5298771" y="4767439"/>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43"/>
          <p:cNvSpPr>
            <a:spLocks noChangeShapeType="1"/>
          </p:cNvSpPr>
          <p:nvPr/>
        </p:nvSpPr>
        <p:spPr bwMode="auto">
          <a:xfrm flipV="1">
            <a:off x="5444821" y="4767439"/>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44"/>
          <p:cNvSpPr>
            <a:spLocks noChangeShapeType="1"/>
          </p:cNvSpPr>
          <p:nvPr/>
        </p:nvSpPr>
        <p:spPr bwMode="auto">
          <a:xfrm flipV="1">
            <a:off x="5594046" y="4767439"/>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45"/>
          <p:cNvSpPr>
            <a:spLocks noChangeShapeType="1"/>
          </p:cNvSpPr>
          <p:nvPr/>
        </p:nvSpPr>
        <p:spPr bwMode="auto">
          <a:xfrm flipV="1">
            <a:off x="5889321" y="4767439"/>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46"/>
          <p:cNvSpPr>
            <a:spLocks noChangeShapeType="1"/>
          </p:cNvSpPr>
          <p:nvPr/>
        </p:nvSpPr>
        <p:spPr bwMode="auto">
          <a:xfrm flipV="1">
            <a:off x="6038546" y="4767439"/>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47"/>
          <p:cNvSpPr>
            <a:spLocks noChangeShapeType="1"/>
          </p:cNvSpPr>
          <p:nvPr/>
        </p:nvSpPr>
        <p:spPr bwMode="auto">
          <a:xfrm flipV="1">
            <a:off x="6187771" y="4767439"/>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48"/>
          <p:cNvSpPr>
            <a:spLocks noChangeShapeType="1"/>
          </p:cNvSpPr>
          <p:nvPr/>
        </p:nvSpPr>
        <p:spPr bwMode="auto">
          <a:xfrm flipV="1">
            <a:off x="6483046" y="4767439"/>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49"/>
          <p:cNvSpPr>
            <a:spLocks noChangeShapeType="1"/>
          </p:cNvSpPr>
          <p:nvPr/>
        </p:nvSpPr>
        <p:spPr bwMode="auto">
          <a:xfrm flipV="1">
            <a:off x="6632271" y="4767439"/>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50"/>
          <p:cNvSpPr>
            <a:spLocks noChangeShapeType="1"/>
          </p:cNvSpPr>
          <p:nvPr/>
        </p:nvSpPr>
        <p:spPr bwMode="auto">
          <a:xfrm flipV="1">
            <a:off x="6778321" y="4767439"/>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51"/>
          <p:cNvSpPr>
            <a:spLocks noChangeShapeType="1"/>
          </p:cNvSpPr>
          <p:nvPr/>
        </p:nvSpPr>
        <p:spPr bwMode="auto">
          <a:xfrm flipV="1">
            <a:off x="7076771" y="4767439"/>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52"/>
          <p:cNvSpPr>
            <a:spLocks noChangeShapeType="1"/>
          </p:cNvSpPr>
          <p:nvPr/>
        </p:nvSpPr>
        <p:spPr bwMode="auto">
          <a:xfrm flipV="1">
            <a:off x="7222821" y="4767439"/>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53"/>
          <p:cNvSpPr>
            <a:spLocks noChangeShapeType="1"/>
          </p:cNvSpPr>
          <p:nvPr/>
        </p:nvSpPr>
        <p:spPr bwMode="auto">
          <a:xfrm flipV="1">
            <a:off x="7372046" y="4767439"/>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54"/>
          <p:cNvSpPr>
            <a:spLocks noChangeShapeType="1"/>
          </p:cNvSpPr>
          <p:nvPr/>
        </p:nvSpPr>
        <p:spPr bwMode="auto">
          <a:xfrm flipV="1">
            <a:off x="7670496" y="4767439"/>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55"/>
          <p:cNvSpPr>
            <a:spLocks noChangeShapeType="1"/>
          </p:cNvSpPr>
          <p:nvPr/>
        </p:nvSpPr>
        <p:spPr bwMode="auto">
          <a:xfrm flipV="1">
            <a:off x="7816546" y="4767439"/>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56"/>
          <p:cNvSpPr>
            <a:spLocks noChangeShapeType="1"/>
          </p:cNvSpPr>
          <p:nvPr/>
        </p:nvSpPr>
        <p:spPr bwMode="auto">
          <a:xfrm flipV="1">
            <a:off x="7965771" y="4767439"/>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57"/>
          <p:cNvSpPr>
            <a:spLocks noChangeShapeType="1"/>
          </p:cNvSpPr>
          <p:nvPr/>
        </p:nvSpPr>
        <p:spPr bwMode="auto">
          <a:xfrm>
            <a:off x="5149546" y="2100439"/>
            <a:ext cx="29654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Line 58"/>
          <p:cNvSpPr>
            <a:spLocks noChangeShapeType="1"/>
          </p:cNvSpPr>
          <p:nvPr/>
        </p:nvSpPr>
        <p:spPr bwMode="auto">
          <a:xfrm>
            <a:off x="5149546" y="2100440"/>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 name="Line 59"/>
          <p:cNvSpPr>
            <a:spLocks noChangeShapeType="1"/>
          </p:cNvSpPr>
          <p:nvPr/>
        </p:nvSpPr>
        <p:spPr bwMode="auto">
          <a:xfrm>
            <a:off x="5743271" y="2100440"/>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 name="Line 60"/>
          <p:cNvSpPr>
            <a:spLocks noChangeShapeType="1"/>
          </p:cNvSpPr>
          <p:nvPr/>
        </p:nvSpPr>
        <p:spPr bwMode="auto">
          <a:xfrm>
            <a:off x="6333821" y="2100440"/>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 name="Line 61"/>
          <p:cNvSpPr>
            <a:spLocks noChangeShapeType="1"/>
          </p:cNvSpPr>
          <p:nvPr/>
        </p:nvSpPr>
        <p:spPr bwMode="auto">
          <a:xfrm>
            <a:off x="6927546" y="2100440"/>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 name="Line 62"/>
          <p:cNvSpPr>
            <a:spLocks noChangeShapeType="1"/>
          </p:cNvSpPr>
          <p:nvPr/>
        </p:nvSpPr>
        <p:spPr bwMode="auto">
          <a:xfrm>
            <a:off x="7521271" y="2100440"/>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63"/>
          <p:cNvSpPr>
            <a:spLocks noChangeShapeType="1"/>
          </p:cNvSpPr>
          <p:nvPr/>
        </p:nvSpPr>
        <p:spPr bwMode="auto">
          <a:xfrm>
            <a:off x="8114996" y="2100440"/>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64"/>
          <p:cNvSpPr>
            <a:spLocks noChangeShapeType="1"/>
          </p:cNvSpPr>
          <p:nvPr/>
        </p:nvSpPr>
        <p:spPr bwMode="auto">
          <a:xfrm>
            <a:off x="5298771" y="2100440"/>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65"/>
          <p:cNvSpPr>
            <a:spLocks noChangeShapeType="1"/>
          </p:cNvSpPr>
          <p:nvPr/>
        </p:nvSpPr>
        <p:spPr bwMode="auto">
          <a:xfrm>
            <a:off x="5444821" y="2100440"/>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Line 66"/>
          <p:cNvSpPr>
            <a:spLocks noChangeShapeType="1"/>
          </p:cNvSpPr>
          <p:nvPr/>
        </p:nvSpPr>
        <p:spPr bwMode="auto">
          <a:xfrm>
            <a:off x="5594046" y="2100440"/>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67"/>
          <p:cNvSpPr>
            <a:spLocks noChangeShapeType="1"/>
          </p:cNvSpPr>
          <p:nvPr/>
        </p:nvSpPr>
        <p:spPr bwMode="auto">
          <a:xfrm>
            <a:off x="5889321" y="2100440"/>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68"/>
          <p:cNvSpPr>
            <a:spLocks noChangeShapeType="1"/>
          </p:cNvSpPr>
          <p:nvPr/>
        </p:nvSpPr>
        <p:spPr bwMode="auto">
          <a:xfrm>
            <a:off x="6038546" y="2100440"/>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9"/>
          <p:cNvSpPr>
            <a:spLocks noChangeShapeType="1"/>
          </p:cNvSpPr>
          <p:nvPr/>
        </p:nvSpPr>
        <p:spPr bwMode="auto">
          <a:xfrm>
            <a:off x="6187771" y="2100440"/>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70"/>
          <p:cNvSpPr>
            <a:spLocks noChangeShapeType="1"/>
          </p:cNvSpPr>
          <p:nvPr/>
        </p:nvSpPr>
        <p:spPr bwMode="auto">
          <a:xfrm>
            <a:off x="6483046" y="2100440"/>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71"/>
          <p:cNvSpPr>
            <a:spLocks noChangeShapeType="1"/>
          </p:cNvSpPr>
          <p:nvPr/>
        </p:nvSpPr>
        <p:spPr bwMode="auto">
          <a:xfrm>
            <a:off x="6632271" y="2100440"/>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72"/>
          <p:cNvSpPr>
            <a:spLocks noChangeShapeType="1"/>
          </p:cNvSpPr>
          <p:nvPr/>
        </p:nvSpPr>
        <p:spPr bwMode="auto">
          <a:xfrm>
            <a:off x="6778321" y="2100440"/>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73"/>
          <p:cNvSpPr>
            <a:spLocks noChangeShapeType="1"/>
          </p:cNvSpPr>
          <p:nvPr/>
        </p:nvSpPr>
        <p:spPr bwMode="auto">
          <a:xfrm>
            <a:off x="7076771" y="2100440"/>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74"/>
          <p:cNvSpPr>
            <a:spLocks noChangeShapeType="1"/>
          </p:cNvSpPr>
          <p:nvPr/>
        </p:nvSpPr>
        <p:spPr bwMode="auto">
          <a:xfrm>
            <a:off x="7222821" y="2100440"/>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75"/>
          <p:cNvSpPr>
            <a:spLocks noChangeShapeType="1"/>
          </p:cNvSpPr>
          <p:nvPr/>
        </p:nvSpPr>
        <p:spPr bwMode="auto">
          <a:xfrm>
            <a:off x="7372046" y="2100440"/>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76"/>
          <p:cNvSpPr>
            <a:spLocks noChangeShapeType="1"/>
          </p:cNvSpPr>
          <p:nvPr/>
        </p:nvSpPr>
        <p:spPr bwMode="auto">
          <a:xfrm>
            <a:off x="7670496" y="2100440"/>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77"/>
          <p:cNvSpPr>
            <a:spLocks noChangeShapeType="1"/>
          </p:cNvSpPr>
          <p:nvPr/>
        </p:nvSpPr>
        <p:spPr bwMode="auto">
          <a:xfrm>
            <a:off x="7816546" y="2100440"/>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Line 78"/>
          <p:cNvSpPr>
            <a:spLocks noChangeShapeType="1"/>
          </p:cNvSpPr>
          <p:nvPr/>
        </p:nvSpPr>
        <p:spPr bwMode="auto">
          <a:xfrm>
            <a:off x="7965771" y="2100440"/>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 name="Line 79"/>
          <p:cNvSpPr>
            <a:spLocks noChangeShapeType="1"/>
          </p:cNvSpPr>
          <p:nvPr/>
        </p:nvSpPr>
        <p:spPr bwMode="auto">
          <a:xfrm flipV="1">
            <a:off x="5149546" y="2100439"/>
            <a:ext cx="1588" cy="2692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80"/>
          <p:cNvSpPr>
            <a:spLocks noChangeShapeType="1"/>
          </p:cNvSpPr>
          <p:nvPr/>
        </p:nvSpPr>
        <p:spPr bwMode="auto">
          <a:xfrm>
            <a:off x="5149547" y="4792839"/>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Freeform 81"/>
          <p:cNvSpPr>
            <a:spLocks/>
          </p:cNvSpPr>
          <p:nvPr/>
        </p:nvSpPr>
        <p:spPr bwMode="auto">
          <a:xfrm>
            <a:off x="4987621" y="4735689"/>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6 h 36"/>
              <a:gd name="T14" fmla="*/ 10 w 24"/>
              <a:gd name="T15" fmla="*/ 36 h 36"/>
              <a:gd name="T16" fmla="*/ 14 w 24"/>
              <a:gd name="T17" fmla="*/ 36 h 36"/>
              <a:gd name="T18" fmla="*/ 20 w 24"/>
              <a:gd name="T19" fmla="*/ 36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6"/>
                </a:lnTo>
                <a:lnTo>
                  <a:pt x="10" y="36"/>
                </a:lnTo>
                <a:lnTo>
                  <a:pt x="14" y="36"/>
                </a:lnTo>
                <a:lnTo>
                  <a:pt x="20" y="36"/>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 name="Freeform 82"/>
          <p:cNvSpPr>
            <a:spLocks/>
          </p:cNvSpPr>
          <p:nvPr/>
        </p:nvSpPr>
        <p:spPr bwMode="auto">
          <a:xfrm>
            <a:off x="5047947" y="4789665"/>
            <a:ext cx="3175" cy="3175"/>
          </a:xfrm>
          <a:custGeom>
            <a:avLst/>
            <a:gdLst>
              <a:gd name="T0" fmla="*/ 2 w 2"/>
              <a:gd name="T1" fmla="*/ 0 h 2"/>
              <a:gd name="T2" fmla="*/ 0 w 2"/>
              <a:gd name="T3" fmla="*/ 2 h 2"/>
              <a:gd name="T4" fmla="*/ 2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2"/>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9" name="Freeform 83"/>
          <p:cNvSpPr>
            <a:spLocks/>
          </p:cNvSpPr>
          <p:nvPr/>
        </p:nvSpPr>
        <p:spPr bwMode="auto">
          <a:xfrm>
            <a:off x="5073346" y="4735689"/>
            <a:ext cx="38100" cy="57150"/>
          </a:xfrm>
          <a:custGeom>
            <a:avLst/>
            <a:gdLst>
              <a:gd name="T0" fmla="*/ 10 w 24"/>
              <a:gd name="T1" fmla="*/ 0 h 36"/>
              <a:gd name="T2" fmla="*/ 4 w 24"/>
              <a:gd name="T3" fmla="*/ 2 h 36"/>
              <a:gd name="T4" fmla="*/ 0 w 24"/>
              <a:gd name="T5" fmla="*/ 6 h 36"/>
              <a:gd name="T6" fmla="*/ 0 w 24"/>
              <a:gd name="T7" fmla="*/ 16 h 36"/>
              <a:gd name="T8" fmla="*/ 0 w 24"/>
              <a:gd name="T9" fmla="*/ 20 h 36"/>
              <a:gd name="T10" fmla="*/ 0 w 24"/>
              <a:gd name="T11" fmla="*/ 30 h 36"/>
              <a:gd name="T12" fmla="*/ 4 w 24"/>
              <a:gd name="T13" fmla="*/ 36 h 36"/>
              <a:gd name="T14" fmla="*/ 10 w 24"/>
              <a:gd name="T15" fmla="*/ 36 h 36"/>
              <a:gd name="T16" fmla="*/ 14 w 24"/>
              <a:gd name="T17" fmla="*/ 36 h 36"/>
              <a:gd name="T18" fmla="*/ 18 w 24"/>
              <a:gd name="T19" fmla="*/ 36 h 36"/>
              <a:gd name="T20" fmla="*/ 22 w 24"/>
              <a:gd name="T21" fmla="*/ 30 h 36"/>
              <a:gd name="T22" fmla="*/ 24 w 24"/>
              <a:gd name="T23" fmla="*/ 20 h 36"/>
              <a:gd name="T24" fmla="*/ 24 w 24"/>
              <a:gd name="T25" fmla="*/ 16 h 36"/>
              <a:gd name="T26" fmla="*/ 22 w 24"/>
              <a:gd name="T27" fmla="*/ 6 h 36"/>
              <a:gd name="T28" fmla="*/ 18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4" y="2"/>
                </a:lnTo>
                <a:lnTo>
                  <a:pt x="0" y="6"/>
                </a:lnTo>
                <a:lnTo>
                  <a:pt x="0" y="16"/>
                </a:lnTo>
                <a:lnTo>
                  <a:pt x="0" y="20"/>
                </a:lnTo>
                <a:lnTo>
                  <a:pt x="0" y="30"/>
                </a:lnTo>
                <a:lnTo>
                  <a:pt x="4" y="36"/>
                </a:lnTo>
                <a:lnTo>
                  <a:pt x="10" y="36"/>
                </a:lnTo>
                <a:lnTo>
                  <a:pt x="14" y="36"/>
                </a:lnTo>
                <a:lnTo>
                  <a:pt x="18" y="36"/>
                </a:lnTo>
                <a:lnTo>
                  <a:pt x="22" y="30"/>
                </a:lnTo>
                <a:lnTo>
                  <a:pt x="24" y="20"/>
                </a:lnTo>
                <a:lnTo>
                  <a:pt x="24" y="16"/>
                </a:lnTo>
                <a:lnTo>
                  <a:pt x="22" y="6"/>
                </a:lnTo>
                <a:lnTo>
                  <a:pt x="18"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0" name="Line 84"/>
          <p:cNvSpPr>
            <a:spLocks noChangeShapeType="1"/>
          </p:cNvSpPr>
          <p:nvPr/>
        </p:nvSpPr>
        <p:spPr bwMode="auto">
          <a:xfrm>
            <a:off x="5149547" y="4256264"/>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Freeform 85"/>
          <p:cNvSpPr>
            <a:spLocks/>
          </p:cNvSpPr>
          <p:nvPr/>
        </p:nvSpPr>
        <p:spPr bwMode="auto">
          <a:xfrm>
            <a:off x="4987621" y="4230864"/>
            <a:ext cx="38100" cy="57150"/>
          </a:xfrm>
          <a:custGeom>
            <a:avLst/>
            <a:gdLst>
              <a:gd name="T0" fmla="*/ 10 w 24"/>
              <a:gd name="T1" fmla="*/ 0 h 36"/>
              <a:gd name="T2" fmla="*/ 6 w 24"/>
              <a:gd name="T3" fmla="*/ 2 h 36"/>
              <a:gd name="T4" fmla="*/ 2 w 24"/>
              <a:gd name="T5" fmla="*/ 6 h 36"/>
              <a:gd name="T6" fmla="*/ 0 w 24"/>
              <a:gd name="T7" fmla="*/ 16 h 36"/>
              <a:gd name="T8" fmla="*/ 0 w 24"/>
              <a:gd name="T9" fmla="*/ 22 h 36"/>
              <a:gd name="T10" fmla="*/ 2 w 24"/>
              <a:gd name="T11" fmla="*/ 30 h 36"/>
              <a:gd name="T12" fmla="*/ 6 w 24"/>
              <a:gd name="T13" fmla="*/ 36 h 36"/>
              <a:gd name="T14" fmla="*/ 10 w 24"/>
              <a:gd name="T15" fmla="*/ 36 h 36"/>
              <a:gd name="T16" fmla="*/ 14 w 24"/>
              <a:gd name="T17" fmla="*/ 36 h 36"/>
              <a:gd name="T18" fmla="*/ 20 w 24"/>
              <a:gd name="T19" fmla="*/ 36 h 36"/>
              <a:gd name="T20" fmla="*/ 22 w 24"/>
              <a:gd name="T21" fmla="*/ 30 h 36"/>
              <a:gd name="T22" fmla="*/ 24 w 24"/>
              <a:gd name="T23" fmla="*/ 22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2"/>
                </a:lnTo>
                <a:lnTo>
                  <a:pt x="2" y="30"/>
                </a:lnTo>
                <a:lnTo>
                  <a:pt x="6" y="36"/>
                </a:lnTo>
                <a:lnTo>
                  <a:pt x="10" y="36"/>
                </a:lnTo>
                <a:lnTo>
                  <a:pt x="14" y="36"/>
                </a:lnTo>
                <a:lnTo>
                  <a:pt x="20" y="36"/>
                </a:lnTo>
                <a:lnTo>
                  <a:pt x="22" y="30"/>
                </a:lnTo>
                <a:lnTo>
                  <a:pt x="24" y="22"/>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 name="Freeform 86"/>
          <p:cNvSpPr>
            <a:spLocks/>
          </p:cNvSpPr>
          <p:nvPr/>
        </p:nvSpPr>
        <p:spPr bwMode="auto">
          <a:xfrm>
            <a:off x="5047947" y="4284840"/>
            <a:ext cx="3175" cy="3175"/>
          </a:xfrm>
          <a:custGeom>
            <a:avLst/>
            <a:gdLst>
              <a:gd name="T0" fmla="*/ 2 w 2"/>
              <a:gd name="T1" fmla="*/ 0 h 2"/>
              <a:gd name="T2" fmla="*/ 0 w 2"/>
              <a:gd name="T3" fmla="*/ 2 h 2"/>
              <a:gd name="T4" fmla="*/ 2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2"/>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3" name="Freeform 87"/>
          <p:cNvSpPr>
            <a:spLocks/>
          </p:cNvSpPr>
          <p:nvPr/>
        </p:nvSpPr>
        <p:spPr bwMode="auto">
          <a:xfrm>
            <a:off x="5073346" y="4230864"/>
            <a:ext cx="38100" cy="57150"/>
          </a:xfrm>
          <a:custGeom>
            <a:avLst/>
            <a:gdLst>
              <a:gd name="T0" fmla="*/ 0 w 24"/>
              <a:gd name="T1" fmla="*/ 8 h 36"/>
              <a:gd name="T2" fmla="*/ 0 w 24"/>
              <a:gd name="T3" fmla="*/ 6 h 36"/>
              <a:gd name="T4" fmla="*/ 2 w 24"/>
              <a:gd name="T5" fmla="*/ 4 h 36"/>
              <a:gd name="T6" fmla="*/ 4 w 24"/>
              <a:gd name="T7" fmla="*/ 2 h 36"/>
              <a:gd name="T8" fmla="*/ 8 w 24"/>
              <a:gd name="T9" fmla="*/ 0 h 36"/>
              <a:gd name="T10" fmla="*/ 14 w 24"/>
              <a:gd name="T11" fmla="*/ 0 h 36"/>
              <a:gd name="T12" fmla="*/ 18 w 24"/>
              <a:gd name="T13" fmla="*/ 2 h 36"/>
              <a:gd name="T14" fmla="*/ 20 w 24"/>
              <a:gd name="T15" fmla="*/ 4 h 36"/>
              <a:gd name="T16" fmla="*/ 22 w 24"/>
              <a:gd name="T17" fmla="*/ 6 h 36"/>
              <a:gd name="T18" fmla="*/ 22 w 24"/>
              <a:gd name="T19" fmla="*/ 10 h 36"/>
              <a:gd name="T20" fmla="*/ 20 w 24"/>
              <a:gd name="T21" fmla="*/ 14 h 36"/>
              <a:gd name="T22" fmla="*/ 16 w 24"/>
              <a:gd name="T23" fmla="*/ 20 h 36"/>
              <a:gd name="T24" fmla="*/ 0 w 24"/>
              <a:gd name="T25" fmla="*/ 36 h 36"/>
              <a:gd name="T26" fmla="*/ 24 w 24"/>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6">
                <a:moveTo>
                  <a:pt x="0" y="8"/>
                </a:moveTo>
                <a:lnTo>
                  <a:pt x="0" y="6"/>
                </a:lnTo>
                <a:lnTo>
                  <a:pt x="2" y="4"/>
                </a:lnTo>
                <a:lnTo>
                  <a:pt x="4" y="2"/>
                </a:lnTo>
                <a:lnTo>
                  <a:pt x="8" y="0"/>
                </a:lnTo>
                <a:lnTo>
                  <a:pt x="14" y="0"/>
                </a:lnTo>
                <a:lnTo>
                  <a:pt x="18" y="2"/>
                </a:lnTo>
                <a:lnTo>
                  <a:pt x="20" y="4"/>
                </a:lnTo>
                <a:lnTo>
                  <a:pt x="22" y="6"/>
                </a:lnTo>
                <a:lnTo>
                  <a:pt x="22" y="10"/>
                </a:lnTo>
                <a:lnTo>
                  <a:pt x="20" y="14"/>
                </a:lnTo>
                <a:lnTo>
                  <a:pt x="16" y="20"/>
                </a:lnTo>
                <a:lnTo>
                  <a:pt x="0" y="36"/>
                </a:lnTo>
                <a:lnTo>
                  <a:pt x="24" y="3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4" name="Line 88"/>
          <p:cNvSpPr>
            <a:spLocks noChangeShapeType="1"/>
          </p:cNvSpPr>
          <p:nvPr/>
        </p:nvSpPr>
        <p:spPr bwMode="auto">
          <a:xfrm>
            <a:off x="5149547" y="3716514"/>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Freeform 89"/>
          <p:cNvSpPr>
            <a:spLocks/>
          </p:cNvSpPr>
          <p:nvPr/>
        </p:nvSpPr>
        <p:spPr bwMode="auto">
          <a:xfrm>
            <a:off x="4987621" y="3691115"/>
            <a:ext cx="38100" cy="60325"/>
          </a:xfrm>
          <a:custGeom>
            <a:avLst/>
            <a:gdLst>
              <a:gd name="T0" fmla="*/ 10 w 24"/>
              <a:gd name="T1" fmla="*/ 0 h 38"/>
              <a:gd name="T2" fmla="*/ 6 w 24"/>
              <a:gd name="T3" fmla="*/ 2 h 38"/>
              <a:gd name="T4" fmla="*/ 2 w 24"/>
              <a:gd name="T5" fmla="*/ 8 h 38"/>
              <a:gd name="T6" fmla="*/ 0 w 24"/>
              <a:gd name="T7" fmla="*/ 16 h 38"/>
              <a:gd name="T8" fmla="*/ 0 w 24"/>
              <a:gd name="T9" fmla="*/ 22 h 38"/>
              <a:gd name="T10" fmla="*/ 2 w 24"/>
              <a:gd name="T11" fmla="*/ 30 h 38"/>
              <a:gd name="T12" fmla="*/ 6 w 24"/>
              <a:gd name="T13" fmla="*/ 36 h 38"/>
              <a:gd name="T14" fmla="*/ 10 w 24"/>
              <a:gd name="T15" fmla="*/ 38 h 38"/>
              <a:gd name="T16" fmla="*/ 14 w 24"/>
              <a:gd name="T17" fmla="*/ 38 h 38"/>
              <a:gd name="T18" fmla="*/ 20 w 24"/>
              <a:gd name="T19" fmla="*/ 36 h 38"/>
              <a:gd name="T20" fmla="*/ 22 w 24"/>
              <a:gd name="T21" fmla="*/ 30 h 38"/>
              <a:gd name="T22" fmla="*/ 24 w 24"/>
              <a:gd name="T23" fmla="*/ 22 h 38"/>
              <a:gd name="T24" fmla="*/ 24 w 24"/>
              <a:gd name="T25" fmla="*/ 16 h 38"/>
              <a:gd name="T26" fmla="*/ 22 w 24"/>
              <a:gd name="T27" fmla="*/ 8 h 38"/>
              <a:gd name="T28" fmla="*/ 20 w 24"/>
              <a:gd name="T29" fmla="*/ 2 h 38"/>
              <a:gd name="T30" fmla="*/ 14 w 24"/>
              <a:gd name="T31" fmla="*/ 0 h 38"/>
              <a:gd name="T32" fmla="*/ 10 w 24"/>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8">
                <a:moveTo>
                  <a:pt x="10" y="0"/>
                </a:moveTo>
                <a:lnTo>
                  <a:pt x="6" y="2"/>
                </a:lnTo>
                <a:lnTo>
                  <a:pt x="2" y="8"/>
                </a:lnTo>
                <a:lnTo>
                  <a:pt x="0" y="16"/>
                </a:lnTo>
                <a:lnTo>
                  <a:pt x="0" y="22"/>
                </a:lnTo>
                <a:lnTo>
                  <a:pt x="2" y="30"/>
                </a:lnTo>
                <a:lnTo>
                  <a:pt x="6" y="36"/>
                </a:lnTo>
                <a:lnTo>
                  <a:pt x="10" y="38"/>
                </a:lnTo>
                <a:lnTo>
                  <a:pt x="14" y="38"/>
                </a:lnTo>
                <a:lnTo>
                  <a:pt x="20" y="36"/>
                </a:lnTo>
                <a:lnTo>
                  <a:pt x="22" y="30"/>
                </a:lnTo>
                <a:lnTo>
                  <a:pt x="24" y="22"/>
                </a:lnTo>
                <a:lnTo>
                  <a:pt x="24" y="16"/>
                </a:lnTo>
                <a:lnTo>
                  <a:pt x="22" y="8"/>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6" name="Freeform 90"/>
          <p:cNvSpPr>
            <a:spLocks/>
          </p:cNvSpPr>
          <p:nvPr/>
        </p:nvSpPr>
        <p:spPr bwMode="auto">
          <a:xfrm>
            <a:off x="5047947" y="3745089"/>
            <a:ext cx="3175" cy="6350"/>
          </a:xfrm>
          <a:custGeom>
            <a:avLst/>
            <a:gdLst>
              <a:gd name="T0" fmla="*/ 2 w 2"/>
              <a:gd name="T1" fmla="*/ 0 h 4"/>
              <a:gd name="T2" fmla="*/ 0 w 2"/>
              <a:gd name="T3" fmla="*/ 2 h 4"/>
              <a:gd name="T4" fmla="*/ 2 w 2"/>
              <a:gd name="T5" fmla="*/ 4 h 4"/>
              <a:gd name="T6" fmla="*/ 2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2"/>
                </a:lnTo>
                <a:lnTo>
                  <a:pt x="2" y="4"/>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7" name="Freeform 91"/>
          <p:cNvSpPr>
            <a:spLocks/>
          </p:cNvSpPr>
          <p:nvPr/>
        </p:nvSpPr>
        <p:spPr bwMode="auto">
          <a:xfrm>
            <a:off x="5073347" y="3691115"/>
            <a:ext cx="41275" cy="41275"/>
          </a:xfrm>
          <a:custGeom>
            <a:avLst/>
            <a:gdLst>
              <a:gd name="T0" fmla="*/ 16 w 26"/>
              <a:gd name="T1" fmla="*/ 0 h 26"/>
              <a:gd name="T2" fmla="*/ 0 w 26"/>
              <a:gd name="T3" fmla="*/ 26 h 26"/>
              <a:gd name="T4" fmla="*/ 26 w 26"/>
              <a:gd name="T5" fmla="*/ 26 h 26"/>
            </a:gdLst>
            <a:ahLst/>
            <a:cxnLst>
              <a:cxn ang="0">
                <a:pos x="T0" y="T1"/>
              </a:cxn>
              <a:cxn ang="0">
                <a:pos x="T2" y="T3"/>
              </a:cxn>
              <a:cxn ang="0">
                <a:pos x="T4" y="T5"/>
              </a:cxn>
            </a:cxnLst>
            <a:rect l="0" t="0" r="r" b="b"/>
            <a:pathLst>
              <a:path w="26" h="26">
                <a:moveTo>
                  <a:pt x="16" y="0"/>
                </a:moveTo>
                <a:lnTo>
                  <a:pt x="0" y="26"/>
                </a:lnTo>
                <a:lnTo>
                  <a:pt x="26" y="2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Line 92"/>
          <p:cNvSpPr>
            <a:spLocks noChangeShapeType="1"/>
          </p:cNvSpPr>
          <p:nvPr/>
        </p:nvSpPr>
        <p:spPr bwMode="auto">
          <a:xfrm>
            <a:off x="5098746" y="3691115"/>
            <a:ext cx="1588" cy="603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3"/>
          <p:cNvSpPr>
            <a:spLocks noChangeShapeType="1"/>
          </p:cNvSpPr>
          <p:nvPr/>
        </p:nvSpPr>
        <p:spPr bwMode="auto">
          <a:xfrm>
            <a:off x="5149547" y="3179939"/>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Freeform 94"/>
          <p:cNvSpPr>
            <a:spLocks/>
          </p:cNvSpPr>
          <p:nvPr/>
        </p:nvSpPr>
        <p:spPr bwMode="auto">
          <a:xfrm>
            <a:off x="4987621" y="3154539"/>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4 h 36"/>
              <a:gd name="T14" fmla="*/ 10 w 24"/>
              <a:gd name="T15" fmla="*/ 36 h 36"/>
              <a:gd name="T16" fmla="*/ 14 w 24"/>
              <a:gd name="T17" fmla="*/ 36 h 36"/>
              <a:gd name="T18" fmla="*/ 20 w 24"/>
              <a:gd name="T19" fmla="*/ 34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4"/>
                </a:lnTo>
                <a:lnTo>
                  <a:pt x="10" y="36"/>
                </a:lnTo>
                <a:lnTo>
                  <a:pt x="14" y="36"/>
                </a:lnTo>
                <a:lnTo>
                  <a:pt x="20" y="34"/>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1" name="Freeform 95"/>
          <p:cNvSpPr>
            <a:spLocks/>
          </p:cNvSpPr>
          <p:nvPr/>
        </p:nvSpPr>
        <p:spPr bwMode="auto">
          <a:xfrm>
            <a:off x="5047947" y="3205339"/>
            <a:ext cx="3175" cy="6350"/>
          </a:xfrm>
          <a:custGeom>
            <a:avLst/>
            <a:gdLst>
              <a:gd name="T0" fmla="*/ 2 w 2"/>
              <a:gd name="T1" fmla="*/ 0 h 4"/>
              <a:gd name="T2" fmla="*/ 0 w 2"/>
              <a:gd name="T3" fmla="*/ 2 h 4"/>
              <a:gd name="T4" fmla="*/ 2 w 2"/>
              <a:gd name="T5" fmla="*/ 4 h 4"/>
              <a:gd name="T6" fmla="*/ 2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2"/>
                </a:lnTo>
                <a:lnTo>
                  <a:pt x="2" y="4"/>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2" name="Freeform 96"/>
          <p:cNvSpPr>
            <a:spLocks/>
          </p:cNvSpPr>
          <p:nvPr/>
        </p:nvSpPr>
        <p:spPr bwMode="auto">
          <a:xfrm>
            <a:off x="5073346" y="3154539"/>
            <a:ext cx="38100" cy="57150"/>
          </a:xfrm>
          <a:custGeom>
            <a:avLst/>
            <a:gdLst>
              <a:gd name="T0" fmla="*/ 22 w 24"/>
              <a:gd name="T1" fmla="*/ 4 h 36"/>
              <a:gd name="T2" fmla="*/ 20 w 24"/>
              <a:gd name="T3" fmla="*/ 2 h 36"/>
              <a:gd name="T4" fmla="*/ 14 w 24"/>
              <a:gd name="T5" fmla="*/ 0 h 36"/>
              <a:gd name="T6" fmla="*/ 12 w 24"/>
              <a:gd name="T7" fmla="*/ 0 h 36"/>
              <a:gd name="T8" fmla="*/ 6 w 24"/>
              <a:gd name="T9" fmla="*/ 2 h 36"/>
              <a:gd name="T10" fmla="*/ 2 w 24"/>
              <a:gd name="T11" fmla="*/ 6 h 36"/>
              <a:gd name="T12" fmla="*/ 0 w 24"/>
              <a:gd name="T13" fmla="*/ 16 h 36"/>
              <a:gd name="T14" fmla="*/ 0 w 24"/>
              <a:gd name="T15" fmla="*/ 24 h 36"/>
              <a:gd name="T16" fmla="*/ 2 w 24"/>
              <a:gd name="T17" fmla="*/ 32 h 36"/>
              <a:gd name="T18" fmla="*/ 6 w 24"/>
              <a:gd name="T19" fmla="*/ 34 h 36"/>
              <a:gd name="T20" fmla="*/ 12 w 24"/>
              <a:gd name="T21" fmla="*/ 36 h 36"/>
              <a:gd name="T22" fmla="*/ 14 w 24"/>
              <a:gd name="T23" fmla="*/ 36 h 36"/>
              <a:gd name="T24" fmla="*/ 18 w 24"/>
              <a:gd name="T25" fmla="*/ 34 h 36"/>
              <a:gd name="T26" fmla="*/ 22 w 24"/>
              <a:gd name="T27" fmla="*/ 32 h 36"/>
              <a:gd name="T28" fmla="*/ 24 w 24"/>
              <a:gd name="T29" fmla="*/ 26 h 36"/>
              <a:gd name="T30" fmla="*/ 24 w 24"/>
              <a:gd name="T31" fmla="*/ 24 h 36"/>
              <a:gd name="T32" fmla="*/ 22 w 24"/>
              <a:gd name="T33" fmla="*/ 18 h 36"/>
              <a:gd name="T34" fmla="*/ 18 w 24"/>
              <a:gd name="T35" fmla="*/ 16 h 36"/>
              <a:gd name="T36" fmla="*/ 14 w 24"/>
              <a:gd name="T37" fmla="*/ 14 h 36"/>
              <a:gd name="T38" fmla="*/ 12 w 24"/>
              <a:gd name="T39" fmla="*/ 14 h 36"/>
              <a:gd name="T40" fmla="*/ 6 w 24"/>
              <a:gd name="T41" fmla="*/ 16 h 36"/>
              <a:gd name="T42" fmla="*/ 2 w 24"/>
              <a:gd name="T43" fmla="*/ 18 h 36"/>
              <a:gd name="T44" fmla="*/ 0 w 24"/>
              <a:gd name="T4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6">
                <a:moveTo>
                  <a:pt x="22" y="4"/>
                </a:moveTo>
                <a:lnTo>
                  <a:pt x="20" y="2"/>
                </a:lnTo>
                <a:lnTo>
                  <a:pt x="14" y="0"/>
                </a:lnTo>
                <a:lnTo>
                  <a:pt x="12" y="0"/>
                </a:lnTo>
                <a:lnTo>
                  <a:pt x="6" y="2"/>
                </a:lnTo>
                <a:lnTo>
                  <a:pt x="2" y="6"/>
                </a:lnTo>
                <a:lnTo>
                  <a:pt x="0" y="16"/>
                </a:lnTo>
                <a:lnTo>
                  <a:pt x="0" y="24"/>
                </a:lnTo>
                <a:lnTo>
                  <a:pt x="2" y="32"/>
                </a:lnTo>
                <a:lnTo>
                  <a:pt x="6" y="34"/>
                </a:lnTo>
                <a:lnTo>
                  <a:pt x="12" y="36"/>
                </a:lnTo>
                <a:lnTo>
                  <a:pt x="14" y="36"/>
                </a:lnTo>
                <a:lnTo>
                  <a:pt x="18" y="34"/>
                </a:lnTo>
                <a:lnTo>
                  <a:pt x="22" y="32"/>
                </a:lnTo>
                <a:lnTo>
                  <a:pt x="24" y="26"/>
                </a:lnTo>
                <a:lnTo>
                  <a:pt x="24" y="24"/>
                </a:lnTo>
                <a:lnTo>
                  <a:pt x="22" y="18"/>
                </a:lnTo>
                <a:lnTo>
                  <a:pt x="18" y="16"/>
                </a:lnTo>
                <a:lnTo>
                  <a:pt x="14" y="14"/>
                </a:lnTo>
                <a:lnTo>
                  <a:pt x="12" y="14"/>
                </a:lnTo>
                <a:lnTo>
                  <a:pt x="6" y="16"/>
                </a:lnTo>
                <a:lnTo>
                  <a:pt x="2" y="18"/>
                </a:lnTo>
                <a:lnTo>
                  <a:pt x="0" y="2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3" name="Line 97"/>
          <p:cNvSpPr>
            <a:spLocks noChangeShapeType="1"/>
          </p:cNvSpPr>
          <p:nvPr/>
        </p:nvSpPr>
        <p:spPr bwMode="auto">
          <a:xfrm>
            <a:off x="5149547" y="2640189"/>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98"/>
          <p:cNvSpPr>
            <a:spLocks/>
          </p:cNvSpPr>
          <p:nvPr/>
        </p:nvSpPr>
        <p:spPr bwMode="auto">
          <a:xfrm>
            <a:off x="4987621" y="2614790"/>
            <a:ext cx="38100" cy="60325"/>
          </a:xfrm>
          <a:custGeom>
            <a:avLst/>
            <a:gdLst>
              <a:gd name="T0" fmla="*/ 10 w 24"/>
              <a:gd name="T1" fmla="*/ 0 h 38"/>
              <a:gd name="T2" fmla="*/ 6 w 24"/>
              <a:gd name="T3" fmla="*/ 2 h 38"/>
              <a:gd name="T4" fmla="*/ 2 w 24"/>
              <a:gd name="T5" fmla="*/ 8 h 38"/>
              <a:gd name="T6" fmla="*/ 0 w 24"/>
              <a:gd name="T7" fmla="*/ 16 h 38"/>
              <a:gd name="T8" fmla="*/ 0 w 24"/>
              <a:gd name="T9" fmla="*/ 22 h 38"/>
              <a:gd name="T10" fmla="*/ 2 w 24"/>
              <a:gd name="T11" fmla="*/ 30 h 38"/>
              <a:gd name="T12" fmla="*/ 6 w 24"/>
              <a:gd name="T13" fmla="*/ 36 h 38"/>
              <a:gd name="T14" fmla="*/ 10 w 24"/>
              <a:gd name="T15" fmla="*/ 38 h 38"/>
              <a:gd name="T16" fmla="*/ 14 w 24"/>
              <a:gd name="T17" fmla="*/ 38 h 38"/>
              <a:gd name="T18" fmla="*/ 20 w 24"/>
              <a:gd name="T19" fmla="*/ 36 h 38"/>
              <a:gd name="T20" fmla="*/ 22 w 24"/>
              <a:gd name="T21" fmla="*/ 30 h 38"/>
              <a:gd name="T22" fmla="*/ 24 w 24"/>
              <a:gd name="T23" fmla="*/ 22 h 38"/>
              <a:gd name="T24" fmla="*/ 24 w 24"/>
              <a:gd name="T25" fmla="*/ 16 h 38"/>
              <a:gd name="T26" fmla="*/ 22 w 24"/>
              <a:gd name="T27" fmla="*/ 8 h 38"/>
              <a:gd name="T28" fmla="*/ 20 w 24"/>
              <a:gd name="T29" fmla="*/ 2 h 38"/>
              <a:gd name="T30" fmla="*/ 14 w 24"/>
              <a:gd name="T31" fmla="*/ 0 h 38"/>
              <a:gd name="T32" fmla="*/ 10 w 24"/>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8">
                <a:moveTo>
                  <a:pt x="10" y="0"/>
                </a:moveTo>
                <a:lnTo>
                  <a:pt x="6" y="2"/>
                </a:lnTo>
                <a:lnTo>
                  <a:pt x="2" y="8"/>
                </a:lnTo>
                <a:lnTo>
                  <a:pt x="0" y="16"/>
                </a:lnTo>
                <a:lnTo>
                  <a:pt x="0" y="22"/>
                </a:lnTo>
                <a:lnTo>
                  <a:pt x="2" y="30"/>
                </a:lnTo>
                <a:lnTo>
                  <a:pt x="6" y="36"/>
                </a:lnTo>
                <a:lnTo>
                  <a:pt x="10" y="38"/>
                </a:lnTo>
                <a:lnTo>
                  <a:pt x="14" y="38"/>
                </a:lnTo>
                <a:lnTo>
                  <a:pt x="20" y="36"/>
                </a:lnTo>
                <a:lnTo>
                  <a:pt x="22" y="30"/>
                </a:lnTo>
                <a:lnTo>
                  <a:pt x="24" y="22"/>
                </a:lnTo>
                <a:lnTo>
                  <a:pt x="24" y="16"/>
                </a:lnTo>
                <a:lnTo>
                  <a:pt x="22" y="8"/>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 name="Freeform 99"/>
          <p:cNvSpPr>
            <a:spLocks/>
          </p:cNvSpPr>
          <p:nvPr/>
        </p:nvSpPr>
        <p:spPr bwMode="auto">
          <a:xfrm>
            <a:off x="5047947" y="2668764"/>
            <a:ext cx="3175" cy="6350"/>
          </a:xfrm>
          <a:custGeom>
            <a:avLst/>
            <a:gdLst>
              <a:gd name="T0" fmla="*/ 2 w 2"/>
              <a:gd name="T1" fmla="*/ 0 h 4"/>
              <a:gd name="T2" fmla="*/ 0 w 2"/>
              <a:gd name="T3" fmla="*/ 2 h 4"/>
              <a:gd name="T4" fmla="*/ 2 w 2"/>
              <a:gd name="T5" fmla="*/ 4 h 4"/>
              <a:gd name="T6" fmla="*/ 2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2"/>
                </a:lnTo>
                <a:lnTo>
                  <a:pt x="2" y="4"/>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6" name="Freeform 100"/>
          <p:cNvSpPr>
            <a:spLocks/>
          </p:cNvSpPr>
          <p:nvPr/>
        </p:nvSpPr>
        <p:spPr bwMode="auto">
          <a:xfrm>
            <a:off x="5073346" y="2614790"/>
            <a:ext cx="38100" cy="60325"/>
          </a:xfrm>
          <a:custGeom>
            <a:avLst/>
            <a:gdLst>
              <a:gd name="T0" fmla="*/ 8 w 24"/>
              <a:gd name="T1" fmla="*/ 0 h 38"/>
              <a:gd name="T2" fmla="*/ 2 w 24"/>
              <a:gd name="T3" fmla="*/ 2 h 38"/>
              <a:gd name="T4" fmla="*/ 0 w 24"/>
              <a:gd name="T5" fmla="*/ 6 h 38"/>
              <a:gd name="T6" fmla="*/ 0 w 24"/>
              <a:gd name="T7" fmla="*/ 8 h 38"/>
              <a:gd name="T8" fmla="*/ 2 w 24"/>
              <a:gd name="T9" fmla="*/ 12 h 38"/>
              <a:gd name="T10" fmla="*/ 6 w 24"/>
              <a:gd name="T11" fmla="*/ 14 h 38"/>
              <a:gd name="T12" fmla="*/ 14 w 24"/>
              <a:gd name="T13" fmla="*/ 16 h 38"/>
              <a:gd name="T14" fmla="*/ 18 w 24"/>
              <a:gd name="T15" fmla="*/ 18 h 38"/>
              <a:gd name="T16" fmla="*/ 22 w 24"/>
              <a:gd name="T17" fmla="*/ 22 h 38"/>
              <a:gd name="T18" fmla="*/ 24 w 24"/>
              <a:gd name="T19" fmla="*/ 24 h 38"/>
              <a:gd name="T20" fmla="*/ 24 w 24"/>
              <a:gd name="T21" fmla="*/ 30 h 38"/>
              <a:gd name="T22" fmla="*/ 22 w 24"/>
              <a:gd name="T23" fmla="*/ 34 h 38"/>
              <a:gd name="T24" fmla="*/ 20 w 24"/>
              <a:gd name="T25" fmla="*/ 36 h 38"/>
              <a:gd name="T26" fmla="*/ 14 w 24"/>
              <a:gd name="T27" fmla="*/ 38 h 38"/>
              <a:gd name="T28" fmla="*/ 8 w 24"/>
              <a:gd name="T29" fmla="*/ 38 h 38"/>
              <a:gd name="T30" fmla="*/ 2 w 24"/>
              <a:gd name="T31" fmla="*/ 36 h 38"/>
              <a:gd name="T32" fmla="*/ 0 w 24"/>
              <a:gd name="T33" fmla="*/ 34 h 38"/>
              <a:gd name="T34" fmla="*/ 0 w 24"/>
              <a:gd name="T35" fmla="*/ 30 h 38"/>
              <a:gd name="T36" fmla="*/ 0 w 24"/>
              <a:gd name="T37" fmla="*/ 24 h 38"/>
              <a:gd name="T38" fmla="*/ 0 w 24"/>
              <a:gd name="T39" fmla="*/ 22 h 38"/>
              <a:gd name="T40" fmla="*/ 4 w 24"/>
              <a:gd name="T41" fmla="*/ 18 h 38"/>
              <a:gd name="T42" fmla="*/ 10 w 24"/>
              <a:gd name="T43" fmla="*/ 16 h 38"/>
              <a:gd name="T44" fmla="*/ 16 w 24"/>
              <a:gd name="T45" fmla="*/ 14 h 38"/>
              <a:gd name="T46" fmla="*/ 20 w 24"/>
              <a:gd name="T47" fmla="*/ 12 h 38"/>
              <a:gd name="T48" fmla="*/ 22 w 24"/>
              <a:gd name="T49" fmla="*/ 8 h 38"/>
              <a:gd name="T50" fmla="*/ 22 w 24"/>
              <a:gd name="T51" fmla="*/ 6 h 38"/>
              <a:gd name="T52" fmla="*/ 20 w 24"/>
              <a:gd name="T53" fmla="*/ 2 h 38"/>
              <a:gd name="T54" fmla="*/ 14 w 24"/>
              <a:gd name="T55" fmla="*/ 0 h 38"/>
              <a:gd name="T56" fmla="*/ 8 w 24"/>
              <a:gd name="T5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38">
                <a:moveTo>
                  <a:pt x="8" y="0"/>
                </a:moveTo>
                <a:lnTo>
                  <a:pt x="2" y="2"/>
                </a:lnTo>
                <a:lnTo>
                  <a:pt x="0" y="6"/>
                </a:lnTo>
                <a:lnTo>
                  <a:pt x="0" y="8"/>
                </a:lnTo>
                <a:lnTo>
                  <a:pt x="2" y="12"/>
                </a:lnTo>
                <a:lnTo>
                  <a:pt x="6" y="14"/>
                </a:lnTo>
                <a:lnTo>
                  <a:pt x="14" y="16"/>
                </a:lnTo>
                <a:lnTo>
                  <a:pt x="18" y="18"/>
                </a:lnTo>
                <a:lnTo>
                  <a:pt x="22" y="22"/>
                </a:lnTo>
                <a:lnTo>
                  <a:pt x="24" y="24"/>
                </a:lnTo>
                <a:lnTo>
                  <a:pt x="24" y="30"/>
                </a:lnTo>
                <a:lnTo>
                  <a:pt x="22" y="34"/>
                </a:lnTo>
                <a:lnTo>
                  <a:pt x="20" y="36"/>
                </a:lnTo>
                <a:lnTo>
                  <a:pt x="14" y="38"/>
                </a:lnTo>
                <a:lnTo>
                  <a:pt x="8" y="38"/>
                </a:lnTo>
                <a:lnTo>
                  <a:pt x="2" y="36"/>
                </a:lnTo>
                <a:lnTo>
                  <a:pt x="0" y="34"/>
                </a:lnTo>
                <a:lnTo>
                  <a:pt x="0" y="30"/>
                </a:lnTo>
                <a:lnTo>
                  <a:pt x="0" y="24"/>
                </a:lnTo>
                <a:lnTo>
                  <a:pt x="0" y="22"/>
                </a:lnTo>
                <a:lnTo>
                  <a:pt x="4" y="18"/>
                </a:lnTo>
                <a:lnTo>
                  <a:pt x="10" y="16"/>
                </a:lnTo>
                <a:lnTo>
                  <a:pt x="16" y="14"/>
                </a:lnTo>
                <a:lnTo>
                  <a:pt x="20" y="12"/>
                </a:lnTo>
                <a:lnTo>
                  <a:pt x="22" y="8"/>
                </a:lnTo>
                <a:lnTo>
                  <a:pt x="22" y="6"/>
                </a:lnTo>
                <a:lnTo>
                  <a:pt x="20" y="2"/>
                </a:lnTo>
                <a:lnTo>
                  <a:pt x="14" y="0"/>
                </a:lnTo>
                <a:lnTo>
                  <a:pt x="8"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7" name="Line 101"/>
          <p:cNvSpPr>
            <a:spLocks noChangeShapeType="1"/>
          </p:cNvSpPr>
          <p:nvPr/>
        </p:nvSpPr>
        <p:spPr bwMode="auto">
          <a:xfrm>
            <a:off x="5149547" y="2100439"/>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Freeform 102"/>
          <p:cNvSpPr>
            <a:spLocks/>
          </p:cNvSpPr>
          <p:nvPr/>
        </p:nvSpPr>
        <p:spPr bwMode="auto">
          <a:xfrm>
            <a:off x="4997146" y="2100440"/>
            <a:ext cx="12700" cy="60325"/>
          </a:xfrm>
          <a:custGeom>
            <a:avLst/>
            <a:gdLst>
              <a:gd name="T0" fmla="*/ 0 w 8"/>
              <a:gd name="T1" fmla="*/ 8 h 38"/>
              <a:gd name="T2" fmla="*/ 2 w 8"/>
              <a:gd name="T3" fmla="*/ 6 h 38"/>
              <a:gd name="T4" fmla="*/ 8 w 8"/>
              <a:gd name="T5" fmla="*/ 0 h 38"/>
              <a:gd name="T6" fmla="*/ 8 w 8"/>
              <a:gd name="T7" fmla="*/ 38 h 38"/>
            </a:gdLst>
            <a:ahLst/>
            <a:cxnLst>
              <a:cxn ang="0">
                <a:pos x="T0" y="T1"/>
              </a:cxn>
              <a:cxn ang="0">
                <a:pos x="T2" y="T3"/>
              </a:cxn>
              <a:cxn ang="0">
                <a:pos x="T4" y="T5"/>
              </a:cxn>
              <a:cxn ang="0">
                <a:pos x="T6" y="T7"/>
              </a:cxn>
            </a:cxnLst>
            <a:rect l="0" t="0" r="r" b="b"/>
            <a:pathLst>
              <a:path w="8" h="38">
                <a:moveTo>
                  <a:pt x="0" y="8"/>
                </a:moveTo>
                <a:lnTo>
                  <a:pt x="2" y="6"/>
                </a:lnTo>
                <a:lnTo>
                  <a:pt x="8" y="0"/>
                </a:lnTo>
                <a:lnTo>
                  <a:pt x="8" y="38"/>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9" name="Freeform 103"/>
          <p:cNvSpPr>
            <a:spLocks/>
          </p:cNvSpPr>
          <p:nvPr/>
        </p:nvSpPr>
        <p:spPr bwMode="auto">
          <a:xfrm>
            <a:off x="5047947" y="2154414"/>
            <a:ext cx="3175" cy="6350"/>
          </a:xfrm>
          <a:custGeom>
            <a:avLst/>
            <a:gdLst>
              <a:gd name="T0" fmla="*/ 2 w 2"/>
              <a:gd name="T1" fmla="*/ 0 h 4"/>
              <a:gd name="T2" fmla="*/ 0 w 2"/>
              <a:gd name="T3" fmla="*/ 2 h 4"/>
              <a:gd name="T4" fmla="*/ 2 w 2"/>
              <a:gd name="T5" fmla="*/ 4 h 4"/>
              <a:gd name="T6" fmla="*/ 2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2"/>
                </a:lnTo>
                <a:lnTo>
                  <a:pt x="2" y="4"/>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0" name="Freeform 104"/>
          <p:cNvSpPr>
            <a:spLocks/>
          </p:cNvSpPr>
          <p:nvPr/>
        </p:nvSpPr>
        <p:spPr bwMode="auto">
          <a:xfrm>
            <a:off x="5073346" y="2100440"/>
            <a:ext cx="38100" cy="60325"/>
          </a:xfrm>
          <a:custGeom>
            <a:avLst/>
            <a:gdLst>
              <a:gd name="T0" fmla="*/ 10 w 24"/>
              <a:gd name="T1" fmla="*/ 0 h 38"/>
              <a:gd name="T2" fmla="*/ 4 w 24"/>
              <a:gd name="T3" fmla="*/ 2 h 38"/>
              <a:gd name="T4" fmla="*/ 0 w 24"/>
              <a:gd name="T5" fmla="*/ 8 h 38"/>
              <a:gd name="T6" fmla="*/ 0 w 24"/>
              <a:gd name="T7" fmla="*/ 16 h 38"/>
              <a:gd name="T8" fmla="*/ 0 w 24"/>
              <a:gd name="T9" fmla="*/ 22 h 38"/>
              <a:gd name="T10" fmla="*/ 0 w 24"/>
              <a:gd name="T11" fmla="*/ 30 h 38"/>
              <a:gd name="T12" fmla="*/ 4 w 24"/>
              <a:gd name="T13" fmla="*/ 36 h 38"/>
              <a:gd name="T14" fmla="*/ 10 w 24"/>
              <a:gd name="T15" fmla="*/ 38 h 38"/>
              <a:gd name="T16" fmla="*/ 14 w 24"/>
              <a:gd name="T17" fmla="*/ 38 h 38"/>
              <a:gd name="T18" fmla="*/ 18 w 24"/>
              <a:gd name="T19" fmla="*/ 36 h 38"/>
              <a:gd name="T20" fmla="*/ 22 w 24"/>
              <a:gd name="T21" fmla="*/ 30 h 38"/>
              <a:gd name="T22" fmla="*/ 24 w 24"/>
              <a:gd name="T23" fmla="*/ 22 h 38"/>
              <a:gd name="T24" fmla="*/ 24 w 24"/>
              <a:gd name="T25" fmla="*/ 16 h 38"/>
              <a:gd name="T26" fmla="*/ 22 w 24"/>
              <a:gd name="T27" fmla="*/ 8 h 38"/>
              <a:gd name="T28" fmla="*/ 18 w 24"/>
              <a:gd name="T29" fmla="*/ 2 h 38"/>
              <a:gd name="T30" fmla="*/ 14 w 24"/>
              <a:gd name="T31" fmla="*/ 0 h 38"/>
              <a:gd name="T32" fmla="*/ 10 w 24"/>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8">
                <a:moveTo>
                  <a:pt x="10" y="0"/>
                </a:moveTo>
                <a:lnTo>
                  <a:pt x="4" y="2"/>
                </a:lnTo>
                <a:lnTo>
                  <a:pt x="0" y="8"/>
                </a:lnTo>
                <a:lnTo>
                  <a:pt x="0" y="16"/>
                </a:lnTo>
                <a:lnTo>
                  <a:pt x="0" y="22"/>
                </a:lnTo>
                <a:lnTo>
                  <a:pt x="0" y="30"/>
                </a:lnTo>
                <a:lnTo>
                  <a:pt x="4" y="36"/>
                </a:lnTo>
                <a:lnTo>
                  <a:pt x="10" y="38"/>
                </a:lnTo>
                <a:lnTo>
                  <a:pt x="14" y="38"/>
                </a:lnTo>
                <a:lnTo>
                  <a:pt x="18" y="36"/>
                </a:lnTo>
                <a:lnTo>
                  <a:pt x="22" y="30"/>
                </a:lnTo>
                <a:lnTo>
                  <a:pt x="24" y="22"/>
                </a:lnTo>
                <a:lnTo>
                  <a:pt x="24" y="16"/>
                </a:lnTo>
                <a:lnTo>
                  <a:pt x="22" y="8"/>
                </a:lnTo>
                <a:lnTo>
                  <a:pt x="18"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1" name="Line 105"/>
          <p:cNvSpPr>
            <a:spLocks noChangeShapeType="1"/>
          </p:cNvSpPr>
          <p:nvPr/>
        </p:nvSpPr>
        <p:spPr bwMode="auto">
          <a:xfrm>
            <a:off x="5149547" y="4659489"/>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2" name="Line 106"/>
          <p:cNvSpPr>
            <a:spLocks noChangeShapeType="1"/>
          </p:cNvSpPr>
          <p:nvPr/>
        </p:nvSpPr>
        <p:spPr bwMode="auto">
          <a:xfrm>
            <a:off x="5149547" y="4526139"/>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107"/>
          <p:cNvSpPr>
            <a:spLocks noChangeShapeType="1"/>
          </p:cNvSpPr>
          <p:nvPr/>
        </p:nvSpPr>
        <p:spPr bwMode="auto">
          <a:xfrm>
            <a:off x="5149547" y="4389614"/>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108"/>
          <p:cNvSpPr>
            <a:spLocks noChangeShapeType="1"/>
          </p:cNvSpPr>
          <p:nvPr/>
        </p:nvSpPr>
        <p:spPr bwMode="auto">
          <a:xfrm>
            <a:off x="5149547" y="4119739"/>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109"/>
          <p:cNvSpPr>
            <a:spLocks noChangeShapeType="1"/>
          </p:cNvSpPr>
          <p:nvPr/>
        </p:nvSpPr>
        <p:spPr bwMode="auto">
          <a:xfrm>
            <a:off x="5149547" y="3986389"/>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110"/>
          <p:cNvSpPr>
            <a:spLocks noChangeShapeType="1"/>
          </p:cNvSpPr>
          <p:nvPr/>
        </p:nvSpPr>
        <p:spPr bwMode="auto">
          <a:xfrm>
            <a:off x="5149547" y="3853039"/>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111"/>
          <p:cNvSpPr>
            <a:spLocks noChangeShapeType="1"/>
          </p:cNvSpPr>
          <p:nvPr/>
        </p:nvSpPr>
        <p:spPr bwMode="auto">
          <a:xfrm>
            <a:off x="5149547" y="3583164"/>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112"/>
          <p:cNvSpPr>
            <a:spLocks noChangeShapeType="1"/>
          </p:cNvSpPr>
          <p:nvPr/>
        </p:nvSpPr>
        <p:spPr bwMode="auto">
          <a:xfrm>
            <a:off x="5149547" y="3446639"/>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113"/>
          <p:cNvSpPr>
            <a:spLocks noChangeShapeType="1"/>
          </p:cNvSpPr>
          <p:nvPr/>
        </p:nvSpPr>
        <p:spPr bwMode="auto">
          <a:xfrm>
            <a:off x="5149547" y="3313289"/>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114"/>
          <p:cNvSpPr>
            <a:spLocks noChangeShapeType="1"/>
          </p:cNvSpPr>
          <p:nvPr/>
        </p:nvSpPr>
        <p:spPr bwMode="auto">
          <a:xfrm>
            <a:off x="5149547" y="3043414"/>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115"/>
          <p:cNvSpPr>
            <a:spLocks noChangeShapeType="1"/>
          </p:cNvSpPr>
          <p:nvPr/>
        </p:nvSpPr>
        <p:spPr bwMode="auto">
          <a:xfrm>
            <a:off x="5149547" y="2910064"/>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116"/>
          <p:cNvSpPr>
            <a:spLocks noChangeShapeType="1"/>
          </p:cNvSpPr>
          <p:nvPr/>
        </p:nvSpPr>
        <p:spPr bwMode="auto">
          <a:xfrm>
            <a:off x="5149547" y="2773539"/>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117"/>
          <p:cNvSpPr>
            <a:spLocks noChangeShapeType="1"/>
          </p:cNvSpPr>
          <p:nvPr/>
        </p:nvSpPr>
        <p:spPr bwMode="auto">
          <a:xfrm>
            <a:off x="5149547" y="2506839"/>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Line 118"/>
          <p:cNvSpPr>
            <a:spLocks noChangeShapeType="1"/>
          </p:cNvSpPr>
          <p:nvPr/>
        </p:nvSpPr>
        <p:spPr bwMode="auto">
          <a:xfrm>
            <a:off x="5149547" y="2370314"/>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5" name="Line 119"/>
          <p:cNvSpPr>
            <a:spLocks noChangeShapeType="1"/>
          </p:cNvSpPr>
          <p:nvPr/>
        </p:nvSpPr>
        <p:spPr bwMode="auto">
          <a:xfrm>
            <a:off x="5149547" y="2236964"/>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120"/>
          <p:cNvSpPr>
            <a:spLocks noChangeShapeType="1"/>
          </p:cNvSpPr>
          <p:nvPr/>
        </p:nvSpPr>
        <p:spPr bwMode="auto">
          <a:xfrm flipV="1">
            <a:off x="8114996" y="2100439"/>
            <a:ext cx="1588" cy="2692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121"/>
          <p:cNvSpPr>
            <a:spLocks noChangeShapeType="1"/>
          </p:cNvSpPr>
          <p:nvPr/>
        </p:nvSpPr>
        <p:spPr bwMode="auto">
          <a:xfrm flipH="1">
            <a:off x="8054672" y="4792839"/>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Line 122"/>
          <p:cNvSpPr>
            <a:spLocks noChangeShapeType="1"/>
          </p:cNvSpPr>
          <p:nvPr/>
        </p:nvSpPr>
        <p:spPr bwMode="auto">
          <a:xfrm flipH="1">
            <a:off x="8054672" y="4256264"/>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9" name="Line 123"/>
          <p:cNvSpPr>
            <a:spLocks noChangeShapeType="1"/>
          </p:cNvSpPr>
          <p:nvPr/>
        </p:nvSpPr>
        <p:spPr bwMode="auto">
          <a:xfrm flipH="1">
            <a:off x="8054672" y="3716514"/>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124"/>
          <p:cNvSpPr>
            <a:spLocks noChangeShapeType="1"/>
          </p:cNvSpPr>
          <p:nvPr/>
        </p:nvSpPr>
        <p:spPr bwMode="auto">
          <a:xfrm flipH="1">
            <a:off x="8054672" y="3179939"/>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125"/>
          <p:cNvSpPr>
            <a:spLocks noChangeShapeType="1"/>
          </p:cNvSpPr>
          <p:nvPr/>
        </p:nvSpPr>
        <p:spPr bwMode="auto">
          <a:xfrm flipH="1">
            <a:off x="8054672" y="2640189"/>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126"/>
          <p:cNvSpPr>
            <a:spLocks noChangeShapeType="1"/>
          </p:cNvSpPr>
          <p:nvPr/>
        </p:nvSpPr>
        <p:spPr bwMode="auto">
          <a:xfrm flipH="1">
            <a:off x="8054672" y="2100439"/>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127"/>
          <p:cNvSpPr>
            <a:spLocks noChangeShapeType="1"/>
          </p:cNvSpPr>
          <p:nvPr/>
        </p:nvSpPr>
        <p:spPr bwMode="auto">
          <a:xfrm flipH="1">
            <a:off x="8083246" y="4659489"/>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128"/>
          <p:cNvSpPr>
            <a:spLocks noChangeShapeType="1"/>
          </p:cNvSpPr>
          <p:nvPr/>
        </p:nvSpPr>
        <p:spPr bwMode="auto">
          <a:xfrm flipH="1">
            <a:off x="8083246" y="4526139"/>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Line 129"/>
          <p:cNvSpPr>
            <a:spLocks noChangeShapeType="1"/>
          </p:cNvSpPr>
          <p:nvPr/>
        </p:nvSpPr>
        <p:spPr bwMode="auto">
          <a:xfrm flipH="1">
            <a:off x="8083246" y="4389614"/>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6" name="Line 130"/>
          <p:cNvSpPr>
            <a:spLocks noChangeShapeType="1"/>
          </p:cNvSpPr>
          <p:nvPr/>
        </p:nvSpPr>
        <p:spPr bwMode="auto">
          <a:xfrm flipH="1">
            <a:off x="8083246" y="4119739"/>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7" name="Line 131"/>
          <p:cNvSpPr>
            <a:spLocks noChangeShapeType="1"/>
          </p:cNvSpPr>
          <p:nvPr/>
        </p:nvSpPr>
        <p:spPr bwMode="auto">
          <a:xfrm flipH="1">
            <a:off x="8083246" y="3986389"/>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132"/>
          <p:cNvSpPr>
            <a:spLocks noChangeShapeType="1"/>
          </p:cNvSpPr>
          <p:nvPr/>
        </p:nvSpPr>
        <p:spPr bwMode="auto">
          <a:xfrm flipH="1">
            <a:off x="8083246" y="3853039"/>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133"/>
          <p:cNvSpPr>
            <a:spLocks noChangeShapeType="1"/>
          </p:cNvSpPr>
          <p:nvPr/>
        </p:nvSpPr>
        <p:spPr bwMode="auto">
          <a:xfrm flipH="1">
            <a:off x="8083246" y="3583164"/>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Line 134"/>
          <p:cNvSpPr>
            <a:spLocks noChangeShapeType="1"/>
          </p:cNvSpPr>
          <p:nvPr/>
        </p:nvSpPr>
        <p:spPr bwMode="auto">
          <a:xfrm flipH="1">
            <a:off x="8083246" y="3446639"/>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1" name="Line 135"/>
          <p:cNvSpPr>
            <a:spLocks noChangeShapeType="1"/>
          </p:cNvSpPr>
          <p:nvPr/>
        </p:nvSpPr>
        <p:spPr bwMode="auto">
          <a:xfrm flipH="1">
            <a:off x="8083246" y="3313289"/>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136"/>
          <p:cNvSpPr>
            <a:spLocks noChangeShapeType="1"/>
          </p:cNvSpPr>
          <p:nvPr/>
        </p:nvSpPr>
        <p:spPr bwMode="auto">
          <a:xfrm flipH="1">
            <a:off x="8083246" y="3043414"/>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137"/>
          <p:cNvSpPr>
            <a:spLocks noChangeShapeType="1"/>
          </p:cNvSpPr>
          <p:nvPr/>
        </p:nvSpPr>
        <p:spPr bwMode="auto">
          <a:xfrm flipH="1">
            <a:off x="8083246" y="2910064"/>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138"/>
          <p:cNvSpPr>
            <a:spLocks noChangeShapeType="1"/>
          </p:cNvSpPr>
          <p:nvPr/>
        </p:nvSpPr>
        <p:spPr bwMode="auto">
          <a:xfrm flipH="1">
            <a:off x="8083246" y="2773539"/>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139"/>
          <p:cNvSpPr>
            <a:spLocks noChangeShapeType="1"/>
          </p:cNvSpPr>
          <p:nvPr/>
        </p:nvSpPr>
        <p:spPr bwMode="auto">
          <a:xfrm flipH="1">
            <a:off x="8083246" y="2506839"/>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140"/>
          <p:cNvSpPr>
            <a:spLocks noChangeShapeType="1"/>
          </p:cNvSpPr>
          <p:nvPr/>
        </p:nvSpPr>
        <p:spPr bwMode="auto">
          <a:xfrm flipH="1">
            <a:off x="8083246" y="2370314"/>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141"/>
          <p:cNvSpPr>
            <a:spLocks noChangeShapeType="1"/>
          </p:cNvSpPr>
          <p:nvPr/>
        </p:nvSpPr>
        <p:spPr bwMode="auto">
          <a:xfrm flipH="1">
            <a:off x="8083246" y="2236964"/>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AutoShape 145"/>
          <p:cNvSpPr>
            <a:spLocks noChangeArrowheads="1"/>
          </p:cNvSpPr>
          <p:nvPr/>
        </p:nvSpPr>
        <p:spPr bwMode="auto">
          <a:xfrm>
            <a:off x="6517971" y="2167114"/>
            <a:ext cx="228600" cy="228600"/>
          </a:xfrm>
          <a:prstGeom prst="star4">
            <a:avLst>
              <a:gd name="adj" fmla="val 12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9" name="AutoShape 146"/>
          <p:cNvSpPr>
            <a:spLocks noChangeArrowheads="1"/>
          </p:cNvSpPr>
          <p:nvPr/>
        </p:nvSpPr>
        <p:spPr bwMode="auto">
          <a:xfrm>
            <a:off x="5730571" y="2579864"/>
            <a:ext cx="228600" cy="228600"/>
          </a:xfrm>
          <a:prstGeom prst="star4">
            <a:avLst>
              <a:gd name="adj" fmla="val 12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0" name="AutoShape 147"/>
          <p:cNvSpPr>
            <a:spLocks noChangeArrowheads="1"/>
          </p:cNvSpPr>
          <p:nvPr/>
        </p:nvSpPr>
        <p:spPr bwMode="auto">
          <a:xfrm>
            <a:off x="5241621" y="3303764"/>
            <a:ext cx="228600" cy="228600"/>
          </a:xfrm>
          <a:prstGeom prst="star4">
            <a:avLst>
              <a:gd name="adj" fmla="val 12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1" name="AutoShape 148"/>
          <p:cNvSpPr>
            <a:spLocks noChangeArrowheads="1"/>
          </p:cNvSpPr>
          <p:nvPr/>
        </p:nvSpPr>
        <p:spPr bwMode="auto">
          <a:xfrm>
            <a:off x="8000696" y="1986139"/>
            <a:ext cx="228600" cy="2286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2" name="AutoShape 149"/>
          <p:cNvSpPr>
            <a:spLocks noChangeArrowheads="1"/>
          </p:cNvSpPr>
          <p:nvPr/>
        </p:nvSpPr>
        <p:spPr bwMode="auto">
          <a:xfrm>
            <a:off x="8000696" y="1986139"/>
            <a:ext cx="228600" cy="228600"/>
          </a:xfrm>
          <a:prstGeom prst="star4">
            <a:avLst>
              <a:gd name="adj" fmla="val 12500"/>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 name="AutoShape 150"/>
          <p:cNvSpPr>
            <a:spLocks noChangeArrowheads="1"/>
          </p:cNvSpPr>
          <p:nvPr/>
        </p:nvSpPr>
        <p:spPr bwMode="auto">
          <a:xfrm>
            <a:off x="7987682" y="1977274"/>
            <a:ext cx="228600" cy="228600"/>
          </a:xfrm>
          <a:prstGeom prst="star4">
            <a:avLst>
              <a:gd name="adj" fmla="val 125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4" name="Rectangle 143"/>
          <p:cNvSpPr/>
          <p:nvPr/>
        </p:nvSpPr>
        <p:spPr>
          <a:xfrm>
            <a:off x="5307677" y="5451652"/>
            <a:ext cx="3009566" cy="923330"/>
          </a:xfrm>
          <a:prstGeom prst="rect">
            <a:avLst/>
          </a:prstGeom>
        </p:spPr>
        <p:txBody>
          <a:bodyPr wrap="square">
            <a:spAutoFit/>
          </a:bodyPr>
          <a:lstStyle/>
          <a:p>
            <a:pPr eaLnBrk="1" hangingPunct="1"/>
            <a:r>
              <a:rPr lang="en-US" altLang="en-US" sz="1800" b="1" dirty="0"/>
              <a:t>Example Adapted from Robert F. Wagner, Ph.D., OST, CDRH, FDA</a:t>
            </a:r>
          </a:p>
        </p:txBody>
      </p:sp>
      <p:sp>
        <p:nvSpPr>
          <p:cNvPr id="145" name="Text Box 142"/>
          <p:cNvSpPr txBox="1">
            <a:spLocks noChangeArrowheads="1"/>
          </p:cNvSpPr>
          <p:nvPr/>
        </p:nvSpPr>
        <p:spPr bwMode="auto">
          <a:xfrm>
            <a:off x="203200" y="1705449"/>
            <a:ext cx="22028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dirty="0"/>
              <a:t>Non-diseased</a:t>
            </a:r>
          </a:p>
        </p:txBody>
      </p:sp>
      <p:sp>
        <p:nvSpPr>
          <p:cNvPr id="146" name="Text Box 143"/>
          <p:cNvSpPr txBox="1">
            <a:spLocks noChangeArrowheads="1"/>
          </p:cNvSpPr>
          <p:nvPr/>
        </p:nvSpPr>
        <p:spPr bwMode="auto">
          <a:xfrm>
            <a:off x="322467" y="5015386"/>
            <a:ext cx="1537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dirty="0"/>
              <a:t>Diseased</a:t>
            </a:r>
          </a:p>
        </p:txBody>
      </p:sp>
      <p:sp>
        <p:nvSpPr>
          <p:cNvPr id="147" name="Text Box 131"/>
          <p:cNvSpPr txBox="1">
            <a:spLocks noChangeArrowheads="1"/>
          </p:cNvSpPr>
          <p:nvPr/>
        </p:nvSpPr>
        <p:spPr bwMode="auto">
          <a:xfrm rot="16200000">
            <a:off x="3470145" y="3222576"/>
            <a:ext cx="24396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b="1" dirty="0">
                <a:solidFill>
                  <a:srgbClr val="00B050"/>
                </a:solidFill>
              </a:rPr>
              <a:t>TPF, Sensitivity</a:t>
            </a:r>
          </a:p>
        </p:txBody>
      </p:sp>
      <p:sp>
        <p:nvSpPr>
          <p:cNvPr id="148" name="Text Box 132"/>
          <p:cNvSpPr txBox="1">
            <a:spLocks noChangeArrowheads="1"/>
          </p:cNvSpPr>
          <p:nvPr/>
        </p:nvSpPr>
        <p:spPr bwMode="auto">
          <a:xfrm>
            <a:off x="5307677" y="5052021"/>
            <a:ext cx="27137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dirty="0">
                <a:solidFill>
                  <a:srgbClr val="FF0000"/>
                </a:solidFill>
              </a:rPr>
              <a:t>FPF, 1-Specificity</a:t>
            </a:r>
          </a:p>
        </p:txBody>
      </p:sp>
    </p:spTree>
    <p:extLst>
      <p:ext uri="{BB962C8B-B14F-4D97-AF65-F5344CB8AC3E}">
        <p14:creationId xmlns:p14="http://schemas.microsoft.com/office/powerpoint/2010/main" val="18335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resident medic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026" y="2789877"/>
            <a:ext cx="1841688" cy="28717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Diagnostic Performance</a:t>
            </a:r>
          </a:p>
        </p:txBody>
      </p:sp>
      <p:sp>
        <p:nvSpPr>
          <p:cNvPr id="4" name="Slide Number Placeholder 5"/>
          <p:cNvSpPr txBox="1">
            <a:spLocks/>
          </p:cNvSpPr>
          <p:nvPr/>
        </p:nvSpPr>
        <p:spPr>
          <a:xfrm>
            <a:off x="361627" y="236391"/>
            <a:ext cx="0" cy="0"/>
          </a:xfrm>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endParaRPr lang="en-US" altLang="en-US" b="1" dirty="0"/>
          </a:p>
        </p:txBody>
      </p:sp>
      <p:sp>
        <p:nvSpPr>
          <p:cNvPr id="5" name="Freeform 2"/>
          <p:cNvSpPr>
            <a:spLocks/>
          </p:cNvSpPr>
          <p:nvPr/>
        </p:nvSpPr>
        <p:spPr bwMode="auto">
          <a:xfrm>
            <a:off x="6107727" y="2608107"/>
            <a:ext cx="2965450" cy="2692400"/>
          </a:xfrm>
          <a:custGeom>
            <a:avLst/>
            <a:gdLst>
              <a:gd name="T0" fmla="*/ 1866 w 1868"/>
              <a:gd name="T1" fmla="*/ 0 h 1696"/>
              <a:gd name="T2" fmla="*/ 1866 w 1868"/>
              <a:gd name="T3" fmla="*/ 0 h 1696"/>
              <a:gd name="T4" fmla="*/ 1866 w 1868"/>
              <a:gd name="T5" fmla="*/ 0 h 1696"/>
              <a:gd name="T6" fmla="*/ 1864 w 1868"/>
              <a:gd name="T7" fmla="*/ 0 h 1696"/>
              <a:gd name="T8" fmla="*/ 1862 w 1868"/>
              <a:gd name="T9" fmla="*/ 0 h 1696"/>
              <a:gd name="T10" fmla="*/ 1860 w 1868"/>
              <a:gd name="T11" fmla="*/ 0 h 1696"/>
              <a:gd name="T12" fmla="*/ 1854 w 1868"/>
              <a:gd name="T13" fmla="*/ 0 h 1696"/>
              <a:gd name="T14" fmla="*/ 1848 w 1868"/>
              <a:gd name="T15" fmla="*/ 0 h 1696"/>
              <a:gd name="T16" fmla="*/ 1840 w 1868"/>
              <a:gd name="T17" fmla="*/ 0 h 1696"/>
              <a:gd name="T18" fmla="*/ 1828 w 1868"/>
              <a:gd name="T19" fmla="*/ 2 h 1696"/>
              <a:gd name="T20" fmla="*/ 1810 w 1868"/>
              <a:gd name="T21" fmla="*/ 2 h 1696"/>
              <a:gd name="T22" fmla="*/ 1788 w 1868"/>
              <a:gd name="T23" fmla="*/ 2 h 1696"/>
              <a:gd name="T24" fmla="*/ 1760 w 1868"/>
              <a:gd name="T25" fmla="*/ 2 h 1696"/>
              <a:gd name="T26" fmla="*/ 1724 w 1868"/>
              <a:gd name="T27" fmla="*/ 4 h 1696"/>
              <a:gd name="T28" fmla="*/ 1678 w 1868"/>
              <a:gd name="T29" fmla="*/ 6 h 1696"/>
              <a:gd name="T30" fmla="*/ 1624 w 1868"/>
              <a:gd name="T31" fmla="*/ 8 h 1696"/>
              <a:gd name="T32" fmla="*/ 1560 w 1868"/>
              <a:gd name="T33" fmla="*/ 12 h 1696"/>
              <a:gd name="T34" fmla="*/ 1484 w 1868"/>
              <a:gd name="T35" fmla="*/ 18 h 1696"/>
              <a:gd name="T36" fmla="*/ 1400 w 1868"/>
              <a:gd name="T37" fmla="*/ 26 h 1696"/>
              <a:gd name="T38" fmla="*/ 1308 w 1868"/>
              <a:gd name="T39" fmla="*/ 36 h 1696"/>
              <a:gd name="T40" fmla="*/ 1206 w 1868"/>
              <a:gd name="T41" fmla="*/ 52 h 1696"/>
              <a:gd name="T42" fmla="*/ 1100 w 1868"/>
              <a:gd name="T43" fmla="*/ 72 h 1696"/>
              <a:gd name="T44" fmla="*/ 990 w 1868"/>
              <a:gd name="T45" fmla="*/ 98 h 1696"/>
              <a:gd name="T46" fmla="*/ 878 w 1868"/>
              <a:gd name="T47" fmla="*/ 132 h 1696"/>
              <a:gd name="T48" fmla="*/ 768 w 1868"/>
              <a:gd name="T49" fmla="*/ 172 h 1696"/>
              <a:gd name="T50" fmla="*/ 660 w 1868"/>
              <a:gd name="T51" fmla="*/ 222 h 1696"/>
              <a:gd name="T52" fmla="*/ 560 w 1868"/>
              <a:gd name="T53" fmla="*/ 280 h 1696"/>
              <a:gd name="T54" fmla="*/ 466 w 1868"/>
              <a:gd name="T55" fmla="*/ 348 h 1696"/>
              <a:gd name="T56" fmla="*/ 382 w 1868"/>
              <a:gd name="T57" fmla="*/ 424 h 1696"/>
              <a:gd name="T58" fmla="*/ 308 w 1868"/>
              <a:gd name="T59" fmla="*/ 510 h 1696"/>
              <a:gd name="T60" fmla="*/ 242 w 1868"/>
              <a:gd name="T61" fmla="*/ 600 h 1696"/>
              <a:gd name="T62" fmla="*/ 188 w 1868"/>
              <a:gd name="T63" fmla="*/ 698 h 1696"/>
              <a:gd name="T64" fmla="*/ 144 w 1868"/>
              <a:gd name="T65" fmla="*/ 798 h 1696"/>
              <a:gd name="T66" fmla="*/ 108 w 1868"/>
              <a:gd name="T67" fmla="*/ 900 h 1696"/>
              <a:gd name="T68" fmla="*/ 78 w 1868"/>
              <a:gd name="T69" fmla="*/ 1000 h 1696"/>
              <a:gd name="T70" fmla="*/ 56 w 1868"/>
              <a:gd name="T71" fmla="*/ 1098 h 1696"/>
              <a:gd name="T72" fmla="*/ 40 w 1868"/>
              <a:gd name="T73" fmla="*/ 1188 h 1696"/>
              <a:gd name="T74" fmla="*/ 28 w 1868"/>
              <a:gd name="T75" fmla="*/ 1274 h 1696"/>
              <a:gd name="T76" fmla="*/ 18 w 1868"/>
              <a:gd name="T77" fmla="*/ 1350 h 1696"/>
              <a:gd name="T78" fmla="*/ 12 w 1868"/>
              <a:gd name="T79" fmla="*/ 1418 h 1696"/>
              <a:gd name="T80" fmla="*/ 8 w 1868"/>
              <a:gd name="T81" fmla="*/ 1476 h 1696"/>
              <a:gd name="T82" fmla="*/ 4 w 1868"/>
              <a:gd name="T83" fmla="*/ 1526 h 1696"/>
              <a:gd name="T84" fmla="*/ 2 w 1868"/>
              <a:gd name="T85" fmla="*/ 1566 h 1696"/>
              <a:gd name="T86" fmla="*/ 2 w 1868"/>
              <a:gd name="T87" fmla="*/ 1600 h 1696"/>
              <a:gd name="T88" fmla="*/ 0 w 1868"/>
              <a:gd name="T89" fmla="*/ 1626 h 1696"/>
              <a:gd name="T90" fmla="*/ 0 w 1868"/>
              <a:gd name="T91" fmla="*/ 1646 h 1696"/>
              <a:gd name="T92" fmla="*/ 0 w 1868"/>
              <a:gd name="T93" fmla="*/ 1662 h 1696"/>
              <a:gd name="T94" fmla="*/ 0 w 1868"/>
              <a:gd name="T95" fmla="*/ 1672 h 1696"/>
              <a:gd name="T96" fmla="*/ 0 w 1868"/>
              <a:gd name="T97" fmla="*/ 1680 h 1696"/>
              <a:gd name="T98" fmla="*/ 0 w 1868"/>
              <a:gd name="T99" fmla="*/ 1686 h 1696"/>
              <a:gd name="T100" fmla="*/ 0 w 1868"/>
              <a:gd name="T101" fmla="*/ 1690 h 1696"/>
              <a:gd name="T102" fmla="*/ 0 w 1868"/>
              <a:gd name="T103" fmla="*/ 1692 h 1696"/>
              <a:gd name="T104" fmla="*/ 0 w 1868"/>
              <a:gd name="T105" fmla="*/ 1694 h 1696"/>
              <a:gd name="T106" fmla="*/ 0 w 1868"/>
              <a:gd name="T107" fmla="*/ 1696 h 1696"/>
              <a:gd name="T108" fmla="*/ 0 w 1868"/>
              <a:gd name="T109" fmla="*/ 1696 h 1696"/>
              <a:gd name="T110" fmla="*/ 0 w 1868"/>
              <a:gd name="T111" fmla="*/ 1696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8" h="1696">
                <a:moveTo>
                  <a:pt x="1868" y="0"/>
                </a:moveTo>
                <a:lnTo>
                  <a:pt x="1868" y="0"/>
                </a:lnTo>
                <a:lnTo>
                  <a:pt x="1866" y="0"/>
                </a:lnTo>
                <a:lnTo>
                  <a:pt x="1866" y="0"/>
                </a:lnTo>
                <a:lnTo>
                  <a:pt x="1866" y="0"/>
                </a:lnTo>
                <a:lnTo>
                  <a:pt x="1866" y="0"/>
                </a:lnTo>
                <a:lnTo>
                  <a:pt x="1866" y="0"/>
                </a:lnTo>
                <a:lnTo>
                  <a:pt x="1866" y="0"/>
                </a:lnTo>
                <a:lnTo>
                  <a:pt x="1866" y="0"/>
                </a:lnTo>
                <a:lnTo>
                  <a:pt x="1866" y="0"/>
                </a:lnTo>
                <a:lnTo>
                  <a:pt x="1864" y="0"/>
                </a:lnTo>
                <a:lnTo>
                  <a:pt x="1864" y="0"/>
                </a:lnTo>
                <a:lnTo>
                  <a:pt x="1864" y="0"/>
                </a:lnTo>
                <a:lnTo>
                  <a:pt x="1864" y="0"/>
                </a:lnTo>
                <a:lnTo>
                  <a:pt x="1862" y="0"/>
                </a:lnTo>
                <a:lnTo>
                  <a:pt x="1862" y="0"/>
                </a:lnTo>
                <a:lnTo>
                  <a:pt x="1860" y="0"/>
                </a:lnTo>
                <a:lnTo>
                  <a:pt x="1860" y="0"/>
                </a:lnTo>
                <a:lnTo>
                  <a:pt x="1858" y="0"/>
                </a:lnTo>
                <a:lnTo>
                  <a:pt x="1856" y="0"/>
                </a:lnTo>
                <a:lnTo>
                  <a:pt x="1854" y="0"/>
                </a:lnTo>
                <a:lnTo>
                  <a:pt x="1854" y="0"/>
                </a:lnTo>
                <a:lnTo>
                  <a:pt x="1850" y="0"/>
                </a:lnTo>
                <a:lnTo>
                  <a:pt x="1848" y="0"/>
                </a:lnTo>
                <a:lnTo>
                  <a:pt x="1846" y="0"/>
                </a:lnTo>
                <a:lnTo>
                  <a:pt x="1844" y="0"/>
                </a:lnTo>
                <a:lnTo>
                  <a:pt x="1840" y="0"/>
                </a:lnTo>
                <a:lnTo>
                  <a:pt x="1836" y="0"/>
                </a:lnTo>
                <a:lnTo>
                  <a:pt x="1832" y="0"/>
                </a:lnTo>
                <a:lnTo>
                  <a:pt x="1828" y="2"/>
                </a:lnTo>
                <a:lnTo>
                  <a:pt x="1822" y="2"/>
                </a:lnTo>
                <a:lnTo>
                  <a:pt x="1816" y="2"/>
                </a:lnTo>
                <a:lnTo>
                  <a:pt x="1810" y="2"/>
                </a:lnTo>
                <a:lnTo>
                  <a:pt x="1804" y="2"/>
                </a:lnTo>
                <a:lnTo>
                  <a:pt x="1796" y="2"/>
                </a:lnTo>
                <a:lnTo>
                  <a:pt x="1788" y="2"/>
                </a:lnTo>
                <a:lnTo>
                  <a:pt x="1780" y="2"/>
                </a:lnTo>
                <a:lnTo>
                  <a:pt x="1770" y="2"/>
                </a:lnTo>
                <a:lnTo>
                  <a:pt x="1760" y="2"/>
                </a:lnTo>
                <a:lnTo>
                  <a:pt x="1748" y="2"/>
                </a:lnTo>
                <a:lnTo>
                  <a:pt x="1736" y="4"/>
                </a:lnTo>
                <a:lnTo>
                  <a:pt x="1724" y="4"/>
                </a:lnTo>
                <a:lnTo>
                  <a:pt x="1710" y="4"/>
                </a:lnTo>
                <a:lnTo>
                  <a:pt x="1694" y="4"/>
                </a:lnTo>
                <a:lnTo>
                  <a:pt x="1678" y="6"/>
                </a:lnTo>
                <a:lnTo>
                  <a:pt x="1662" y="6"/>
                </a:lnTo>
                <a:lnTo>
                  <a:pt x="1644" y="6"/>
                </a:lnTo>
                <a:lnTo>
                  <a:pt x="1624" y="8"/>
                </a:lnTo>
                <a:lnTo>
                  <a:pt x="1604" y="8"/>
                </a:lnTo>
                <a:lnTo>
                  <a:pt x="1582" y="10"/>
                </a:lnTo>
                <a:lnTo>
                  <a:pt x="1560" y="12"/>
                </a:lnTo>
                <a:lnTo>
                  <a:pt x="1536" y="14"/>
                </a:lnTo>
                <a:lnTo>
                  <a:pt x="1512" y="16"/>
                </a:lnTo>
                <a:lnTo>
                  <a:pt x="1484" y="18"/>
                </a:lnTo>
                <a:lnTo>
                  <a:pt x="1458" y="20"/>
                </a:lnTo>
                <a:lnTo>
                  <a:pt x="1430" y="22"/>
                </a:lnTo>
                <a:lnTo>
                  <a:pt x="1400" y="26"/>
                </a:lnTo>
                <a:lnTo>
                  <a:pt x="1370" y="30"/>
                </a:lnTo>
                <a:lnTo>
                  <a:pt x="1340" y="32"/>
                </a:lnTo>
                <a:lnTo>
                  <a:pt x="1308" y="36"/>
                </a:lnTo>
                <a:lnTo>
                  <a:pt x="1274" y="42"/>
                </a:lnTo>
                <a:lnTo>
                  <a:pt x="1240" y="46"/>
                </a:lnTo>
                <a:lnTo>
                  <a:pt x="1206" y="52"/>
                </a:lnTo>
                <a:lnTo>
                  <a:pt x="1172" y="58"/>
                </a:lnTo>
                <a:lnTo>
                  <a:pt x="1136" y="64"/>
                </a:lnTo>
                <a:lnTo>
                  <a:pt x="1100" y="72"/>
                </a:lnTo>
                <a:lnTo>
                  <a:pt x="1064" y="80"/>
                </a:lnTo>
                <a:lnTo>
                  <a:pt x="1026" y="88"/>
                </a:lnTo>
                <a:lnTo>
                  <a:pt x="990" y="98"/>
                </a:lnTo>
                <a:lnTo>
                  <a:pt x="952" y="108"/>
                </a:lnTo>
                <a:lnTo>
                  <a:pt x="914" y="120"/>
                </a:lnTo>
                <a:lnTo>
                  <a:pt x="878" y="132"/>
                </a:lnTo>
                <a:lnTo>
                  <a:pt x="840" y="144"/>
                </a:lnTo>
                <a:lnTo>
                  <a:pt x="804" y="158"/>
                </a:lnTo>
                <a:lnTo>
                  <a:pt x="768" y="172"/>
                </a:lnTo>
                <a:lnTo>
                  <a:pt x="732" y="188"/>
                </a:lnTo>
                <a:lnTo>
                  <a:pt x="696" y="204"/>
                </a:lnTo>
                <a:lnTo>
                  <a:pt x="660" y="222"/>
                </a:lnTo>
                <a:lnTo>
                  <a:pt x="626" y="240"/>
                </a:lnTo>
                <a:lnTo>
                  <a:pt x="592" y="260"/>
                </a:lnTo>
                <a:lnTo>
                  <a:pt x="560" y="280"/>
                </a:lnTo>
                <a:lnTo>
                  <a:pt x="528" y="302"/>
                </a:lnTo>
                <a:lnTo>
                  <a:pt x="496" y="324"/>
                </a:lnTo>
                <a:lnTo>
                  <a:pt x="466" y="348"/>
                </a:lnTo>
                <a:lnTo>
                  <a:pt x="438" y="372"/>
                </a:lnTo>
                <a:lnTo>
                  <a:pt x="408" y="398"/>
                </a:lnTo>
                <a:lnTo>
                  <a:pt x="382" y="424"/>
                </a:lnTo>
                <a:lnTo>
                  <a:pt x="356" y="452"/>
                </a:lnTo>
                <a:lnTo>
                  <a:pt x="332" y="480"/>
                </a:lnTo>
                <a:lnTo>
                  <a:pt x="308" y="510"/>
                </a:lnTo>
                <a:lnTo>
                  <a:pt x="284" y="540"/>
                </a:lnTo>
                <a:lnTo>
                  <a:pt x="264" y="570"/>
                </a:lnTo>
                <a:lnTo>
                  <a:pt x="242" y="600"/>
                </a:lnTo>
                <a:lnTo>
                  <a:pt x="224" y="632"/>
                </a:lnTo>
                <a:lnTo>
                  <a:pt x="206" y="666"/>
                </a:lnTo>
                <a:lnTo>
                  <a:pt x="188" y="698"/>
                </a:lnTo>
                <a:lnTo>
                  <a:pt x="172" y="732"/>
                </a:lnTo>
                <a:lnTo>
                  <a:pt x="158" y="764"/>
                </a:lnTo>
                <a:lnTo>
                  <a:pt x="144" y="798"/>
                </a:lnTo>
                <a:lnTo>
                  <a:pt x="130" y="832"/>
                </a:lnTo>
                <a:lnTo>
                  <a:pt x="118" y="866"/>
                </a:lnTo>
                <a:lnTo>
                  <a:pt x="108" y="900"/>
                </a:lnTo>
                <a:lnTo>
                  <a:pt x="96" y="934"/>
                </a:lnTo>
                <a:lnTo>
                  <a:pt x="88" y="966"/>
                </a:lnTo>
                <a:lnTo>
                  <a:pt x="78" y="1000"/>
                </a:lnTo>
                <a:lnTo>
                  <a:pt x="70" y="1032"/>
                </a:lnTo>
                <a:lnTo>
                  <a:pt x="64" y="1066"/>
                </a:lnTo>
                <a:lnTo>
                  <a:pt x="56" y="1098"/>
                </a:lnTo>
                <a:lnTo>
                  <a:pt x="50" y="1128"/>
                </a:lnTo>
                <a:lnTo>
                  <a:pt x="44" y="1158"/>
                </a:lnTo>
                <a:lnTo>
                  <a:pt x="40" y="1188"/>
                </a:lnTo>
                <a:lnTo>
                  <a:pt x="36" y="1218"/>
                </a:lnTo>
                <a:lnTo>
                  <a:pt x="30" y="1246"/>
                </a:lnTo>
                <a:lnTo>
                  <a:pt x="28" y="1274"/>
                </a:lnTo>
                <a:lnTo>
                  <a:pt x="24" y="1300"/>
                </a:lnTo>
                <a:lnTo>
                  <a:pt x="20" y="1326"/>
                </a:lnTo>
                <a:lnTo>
                  <a:pt x="18" y="1350"/>
                </a:lnTo>
                <a:lnTo>
                  <a:pt x="16" y="1374"/>
                </a:lnTo>
                <a:lnTo>
                  <a:pt x="14" y="1396"/>
                </a:lnTo>
                <a:lnTo>
                  <a:pt x="12" y="1418"/>
                </a:lnTo>
                <a:lnTo>
                  <a:pt x="10" y="1438"/>
                </a:lnTo>
                <a:lnTo>
                  <a:pt x="8" y="1458"/>
                </a:lnTo>
                <a:lnTo>
                  <a:pt x="8" y="1476"/>
                </a:lnTo>
                <a:lnTo>
                  <a:pt x="6" y="1494"/>
                </a:lnTo>
                <a:lnTo>
                  <a:pt x="6" y="1510"/>
                </a:lnTo>
                <a:lnTo>
                  <a:pt x="4" y="1526"/>
                </a:lnTo>
                <a:lnTo>
                  <a:pt x="4" y="1540"/>
                </a:lnTo>
                <a:lnTo>
                  <a:pt x="4" y="1554"/>
                </a:lnTo>
                <a:lnTo>
                  <a:pt x="2" y="1566"/>
                </a:lnTo>
                <a:lnTo>
                  <a:pt x="2" y="1578"/>
                </a:lnTo>
                <a:lnTo>
                  <a:pt x="2" y="1590"/>
                </a:lnTo>
                <a:lnTo>
                  <a:pt x="2" y="1600"/>
                </a:lnTo>
                <a:lnTo>
                  <a:pt x="2" y="1608"/>
                </a:lnTo>
                <a:lnTo>
                  <a:pt x="0" y="1618"/>
                </a:lnTo>
                <a:lnTo>
                  <a:pt x="0" y="1626"/>
                </a:lnTo>
                <a:lnTo>
                  <a:pt x="0" y="1632"/>
                </a:lnTo>
                <a:lnTo>
                  <a:pt x="0" y="1640"/>
                </a:lnTo>
                <a:lnTo>
                  <a:pt x="0" y="1646"/>
                </a:lnTo>
                <a:lnTo>
                  <a:pt x="0" y="1652"/>
                </a:lnTo>
                <a:lnTo>
                  <a:pt x="0" y="1656"/>
                </a:lnTo>
                <a:lnTo>
                  <a:pt x="0" y="1662"/>
                </a:lnTo>
                <a:lnTo>
                  <a:pt x="0" y="1666"/>
                </a:lnTo>
                <a:lnTo>
                  <a:pt x="0" y="1668"/>
                </a:lnTo>
                <a:lnTo>
                  <a:pt x="0" y="1672"/>
                </a:lnTo>
                <a:lnTo>
                  <a:pt x="0" y="1676"/>
                </a:lnTo>
                <a:lnTo>
                  <a:pt x="0" y="1678"/>
                </a:lnTo>
                <a:lnTo>
                  <a:pt x="0" y="1680"/>
                </a:lnTo>
                <a:lnTo>
                  <a:pt x="0" y="1682"/>
                </a:lnTo>
                <a:lnTo>
                  <a:pt x="0" y="1684"/>
                </a:lnTo>
                <a:lnTo>
                  <a:pt x="0" y="1686"/>
                </a:lnTo>
                <a:lnTo>
                  <a:pt x="0" y="1688"/>
                </a:lnTo>
                <a:lnTo>
                  <a:pt x="0" y="1688"/>
                </a:lnTo>
                <a:lnTo>
                  <a:pt x="0" y="1690"/>
                </a:lnTo>
                <a:lnTo>
                  <a:pt x="0" y="1690"/>
                </a:lnTo>
                <a:lnTo>
                  <a:pt x="0" y="1692"/>
                </a:lnTo>
                <a:lnTo>
                  <a:pt x="0" y="1692"/>
                </a:lnTo>
                <a:lnTo>
                  <a:pt x="0" y="1694"/>
                </a:lnTo>
                <a:lnTo>
                  <a:pt x="0" y="1694"/>
                </a:lnTo>
                <a:lnTo>
                  <a:pt x="0" y="1694"/>
                </a:lnTo>
                <a:lnTo>
                  <a:pt x="0" y="1694"/>
                </a:lnTo>
                <a:lnTo>
                  <a:pt x="0" y="1696"/>
                </a:lnTo>
                <a:lnTo>
                  <a:pt x="0" y="1696"/>
                </a:lnTo>
                <a:lnTo>
                  <a:pt x="0" y="1696"/>
                </a:lnTo>
                <a:lnTo>
                  <a:pt x="0" y="1696"/>
                </a:lnTo>
                <a:lnTo>
                  <a:pt x="0" y="1696"/>
                </a:lnTo>
                <a:lnTo>
                  <a:pt x="0" y="1696"/>
                </a:lnTo>
                <a:lnTo>
                  <a:pt x="0" y="1696"/>
                </a:lnTo>
                <a:lnTo>
                  <a:pt x="0" y="1696"/>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6" name="Line 3"/>
          <p:cNvSpPr>
            <a:spLocks noChangeShapeType="1"/>
          </p:cNvSpPr>
          <p:nvPr/>
        </p:nvSpPr>
        <p:spPr bwMode="auto">
          <a:xfrm>
            <a:off x="6107727" y="5300507"/>
            <a:ext cx="29654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 name="Line 4"/>
          <p:cNvSpPr>
            <a:spLocks noChangeShapeType="1"/>
          </p:cNvSpPr>
          <p:nvPr/>
        </p:nvSpPr>
        <p:spPr bwMode="auto">
          <a:xfrm flipV="1">
            <a:off x="6107727" y="5246533"/>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 name="Freeform 5"/>
          <p:cNvSpPr>
            <a:spLocks/>
          </p:cNvSpPr>
          <p:nvPr/>
        </p:nvSpPr>
        <p:spPr bwMode="auto">
          <a:xfrm>
            <a:off x="6044227" y="5370357"/>
            <a:ext cx="38100" cy="57150"/>
          </a:xfrm>
          <a:custGeom>
            <a:avLst/>
            <a:gdLst>
              <a:gd name="T0" fmla="*/ 10 w 24"/>
              <a:gd name="T1" fmla="*/ 0 h 36"/>
              <a:gd name="T2" fmla="*/ 4 w 24"/>
              <a:gd name="T3" fmla="*/ 2 h 36"/>
              <a:gd name="T4" fmla="*/ 0 w 24"/>
              <a:gd name="T5" fmla="*/ 6 h 36"/>
              <a:gd name="T6" fmla="*/ 0 w 24"/>
              <a:gd name="T7" fmla="*/ 16 h 36"/>
              <a:gd name="T8" fmla="*/ 0 w 24"/>
              <a:gd name="T9" fmla="*/ 20 h 36"/>
              <a:gd name="T10" fmla="*/ 0 w 24"/>
              <a:gd name="T11" fmla="*/ 30 h 36"/>
              <a:gd name="T12" fmla="*/ 4 w 24"/>
              <a:gd name="T13" fmla="*/ 36 h 36"/>
              <a:gd name="T14" fmla="*/ 10 w 24"/>
              <a:gd name="T15" fmla="*/ 36 h 36"/>
              <a:gd name="T16" fmla="*/ 14 w 24"/>
              <a:gd name="T17" fmla="*/ 36 h 36"/>
              <a:gd name="T18" fmla="*/ 18 w 24"/>
              <a:gd name="T19" fmla="*/ 36 h 36"/>
              <a:gd name="T20" fmla="*/ 22 w 24"/>
              <a:gd name="T21" fmla="*/ 30 h 36"/>
              <a:gd name="T22" fmla="*/ 24 w 24"/>
              <a:gd name="T23" fmla="*/ 20 h 36"/>
              <a:gd name="T24" fmla="*/ 24 w 24"/>
              <a:gd name="T25" fmla="*/ 16 h 36"/>
              <a:gd name="T26" fmla="*/ 22 w 24"/>
              <a:gd name="T27" fmla="*/ 6 h 36"/>
              <a:gd name="T28" fmla="*/ 18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4" y="2"/>
                </a:lnTo>
                <a:lnTo>
                  <a:pt x="0" y="6"/>
                </a:lnTo>
                <a:lnTo>
                  <a:pt x="0" y="16"/>
                </a:lnTo>
                <a:lnTo>
                  <a:pt x="0" y="20"/>
                </a:lnTo>
                <a:lnTo>
                  <a:pt x="0" y="30"/>
                </a:lnTo>
                <a:lnTo>
                  <a:pt x="4" y="36"/>
                </a:lnTo>
                <a:lnTo>
                  <a:pt x="10" y="36"/>
                </a:lnTo>
                <a:lnTo>
                  <a:pt x="14" y="36"/>
                </a:lnTo>
                <a:lnTo>
                  <a:pt x="18" y="36"/>
                </a:lnTo>
                <a:lnTo>
                  <a:pt x="22" y="30"/>
                </a:lnTo>
                <a:lnTo>
                  <a:pt x="24" y="20"/>
                </a:lnTo>
                <a:lnTo>
                  <a:pt x="24" y="16"/>
                </a:lnTo>
                <a:lnTo>
                  <a:pt x="22" y="6"/>
                </a:lnTo>
                <a:lnTo>
                  <a:pt x="18"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9" name="Freeform 6"/>
          <p:cNvSpPr>
            <a:spLocks/>
          </p:cNvSpPr>
          <p:nvPr/>
        </p:nvSpPr>
        <p:spPr bwMode="auto">
          <a:xfrm>
            <a:off x="6101377" y="5424333"/>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0" name="Freeform 7"/>
          <p:cNvSpPr>
            <a:spLocks/>
          </p:cNvSpPr>
          <p:nvPr/>
        </p:nvSpPr>
        <p:spPr bwMode="auto">
          <a:xfrm>
            <a:off x="6126777" y="5370357"/>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6 h 36"/>
              <a:gd name="T14" fmla="*/ 10 w 24"/>
              <a:gd name="T15" fmla="*/ 36 h 36"/>
              <a:gd name="T16" fmla="*/ 14 w 24"/>
              <a:gd name="T17" fmla="*/ 36 h 36"/>
              <a:gd name="T18" fmla="*/ 20 w 24"/>
              <a:gd name="T19" fmla="*/ 36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6"/>
                </a:lnTo>
                <a:lnTo>
                  <a:pt x="10" y="36"/>
                </a:lnTo>
                <a:lnTo>
                  <a:pt x="14" y="36"/>
                </a:lnTo>
                <a:lnTo>
                  <a:pt x="20" y="36"/>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1" name="Line 8"/>
          <p:cNvSpPr>
            <a:spLocks noChangeShapeType="1"/>
          </p:cNvSpPr>
          <p:nvPr/>
        </p:nvSpPr>
        <p:spPr bwMode="auto">
          <a:xfrm flipV="1">
            <a:off x="6701452" y="5246533"/>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 name="Freeform 9"/>
          <p:cNvSpPr>
            <a:spLocks/>
          </p:cNvSpPr>
          <p:nvPr/>
        </p:nvSpPr>
        <p:spPr bwMode="auto">
          <a:xfrm>
            <a:off x="6634778" y="5370357"/>
            <a:ext cx="41275" cy="57150"/>
          </a:xfrm>
          <a:custGeom>
            <a:avLst/>
            <a:gdLst>
              <a:gd name="T0" fmla="*/ 12 w 26"/>
              <a:gd name="T1" fmla="*/ 0 h 36"/>
              <a:gd name="T2" fmla="*/ 6 w 26"/>
              <a:gd name="T3" fmla="*/ 2 h 36"/>
              <a:gd name="T4" fmla="*/ 2 w 26"/>
              <a:gd name="T5" fmla="*/ 6 h 36"/>
              <a:gd name="T6" fmla="*/ 0 w 26"/>
              <a:gd name="T7" fmla="*/ 16 h 36"/>
              <a:gd name="T8" fmla="*/ 0 w 26"/>
              <a:gd name="T9" fmla="*/ 20 h 36"/>
              <a:gd name="T10" fmla="*/ 2 w 26"/>
              <a:gd name="T11" fmla="*/ 30 h 36"/>
              <a:gd name="T12" fmla="*/ 6 w 26"/>
              <a:gd name="T13" fmla="*/ 36 h 36"/>
              <a:gd name="T14" fmla="*/ 12 w 26"/>
              <a:gd name="T15" fmla="*/ 36 h 36"/>
              <a:gd name="T16" fmla="*/ 14 w 26"/>
              <a:gd name="T17" fmla="*/ 36 h 36"/>
              <a:gd name="T18" fmla="*/ 20 w 26"/>
              <a:gd name="T19" fmla="*/ 36 h 36"/>
              <a:gd name="T20" fmla="*/ 24 w 26"/>
              <a:gd name="T21" fmla="*/ 30 h 36"/>
              <a:gd name="T22" fmla="*/ 26 w 26"/>
              <a:gd name="T23" fmla="*/ 20 h 36"/>
              <a:gd name="T24" fmla="*/ 26 w 26"/>
              <a:gd name="T25" fmla="*/ 16 h 36"/>
              <a:gd name="T26" fmla="*/ 24 w 26"/>
              <a:gd name="T27" fmla="*/ 6 h 36"/>
              <a:gd name="T28" fmla="*/ 20 w 26"/>
              <a:gd name="T29" fmla="*/ 2 h 36"/>
              <a:gd name="T30" fmla="*/ 14 w 26"/>
              <a:gd name="T31" fmla="*/ 0 h 36"/>
              <a:gd name="T32" fmla="*/ 12 w 26"/>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6" h="36">
                <a:moveTo>
                  <a:pt x="12" y="0"/>
                </a:moveTo>
                <a:lnTo>
                  <a:pt x="6" y="2"/>
                </a:lnTo>
                <a:lnTo>
                  <a:pt x="2" y="6"/>
                </a:lnTo>
                <a:lnTo>
                  <a:pt x="0" y="16"/>
                </a:lnTo>
                <a:lnTo>
                  <a:pt x="0" y="20"/>
                </a:lnTo>
                <a:lnTo>
                  <a:pt x="2" y="30"/>
                </a:lnTo>
                <a:lnTo>
                  <a:pt x="6" y="36"/>
                </a:lnTo>
                <a:lnTo>
                  <a:pt x="12" y="36"/>
                </a:lnTo>
                <a:lnTo>
                  <a:pt x="14" y="36"/>
                </a:lnTo>
                <a:lnTo>
                  <a:pt x="20" y="36"/>
                </a:lnTo>
                <a:lnTo>
                  <a:pt x="24" y="30"/>
                </a:lnTo>
                <a:lnTo>
                  <a:pt x="26" y="20"/>
                </a:lnTo>
                <a:lnTo>
                  <a:pt x="26" y="16"/>
                </a:lnTo>
                <a:lnTo>
                  <a:pt x="24" y="6"/>
                </a:lnTo>
                <a:lnTo>
                  <a:pt x="20" y="2"/>
                </a:lnTo>
                <a:lnTo>
                  <a:pt x="14" y="0"/>
                </a:lnTo>
                <a:lnTo>
                  <a:pt x="1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3" name="Freeform 10"/>
          <p:cNvSpPr>
            <a:spLocks/>
          </p:cNvSpPr>
          <p:nvPr/>
        </p:nvSpPr>
        <p:spPr bwMode="auto">
          <a:xfrm>
            <a:off x="6695102" y="5424333"/>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4" name="Freeform 11"/>
          <p:cNvSpPr>
            <a:spLocks/>
          </p:cNvSpPr>
          <p:nvPr/>
        </p:nvSpPr>
        <p:spPr bwMode="auto">
          <a:xfrm>
            <a:off x="6720502" y="5370357"/>
            <a:ext cx="38100" cy="57150"/>
          </a:xfrm>
          <a:custGeom>
            <a:avLst/>
            <a:gdLst>
              <a:gd name="T0" fmla="*/ 2 w 24"/>
              <a:gd name="T1" fmla="*/ 8 h 36"/>
              <a:gd name="T2" fmla="*/ 2 w 24"/>
              <a:gd name="T3" fmla="*/ 6 h 36"/>
              <a:gd name="T4" fmla="*/ 2 w 24"/>
              <a:gd name="T5" fmla="*/ 4 h 36"/>
              <a:gd name="T6" fmla="*/ 4 w 24"/>
              <a:gd name="T7" fmla="*/ 2 h 36"/>
              <a:gd name="T8" fmla="*/ 8 w 24"/>
              <a:gd name="T9" fmla="*/ 0 h 36"/>
              <a:gd name="T10" fmla="*/ 16 w 24"/>
              <a:gd name="T11" fmla="*/ 0 h 36"/>
              <a:gd name="T12" fmla="*/ 18 w 24"/>
              <a:gd name="T13" fmla="*/ 2 h 36"/>
              <a:gd name="T14" fmla="*/ 20 w 24"/>
              <a:gd name="T15" fmla="*/ 4 h 36"/>
              <a:gd name="T16" fmla="*/ 22 w 24"/>
              <a:gd name="T17" fmla="*/ 6 h 36"/>
              <a:gd name="T18" fmla="*/ 22 w 24"/>
              <a:gd name="T19" fmla="*/ 10 h 36"/>
              <a:gd name="T20" fmla="*/ 20 w 24"/>
              <a:gd name="T21" fmla="*/ 14 h 36"/>
              <a:gd name="T22" fmla="*/ 18 w 24"/>
              <a:gd name="T23" fmla="*/ 20 h 36"/>
              <a:gd name="T24" fmla="*/ 0 w 24"/>
              <a:gd name="T25" fmla="*/ 36 h 36"/>
              <a:gd name="T26" fmla="*/ 24 w 24"/>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6">
                <a:moveTo>
                  <a:pt x="2" y="8"/>
                </a:moveTo>
                <a:lnTo>
                  <a:pt x="2" y="6"/>
                </a:lnTo>
                <a:lnTo>
                  <a:pt x="2" y="4"/>
                </a:lnTo>
                <a:lnTo>
                  <a:pt x="4" y="2"/>
                </a:lnTo>
                <a:lnTo>
                  <a:pt x="8" y="0"/>
                </a:lnTo>
                <a:lnTo>
                  <a:pt x="16" y="0"/>
                </a:lnTo>
                <a:lnTo>
                  <a:pt x="18" y="2"/>
                </a:lnTo>
                <a:lnTo>
                  <a:pt x="20" y="4"/>
                </a:lnTo>
                <a:lnTo>
                  <a:pt x="22" y="6"/>
                </a:lnTo>
                <a:lnTo>
                  <a:pt x="22" y="10"/>
                </a:lnTo>
                <a:lnTo>
                  <a:pt x="20" y="14"/>
                </a:lnTo>
                <a:lnTo>
                  <a:pt x="18" y="20"/>
                </a:lnTo>
                <a:lnTo>
                  <a:pt x="0" y="36"/>
                </a:lnTo>
                <a:lnTo>
                  <a:pt x="24" y="3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5" name="Line 12"/>
          <p:cNvSpPr>
            <a:spLocks noChangeShapeType="1"/>
          </p:cNvSpPr>
          <p:nvPr/>
        </p:nvSpPr>
        <p:spPr bwMode="auto">
          <a:xfrm flipV="1">
            <a:off x="7292002" y="5246533"/>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6" name="Freeform 13"/>
          <p:cNvSpPr>
            <a:spLocks/>
          </p:cNvSpPr>
          <p:nvPr/>
        </p:nvSpPr>
        <p:spPr bwMode="auto">
          <a:xfrm>
            <a:off x="7228502" y="5370357"/>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6 h 36"/>
              <a:gd name="T14" fmla="*/ 10 w 24"/>
              <a:gd name="T15" fmla="*/ 36 h 36"/>
              <a:gd name="T16" fmla="*/ 14 w 24"/>
              <a:gd name="T17" fmla="*/ 36 h 36"/>
              <a:gd name="T18" fmla="*/ 20 w 24"/>
              <a:gd name="T19" fmla="*/ 36 h 36"/>
              <a:gd name="T20" fmla="*/ 24 w 24"/>
              <a:gd name="T21" fmla="*/ 30 h 36"/>
              <a:gd name="T22" fmla="*/ 24 w 24"/>
              <a:gd name="T23" fmla="*/ 20 h 36"/>
              <a:gd name="T24" fmla="*/ 24 w 24"/>
              <a:gd name="T25" fmla="*/ 16 h 36"/>
              <a:gd name="T26" fmla="*/ 24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6"/>
                </a:lnTo>
                <a:lnTo>
                  <a:pt x="10" y="36"/>
                </a:lnTo>
                <a:lnTo>
                  <a:pt x="14" y="36"/>
                </a:lnTo>
                <a:lnTo>
                  <a:pt x="20" y="36"/>
                </a:lnTo>
                <a:lnTo>
                  <a:pt x="24" y="30"/>
                </a:lnTo>
                <a:lnTo>
                  <a:pt x="24" y="20"/>
                </a:lnTo>
                <a:lnTo>
                  <a:pt x="24" y="16"/>
                </a:lnTo>
                <a:lnTo>
                  <a:pt x="24"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7" name="Freeform 14"/>
          <p:cNvSpPr>
            <a:spLocks/>
          </p:cNvSpPr>
          <p:nvPr/>
        </p:nvSpPr>
        <p:spPr bwMode="auto">
          <a:xfrm>
            <a:off x="7288828" y="5424333"/>
            <a:ext cx="3175" cy="3175"/>
          </a:xfrm>
          <a:custGeom>
            <a:avLst/>
            <a:gdLst>
              <a:gd name="T0" fmla="*/ 2 w 2"/>
              <a:gd name="T1" fmla="*/ 0 h 2"/>
              <a:gd name="T2" fmla="*/ 0 w 2"/>
              <a:gd name="T3" fmla="*/ 2 h 2"/>
              <a:gd name="T4" fmla="*/ 2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2"/>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8" name="Freeform 15"/>
          <p:cNvSpPr>
            <a:spLocks/>
          </p:cNvSpPr>
          <p:nvPr/>
        </p:nvSpPr>
        <p:spPr bwMode="auto">
          <a:xfrm>
            <a:off x="7314228" y="5370357"/>
            <a:ext cx="41275" cy="38100"/>
          </a:xfrm>
          <a:custGeom>
            <a:avLst/>
            <a:gdLst>
              <a:gd name="T0" fmla="*/ 16 w 26"/>
              <a:gd name="T1" fmla="*/ 0 h 24"/>
              <a:gd name="T2" fmla="*/ 0 w 26"/>
              <a:gd name="T3" fmla="*/ 24 h 24"/>
              <a:gd name="T4" fmla="*/ 26 w 26"/>
              <a:gd name="T5" fmla="*/ 24 h 24"/>
            </a:gdLst>
            <a:ahLst/>
            <a:cxnLst>
              <a:cxn ang="0">
                <a:pos x="T0" y="T1"/>
              </a:cxn>
              <a:cxn ang="0">
                <a:pos x="T2" y="T3"/>
              </a:cxn>
              <a:cxn ang="0">
                <a:pos x="T4" y="T5"/>
              </a:cxn>
            </a:cxnLst>
            <a:rect l="0" t="0" r="r" b="b"/>
            <a:pathLst>
              <a:path w="26" h="24">
                <a:moveTo>
                  <a:pt x="16" y="0"/>
                </a:moveTo>
                <a:lnTo>
                  <a:pt x="0" y="24"/>
                </a:lnTo>
                <a:lnTo>
                  <a:pt x="26" y="2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9" name="Line 16"/>
          <p:cNvSpPr>
            <a:spLocks noChangeShapeType="1"/>
          </p:cNvSpPr>
          <p:nvPr/>
        </p:nvSpPr>
        <p:spPr bwMode="auto">
          <a:xfrm>
            <a:off x="7339627" y="5370357"/>
            <a:ext cx="1588" cy="571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0" name="Line 17"/>
          <p:cNvSpPr>
            <a:spLocks noChangeShapeType="1"/>
          </p:cNvSpPr>
          <p:nvPr/>
        </p:nvSpPr>
        <p:spPr bwMode="auto">
          <a:xfrm flipV="1">
            <a:off x="7885727" y="5246533"/>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1" name="Freeform 18"/>
          <p:cNvSpPr>
            <a:spLocks/>
          </p:cNvSpPr>
          <p:nvPr/>
        </p:nvSpPr>
        <p:spPr bwMode="auto">
          <a:xfrm>
            <a:off x="7822227" y="5370357"/>
            <a:ext cx="38100" cy="57150"/>
          </a:xfrm>
          <a:custGeom>
            <a:avLst/>
            <a:gdLst>
              <a:gd name="T0" fmla="*/ 10 w 24"/>
              <a:gd name="T1" fmla="*/ 0 h 36"/>
              <a:gd name="T2" fmla="*/ 4 w 24"/>
              <a:gd name="T3" fmla="*/ 2 h 36"/>
              <a:gd name="T4" fmla="*/ 2 w 24"/>
              <a:gd name="T5" fmla="*/ 6 h 36"/>
              <a:gd name="T6" fmla="*/ 0 w 24"/>
              <a:gd name="T7" fmla="*/ 16 h 36"/>
              <a:gd name="T8" fmla="*/ 0 w 24"/>
              <a:gd name="T9" fmla="*/ 20 h 36"/>
              <a:gd name="T10" fmla="*/ 2 w 24"/>
              <a:gd name="T11" fmla="*/ 30 h 36"/>
              <a:gd name="T12" fmla="*/ 4 w 24"/>
              <a:gd name="T13" fmla="*/ 36 h 36"/>
              <a:gd name="T14" fmla="*/ 10 w 24"/>
              <a:gd name="T15" fmla="*/ 36 h 36"/>
              <a:gd name="T16" fmla="*/ 14 w 24"/>
              <a:gd name="T17" fmla="*/ 36 h 36"/>
              <a:gd name="T18" fmla="*/ 20 w 24"/>
              <a:gd name="T19" fmla="*/ 36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4" y="2"/>
                </a:lnTo>
                <a:lnTo>
                  <a:pt x="2" y="6"/>
                </a:lnTo>
                <a:lnTo>
                  <a:pt x="0" y="16"/>
                </a:lnTo>
                <a:lnTo>
                  <a:pt x="0" y="20"/>
                </a:lnTo>
                <a:lnTo>
                  <a:pt x="2" y="30"/>
                </a:lnTo>
                <a:lnTo>
                  <a:pt x="4" y="36"/>
                </a:lnTo>
                <a:lnTo>
                  <a:pt x="10" y="36"/>
                </a:lnTo>
                <a:lnTo>
                  <a:pt x="14" y="36"/>
                </a:lnTo>
                <a:lnTo>
                  <a:pt x="20" y="36"/>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22" name="Freeform 19"/>
          <p:cNvSpPr>
            <a:spLocks/>
          </p:cNvSpPr>
          <p:nvPr/>
        </p:nvSpPr>
        <p:spPr bwMode="auto">
          <a:xfrm>
            <a:off x="7879377" y="5424333"/>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23" name="Freeform 20"/>
          <p:cNvSpPr>
            <a:spLocks/>
          </p:cNvSpPr>
          <p:nvPr/>
        </p:nvSpPr>
        <p:spPr bwMode="auto">
          <a:xfrm>
            <a:off x="7907952" y="5370357"/>
            <a:ext cx="38100" cy="57150"/>
          </a:xfrm>
          <a:custGeom>
            <a:avLst/>
            <a:gdLst>
              <a:gd name="T0" fmla="*/ 22 w 24"/>
              <a:gd name="T1" fmla="*/ 4 h 36"/>
              <a:gd name="T2" fmla="*/ 20 w 24"/>
              <a:gd name="T3" fmla="*/ 2 h 36"/>
              <a:gd name="T4" fmla="*/ 14 w 24"/>
              <a:gd name="T5" fmla="*/ 0 h 36"/>
              <a:gd name="T6" fmla="*/ 12 w 24"/>
              <a:gd name="T7" fmla="*/ 0 h 36"/>
              <a:gd name="T8" fmla="*/ 6 w 24"/>
              <a:gd name="T9" fmla="*/ 2 h 36"/>
              <a:gd name="T10" fmla="*/ 2 w 24"/>
              <a:gd name="T11" fmla="*/ 6 h 36"/>
              <a:gd name="T12" fmla="*/ 0 w 24"/>
              <a:gd name="T13" fmla="*/ 16 h 36"/>
              <a:gd name="T14" fmla="*/ 0 w 24"/>
              <a:gd name="T15" fmla="*/ 24 h 36"/>
              <a:gd name="T16" fmla="*/ 2 w 24"/>
              <a:gd name="T17" fmla="*/ 32 h 36"/>
              <a:gd name="T18" fmla="*/ 6 w 24"/>
              <a:gd name="T19" fmla="*/ 36 h 36"/>
              <a:gd name="T20" fmla="*/ 12 w 24"/>
              <a:gd name="T21" fmla="*/ 36 h 36"/>
              <a:gd name="T22" fmla="*/ 12 w 24"/>
              <a:gd name="T23" fmla="*/ 36 h 36"/>
              <a:gd name="T24" fmla="*/ 18 w 24"/>
              <a:gd name="T25" fmla="*/ 36 h 36"/>
              <a:gd name="T26" fmla="*/ 22 w 24"/>
              <a:gd name="T27" fmla="*/ 32 h 36"/>
              <a:gd name="T28" fmla="*/ 24 w 24"/>
              <a:gd name="T29" fmla="*/ 26 h 36"/>
              <a:gd name="T30" fmla="*/ 24 w 24"/>
              <a:gd name="T31" fmla="*/ 24 h 36"/>
              <a:gd name="T32" fmla="*/ 22 w 24"/>
              <a:gd name="T33" fmla="*/ 20 h 36"/>
              <a:gd name="T34" fmla="*/ 18 w 24"/>
              <a:gd name="T35" fmla="*/ 16 h 36"/>
              <a:gd name="T36" fmla="*/ 12 w 24"/>
              <a:gd name="T37" fmla="*/ 14 h 36"/>
              <a:gd name="T38" fmla="*/ 12 w 24"/>
              <a:gd name="T39" fmla="*/ 14 h 36"/>
              <a:gd name="T40" fmla="*/ 6 w 24"/>
              <a:gd name="T41" fmla="*/ 16 h 36"/>
              <a:gd name="T42" fmla="*/ 2 w 24"/>
              <a:gd name="T43" fmla="*/ 20 h 36"/>
              <a:gd name="T44" fmla="*/ 0 w 24"/>
              <a:gd name="T4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6">
                <a:moveTo>
                  <a:pt x="22" y="4"/>
                </a:moveTo>
                <a:lnTo>
                  <a:pt x="20" y="2"/>
                </a:lnTo>
                <a:lnTo>
                  <a:pt x="14" y="0"/>
                </a:lnTo>
                <a:lnTo>
                  <a:pt x="12" y="0"/>
                </a:lnTo>
                <a:lnTo>
                  <a:pt x="6" y="2"/>
                </a:lnTo>
                <a:lnTo>
                  <a:pt x="2" y="6"/>
                </a:lnTo>
                <a:lnTo>
                  <a:pt x="0" y="16"/>
                </a:lnTo>
                <a:lnTo>
                  <a:pt x="0" y="24"/>
                </a:lnTo>
                <a:lnTo>
                  <a:pt x="2" y="32"/>
                </a:lnTo>
                <a:lnTo>
                  <a:pt x="6" y="36"/>
                </a:lnTo>
                <a:lnTo>
                  <a:pt x="12" y="36"/>
                </a:lnTo>
                <a:lnTo>
                  <a:pt x="12" y="36"/>
                </a:lnTo>
                <a:lnTo>
                  <a:pt x="18" y="36"/>
                </a:lnTo>
                <a:lnTo>
                  <a:pt x="22" y="32"/>
                </a:lnTo>
                <a:lnTo>
                  <a:pt x="24" y="26"/>
                </a:lnTo>
                <a:lnTo>
                  <a:pt x="24" y="24"/>
                </a:lnTo>
                <a:lnTo>
                  <a:pt x="22" y="20"/>
                </a:lnTo>
                <a:lnTo>
                  <a:pt x="18" y="16"/>
                </a:lnTo>
                <a:lnTo>
                  <a:pt x="12" y="14"/>
                </a:lnTo>
                <a:lnTo>
                  <a:pt x="12" y="14"/>
                </a:lnTo>
                <a:lnTo>
                  <a:pt x="6" y="16"/>
                </a:lnTo>
                <a:lnTo>
                  <a:pt x="2" y="20"/>
                </a:lnTo>
                <a:lnTo>
                  <a:pt x="0" y="2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24" name="Line 21"/>
          <p:cNvSpPr>
            <a:spLocks noChangeShapeType="1"/>
          </p:cNvSpPr>
          <p:nvPr/>
        </p:nvSpPr>
        <p:spPr bwMode="auto">
          <a:xfrm flipV="1">
            <a:off x="8479452" y="5246533"/>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5" name="Freeform 22"/>
          <p:cNvSpPr>
            <a:spLocks/>
          </p:cNvSpPr>
          <p:nvPr/>
        </p:nvSpPr>
        <p:spPr bwMode="auto">
          <a:xfrm>
            <a:off x="8415952" y="5370357"/>
            <a:ext cx="38100" cy="57150"/>
          </a:xfrm>
          <a:custGeom>
            <a:avLst/>
            <a:gdLst>
              <a:gd name="T0" fmla="*/ 10 w 24"/>
              <a:gd name="T1" fmla="*/ 0 h 36"/>
              <a:gd name="T2" fmla="*/ 4 w 24"/>
              <a:gd name="T3" fmla="*/ 2 h 36"/>
              <a:gd name="T4" fmla="*/ 0 w 24"/>
              <a:gd name="T5" fmla="*/ 6 h 36"/>
              <a:gd name="T6" fmla="*/ 0 w 24"/>
              <a:gd name="T7" fmla="*/ 16 h 36"/>
              <a:gd name="T8" fmla="*/ 0 w 24"/>
              <a:gd name="T9" fmla="*/ 20 h 36"/>
              <a:gd name="T10" fmla="*/ 0 w 24"/>
              <a:gd name="T11" fmla="*/ 30 h 36"/>
              <a:gd name="T12" fmla="*/ 4 w 24"/>
              <a:gd name="T13" fmla="*/ 36 h 36"/>
              <a:gd name="T14" fmla="*/ 10 w 24"/>
              <a:gd name="T15" fmla="*/ 36 h 36"/>
              <a:gd name="T16" fmla="*/ 14 w 24"/>
              <a:gd name="T17" fmla="*/ 36 h 36"/>
              <a:gd name="T18" fmla="*/ 18 w 24"/>
              <a:gd name="T19" fmla="*/ 36 h 36"/>
              <a:gd name="T20" fmla="*/ 22 w 24"/>
              <a:gd name="T21" fmla="*/ 30 h 36"/>
              <a:gd name="T22" fmla="*/ 24 w 24"/>
              <a:gd name="T23" fmla="*/ 20 h 36"/>
              <a:gd name="T24" fmla="*/ 24 w 24"/>
              <a:gd name="T25" fmla="*/ 16 h 36"/>
              <a:gd name="T26" fmla="*/ 22 w 24"/>
              <a:gd name="T27" fmla="*/ 6 h 36"/>
              <a:gd name="T28" fmla="*/ 18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4" y="2"/>
                </a:lnTo>
                <a:lnTo>
                  <a:pt x="0" y="6"/>
                </a:lnTo>
                <a:lnTo>
                  <a:pt x="0" y="16"/>
                </a:lnTo>
                <a:lnTo>
                  <a:pt x="0" y="20"/>
                </a:lnTo>
                <a:lnTo>
                  <a:pt x="0" y="30"/>
                </a:lnTo>
                <a:lnTo>
                  <a:pt x="4" y="36"/>
                </a:lnTo>
                <a:lnTo>
                  <a:pt x="10" y="36"/>
                </a:lnTo>
                <a:lnTo>
                  <a:pt x="14" y="36"/>
                </a:lnTo>
                <a:lnTo>
                  <a:pt x="18" y="36"/>
                </a:lnTo>
                <a:lnTo>
                  <a:pt x="22" y="30"/>
                </a:lnTo>
                <a:lnTo>
                  <a:pt x="24" y="20"/>
                </a:lnTo>
                <a:lnTo>
                  <a:pt x="24" y="16"/>
                </a:lnTo>
                <a:lnTo>
                  <a:pt x="22" y="6"/>
                </a:lnTo>
                <a:lnTo>
                  <a:pt x="18"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26" name="Freeform 23"/>
          <p:cNvSpPr>
            <a:spLocks/>
          </p:cNvSpPr>
          <p:nvPr/>
        </p:nvSpPr>
        <p:spPr bwMode="auto">
          <a:xfrm>
            <a:off x="8473102" y="5424333"/>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27" name="Freeform 24"/>
          <p:cNvSpPr>
            <a:spLocks/>
          </p:cNvSpPr>
          <p:nvPr/>
        </p:nvSpPr>
        <p:spPr bwMode="auto">
          <a:xfrm>
            <a:off x="8498502" y="5370357"/>
            <a:ext cx="38100" cy="57150"/>
          </a:xfrm>
          <a:custGeom>
            <a:avLst/>
            <a:gdLst>
              <a:gd name="T0" fmla="*/ 8 w 24"/>
              <a:gd name="T1" fmla="*/ 0 h 36"/>
              <a:gd name="T2" fmla="*/ 4 w 24"/>
              <a:gd name="T3" fmla="*/ 2 h 36"/>
              <a:gd name="T4" fmla="*/ 2 w 24"/>
              <a:gd name="T5" fmla="*/ 4 h 36"/>
              <a:gd name="T6" fmla="*/ 2 w 24"/>
              <a:gd name="T7" fmla="*/ 8 h 36"/>
              <a:gd name="T8" fmla="*/ 4 w 24"/>
              <a:gd name="T9" fmla="*/ 12 h 36"/>
              <a:gd name="T10" fmla="*/ 8 w 24"/>
              <a:gd name="T11" fmla="*/ 14 h 36"/>
              <a:gd name="T12" fmla="*/ 14 w 24"/>
              <a:gd name="T13" fmla="*/ 16 h 36"/>
              <a:gd name="T14" fmla="*/ 20 w 24"/>
              <a:gd name="T15" fmla="*/ 18 h 36"/>
              <a:gd name="T16" fmla="*/ 24 w 24"/>
              <a:gd name="T17" fmla="*/ 20 h 36"/>
              <a:gd name="T18" fmla="*/ 24 w 24"/>
              <a:gd name="T19" fmla="*/ 24 h 36"/>
              <a:gd name="T20" fmla="*/ 24 w 24"/>
              <a:gd name="T21" fmla="*/ 30 h 36"/>
              <a:gd name="T22" fmla="*/ 24 w 24"/>
              <a:gd name="T23" fmla="*/ 34 h 36"/>
              <a:gd name="T24" fmla="*/ 22 w 24"/>
              <a:gd name="T25" fmla="*/ 36 h 36"/>
              <a:gd name="T26" fmla="*/ 16 w 24"/>
              <a:gd name="T27" fmla="*/ 36 h 36"/>
              <a:gd name="T28" fmla="*/ 8 w 24"/>
              <a:gd name="T29" fmla="*/ 36 h 36"/>
              <a:gd name="T30" fmla="*/ 4 w 24"/>
              <a:gd name="T31" fmla="*/ 36 h 36"/>
              <a:gd name="T32" fmla="*/ 2 w 24"/>
              <a:gd name="T33" fmla="*/ 34 h 36"/>
              <a:gd name="T34" fmla="*/ 0 w 24"/>
              <a:gd name="T35" fmla="*/ 30 h 36"/>
              <a:gd name="T36" fmla="*/ 0 w 24"/>
              <a:gd name="T37" fmla="*/ 24 h 36"/>
              <a:gd name="T38" fmla="*/ 2 w 24"/>
              <a:gd name="T39" fmla="*/ 20 h 36"/>
              <a:gd name="T40" fmla="*/ 6 w 24"/>
              <a:gd name="T41" fmla="*/ 18 h 36"/>
              <a:gd name="T42" fmla="*/ 10 w 24"/>
              <a:gd name="T43" fmla="*/ 16 h 36"/>
              <a:gd name="T44" fmla="*/ 18 w 24"/>
              <a:gd name="T45" fmla="*/ 14 h 36"/>
              <a:gd name="T46" fmla="*/ 22 w 24"/>
              <a:gd name="T47" fmla="*/ 12 h 36"/>
              <a:gd name="T48" fmla="*/ 24 w 24"/>
              <a:gd name="T49" fmla="*/ 8 h 36"/>
              <a:gd name="T50" fmla="*/ 24 w 24"/>
              <a:gd name="T51" fmla="*/ 4 h 36"/>
              <a:gd name="T52" fmla="*/ 22 w 24"/>
              <a:gd name="T53" fmla="*/ 2 h 36"/>
              <a:gd name="T54" fmla="*/ 16 w 24"/>
              <a:gd name="T55" fmla="*/ 0 h 36"/>
              <a:gd name="T56" fmla="*/ 8 w 24"/>
              <a:gd name="T5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36">
                <a:moveTo>
                  <a:pt x="8" y="0"/>
                </a:moveTo>
                <a:lnTo>
                  <a:pt x="4" y="2"/>
                </a:lnTo>
                <a:lnTo>
                  <a:pt x="2" y="4"/>
                </a:lnTo>
                <a:lnTo>
                  <a:pt x="2" y="8"/>
                </a:lnTo>
                <a:lnTo>
                  <a:pt x="4" y="12"/>
                </a:lnTo>
                <a:lnTo>
                  <a:pt x="8" y="14"/>
                </a:lnTo>
                <a:lnTo>
                  <a:pt x="14" y="16"/>
                </a:lnTo>
                <a:lnTo>
                  <a:pt x="20" y="18"/>
                </a:lnTo>
                <a:lnTo>
                  <a:pt x="24" y="20"/>
                </a:lnTo>
                <a:lnTo>
                  <a:pt x="24" y="24"/>
                </a:lnTo>
                <a:lnTo>
                  <a:pt x="24" y="30"/>
                </a:lnTo>
                <a:lnTo>
                  <a:pt x="24" y="34"/>
                </a:lnTo>
                <a:lnTo>
                  <a:pt x="22" y="36"/>
                </a:lnTo>
                <a:lnTo>
                  <a:pt x="16" y="36"/>
                </a:lnTo>
                <a:lnTo>
                  <a:pt x="8" y="36"/>
                </a:lnTo>
                <a:lnTo>
                  <a:pt x="4" y="36"/>
                </a:lnTo>
                <a:lnTo>
                  <a:pt x="2" y="34"/>
                </a:lnTo>
                <a:lnTo>
                  <a:pt x="0" y="30"/>
                </a:lnTo>
                <a:lnTo>
                  <a:pt x="0" y="24"/>
                </a:lnTo>
                <a:lnTo>
                  <a:pt x="2" y="20"/>
                </a:lnTo>
                <a:lnTo>
                  <a:pt x="6" y="18"/>
                </a:lnTo>
                <a:lnTo>
                  <a:pt x="10" y="16"/>
                </a:lnTo>
                <a:lnTo>
                  <a:pt x="18" y="14"/>
                </a:lnTo>
                <a:lnTo>
                  <a:pt x="22" y="12"/>
                </a:lnTo>
                <a:lnTo>
                  <a:pt x="24" y="8"/>
                </a:lnTo>
                <a:lnTo>
                  <a:pt x="24" y="4"/>
                </a:lnTo>
                <a:lnTo>
                  <a:pt x="22" y="2"/>
                </a:lnTo>
                <a:lnTo>
                  <a:pt x="16" y="0"/>
                </a:lnTo>
                <a:lnTo>
                  <a:pt x="8"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28" name="Line 25"/>
          <p:cNvSpPr>
            <a:spLocks noChangeShapeType="1"/>
          </p:cNvSpPr>
          <p:nvPr/>
        </p:nvSpPr>
        <p:spPr bwMode="auto">
          <a:xfrm flipV="1">
            <a:off x="9073177" y="5246533"/>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29" name="Freeform 26"/>
          <p:cNvSpPr>
            <a:spLocks/>
          </p:cNvSpPr>
          <p:nvPr/>
        </p:nvSpPr>
        <p:spPr bwMode="auto">
          <a:xfrm>
            <a:off x="9016027" y="5370357"/>
            <a:ext cx="12700" cy="57150"/>
          </a:xfrm>
          <a:custGeom>
            <a:avLst/>
            <a:gdLst>
              <a:gd name="T0" fmla="*/ 0 w 8"/>
              <a:gd name="T1" fmla="*/ 6 h 36"/>
              <a:gd name="T2" fmla="*/ 4 w 8"/>
              <a:gd name="T3" fmla="*/ 4 h 36"/>
              <a:gd name="T4" fmla="*/ 8 w 8"/>
              <a:gd name="T5" fmla="*/ 0 h 36"/>
              <a:gd name="T6" fmla="*/ 8 w 8"/>
              <a:gd name="T7" fmla="*/ 36 h 36"/>
            </a:gdLst>
            <a:ahLst/>
            <a:cxnLst>
              <a:cxn ang="0">
                <a:pos x="T0" y="T1"/>
              </a:cxn>
              <a:cxn ang="0">
                <a:pos x="T2" y="T3"/>
              </a:cxn>
              <a:cxn ang="0">
                <a:pos x="T4" y="T5"/>
              </a:cxn>
              <a:cxn ang="0">
                <a:pos x="T6" y="T7"/>
              </a:cxn>
            </a:cxnLst>
            <a:rect l="0" t="0" r="r" b="b"/>
            <a:pathLst>
              <a:path w="8" h="36">
                <a:moveTo>
                  <a:pt x="0" y="6"/>
                </a:moveTo>
                <a:lnTo>
                  <a:pt x="4" y="4"/>
                </a:lnTo>
                <a:lnTo>
                  <a:pt x="8" y="0"/>
                </a:lnTo>
                <a:lnTo>
                  <a:pt x="8" y="3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30" name="Freeform 27"/>
          <p:cNvSpPr>
            <a:spLocks/>
          </p:cNvSpPr>
          <p:nvPr/>
        </p:nvSpPr>
        <p:spPr bwMode="auto">
          <a:xfrm>
            <a:off x="9066827" y="5424333"/>
            <a:ext cx="6350" cy="3175"/>
          </a:xfrm>
          <a:custGeom>
            <a:avLst/>
            <a:gdLst>
              <a:gd name="T0" fmla="*/ 2 w 4"/>
              <a:gd name="T1" fmla="*/ 0 h 2"/>
              <a:gd name="T2" fmla="*/ 0 w 4"/>
              <a:gd name="T3" fmla="*/ 2 h 2"/>
              <a:gd name="T4" fmla="*/ 2 w 4"/>
              <a:gd name="T5" fmla="*/ 2 h 2"/>
              <a:gd name="T6" fmla="*/ 4 w 4"/>
              <a:gd name="T7" fmla="*/ 2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lnTo>
                  <a:pt x="0" y="2"/>
                </a:lnTo>
                <a:lnTo>
                  <a:pt x="2" y="2"/>
                </a:lnTo>
                <a:lnTo>
                  <a:pt x="4"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31" name="Freeform 28"/>
          <p:cNvSpPr>
            <a:spLocks/>
          </p:cNvSpPr>
          <p:nvPr/>
        </p:nvSpPr>
        <p:spPr bwMode="auto">
          <a:xfrm>
            <a:off x="9092227" y="5370357"/>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6 h 36"/>
              <a:gd name="T14" fmla="*/ 10 w 24"/>
              <a:gd name="T15" fmla="*/ 36 h 36"/>
              <a:gd name="T16" fmla="*/ 14 w 24"/>
              <a:gd name="T17" fmla="*/ 36 h 36"/>
              <a:gd name="T18" fmla="*/ 20 w 24"/>
              <a:gd name="T19" fmla="*/ 36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6"/>
                </a:lnTo>
                <a:lnTo>
                  <a:pt x="10" y="36"/>
                </a:lnTo>
                <a:lnTo>
                  <a:pt x="14" y="36"/>
                </a:lnTo>
                <a:lnTo>
                  <a:pt x="20" y="36"/>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32" name="Line 29"/>
          <p:cNvSpPr>
            <a:spLocks noChangeShapeType="1"/>
          </p:cNvSpPr>
          <p:nvPr/>
        </p:nvSpPr>
        <p:spPr bwMode="auto">
          <a:xfrm flipV="1">
            <a:off x="6256952" y="527510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3" name="Line 30"/>
          <p:cNvSpPr>
            <a:spLocks noChangeShapeType="1"/>
          </p:cNvSpPr>
          <p:nvPr/>
        </p:nvSpPr>
        <p:spPr bwMode="auto">
          <a:xfrm flipV="1">
            <a:off x="6403002" y="527510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4" name="Line 31"/>
          <p:cNvSpPr>
            <a:spLocks noChangeShapeType="1"/>
          </p:cNvSpPr>
          <p:nvPr/>
        </p:nvSpPr>
        <p:spPr bwMode="auto">
          <a:xfrm flipV="1">
            <a:off x="6552227" y="527510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5" name="Line 32"/>
          <p:cNvSpPr>
            <a:spLocks noChangeShapeType="1"/>
          </p:cNvSpPr>
          <p:nvPr/>
        </p:nvSpPr>
        <p:spPr bwMode="auto">
          <a:xfrm flipV="1">
            <a:off x="6847502" y="527510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6" name="Line 33"/>
          <p:cNvSpPr>
            <a:spLocks noChangeShapeType="1"/>
          </p:cNvSpPr>
          <p:nvPr/>
        </p:nvSpPr>
        <p:spPr bwMode="auto">
          <a:xfrm flipV="1">
            <a:off x="6996727" y="527510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7" name="Line 34"/>
          <p:cNvSpPr>
            <a:spLocks noChangeShapeType="1"/>
          </p:cNvSpPr>
          <p:nvPr/>
        </p:nvSpPr>
        <p:spPr bwMode="auto">
          <a:xfrm flipV="1">
            <a:off x="7145952" y="527510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8" name="Line 35"/>
          <p:cNvSpPr>
            <a:spLocks noChangeShapeType="1"/>
          </p:cNvSpPr>
          <p:nvPr/>
        </p:nvSpPr>
        <p:spPr bwMode="auto">
          <a:xfrm flipV="1">
            <a:off x="7441227" y="527510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39" name="Line 36"/>
          <p:cNvSpPr>
            <a:spLocks noChangeShapeType="1"/>
          </p:cNvSpPr>
          <p:nvPr/>
        </p:nvSpPr>
        <p:spPr bwMode="auto">
          <a:xfrm flipV="1">
            <a:off x="7590452" y="527510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0" name="Line 37"/>
          <p:cNvSpPr>
            <a:spLocks noChangeShapeType="1"/>
          </p:cNvSpPr>
          <p:nvPr/>
        </p:nvSpPr>
        <p:spPr bwMode="auto">
          <a:xfrm flipV="1">
            <a:off x="7736502" y="527510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1" name="Line 38"/>
          <p:cNvSpPr>
            <a:spLocks noChangeShapeType="1"/>
          </p:cNvSpPr>
          <p:nvPr/>
        </p:nvSpPr>
        <p:spPr bwMode="auto">
          <a:xfrm flipV="1">
            <a:off x="8034952" y="527510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2" name="Line 39"/>
          <p:cNvSpPr>
            <a:spLocks noChangeShapeType="1"/>
          </p:cNvSpPr>
          <p:nvPr/>
        </p:nvSpPr>
        <p:spPr bwMode="auto">
          <a:xfrm flipV="1">
            <a:off x="8181002" y="527510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3" name="Line 40"/>
          <p:cNvSpPr>
            <a:spLocks noChangeShapeType="1"/>
          </p:cNvSpPr>
          <p:nvPr/>
        </p:nvSpPr>
        <p:spPr bwMode="auto">
          <a:xfrm flipV="1">
            <a:off x="8330227" y="527510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4" name="Line 41"/>
          <p:cNvSpPr>
            <a:spLocks noChangeShapeType="1"/>
          </p:cNvSpPr>
          <p:nvPr/>
        </p:nvSpPr>
        <p:spPr bwMode="auto">
          <a:xfrm flipV="1">
            <a:off x="8628677" y="527510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5" name="Line 42"/>
          <p:cNvSpPr>
            <a:spLocks noChangeShapeType="1"/>
          </p:cNvSpPr>
          <p:nvPr/>
        </p:nvSpPr>
        <p:spPr bwMode="auto">
          <a:xfrm flipV="1">
            <a:off x="8774727" y="527510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6" name="Line 43"/>
          <p:cNvSpPr>
            <a:spLocks noChangeShapeType="1"/>
          </p:cNvSpPr>
          <p:nvPr/>
        </p:nvSpPr>
        <p:spPr bwMode="auto">
          <a:xfrm flipV="1">
            <a:off x="8923952" y="5275107"/>
            <a:ext cx="1588" cy="25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7" name="Line 44"/>
          <p:cNvSpPr>
            <a:spLocks noChangeShapeType="1"/>
          </p:cNvSpPr>
          <p:nvPr/>
        </p:nvSpPr>
        <p:spPr bwMode="auto">
          <a:xfrm>
            <a:off x="6107727" y="2608107"/>
            <a:ext cx="29654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8" name="Line 45"/>
          <p:cNvSpPr>
            <a:spLocks noChangeShapeType="1"/>
          </p:cNvSpPr>
          <p:nvPr/>
        </p:nvSpPr>
        <p:spPr bwMode="auto">
          <a:xfrm>
            <a:off x="6107727" y="2608108"/>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49" name="Line 46"/>
          <p:cNvSpPr>
            <a:spLocks noChangeShapeType="1"/>
          </p:cNvSpPr>
          <p:nvPr/>
        </p:nvSpPr>
        <p:spPr bwMode="auto">
          <a:xfrm>
            <a:off x="6701452" y="2608108"/>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50" name="Line 47"/>
          <p:cNvSpPr>
            <a:spLocks noChangeShapeType="1"/>
          </p:cNvSpPr>
          <p:nvPr/>
        </p:nvSpPr>
        <p:spPr bwMode="auto">
          <a:xfrm>
            <a:off x="7292002" y="2608108"/>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51" name="Line 48"/>
          <p:cNvSpPr>
            <a:spLocks noChangeShapeType="1"/>
          </p:cNvSpPr>
          <p:nvPr/>
        </p:nvSpPr>
        <p:spPr bwMode="auto">
          <a:xfrm>
            <a:off x="7885727" y="2608108"/>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52" name="Line 49"/>
          <p:cNvSpPr>
            <a:spLocks noChangeShapeType="1"/>
          </p:cNvSpPr>
          <p:nvPr/>
        </p:nvSpPr>
        <p:spPr bwMode="auto">
          <a:xfrm>
            <a:off x="8479452" y="2608108"/>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53" name="Line 50"/>
          <p:cNvSpPr>
            <a:spLocks noChangeShapeType="1"/>
          </p:cNvSpPr>
          <p:nvPr/>
        </p:nvSpPr>
        <p:spPr bwMode="auto">
          <a:xfrm>
            <a:off x="9073177" y="2608108"/>
            <a:ext cx="1588" cy="539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54" name="Line 51"/>
          <p:cNvSpPr>
            <a:spLocks noChangeShapeType="1"/>
          </p:cNvSpPr>
          <p:nvPr/>
        </p:nvSpPr>
        <p:spPr bwMode="auto">
          <a:xfrm>
            <a:off x="6256952" y="260810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55" name="Line 52"/>
          <p:cNvSpPr>
            <a:spLocks noChangeShapeType="1"/>
          </p:cNvSpPr>
          <p:nvPr/>
        </p:nvSpPr>
        <p:spPr bwMode="auto">
          <a:xfrm>
            <a:off x="6403002" y="260810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56" name="Line 53"/>
          <p:cNvSpPr>
            <a:spLocks noChangeShapeType="1"/>
          </p:cNvSpPr>
          <p:nvPr/>
        </p:nvSpPr>
        <p:spPr bwMode="auto">
          <a:xfrm>
            <a:off x="6552227" y="260810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57" name="Line 54"/>
          <p:cNvSpPr>
            <a:spLocks noChangeShapeType="1"/>
          </p:cNvSpPr>
          <p:nvPr/>
        </p:nvSpPr>
        <p:spPr bwMode="auto">
          <a:xfrm>
            <a:off x="6847502" y="260810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58" name="Line 55"/>
          <p:cNvSpPr>
            <a:spLocks noChangeShapeType="1"/>
          </p:cNvSpPr>
          <p:nvPr/>
        </p:nvSpPr>
        <p:spPr bwMode="auto">
          <a:xfrm>
            <a:off x="6996727" y="260810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59" name="Line 56"/>
          <p:cNvSpPr>
            <a:spLocks noChangeShapeType="1"/>
          </p:cNvSpPr>
          <p:nvPr/>
        </p:nvSpPr>
        <p:spPr bwMode="auto">
          <a:xfrm>
            <a:off x="7145952" y="260810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0" name="Line 57"/>
          <p:cNvSpPr>
            <a:spLocks noChangeShapeType="1"/>
          </p:cNvSpPr>
          <p:nvPr/>
        </p:nvSpPr>
        <p:spPr bwMode="auto">
          <a:xfrm>
            <a:off x="7441227" y="260810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1" name="Line 58"/>
          <p:cNvSpPr>
            <a:spLocks noChangeShapeType="1"/>
          </p:cNvSpPr>
          <p:nvPr/>
        </p:nvSpPr>
        <p:spPr bwMode="auto">
          <a:xfrm>
            <a:off x="7590452" y="260810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2" name="Line 59"/>
          <p:cNvSpPr>
            <a:spLocks noChangeShapeType="1"/>
          </p:cNvSpPr>
          <p:nvPr/>
        </p:nvSpPr>
        <p:spPr bwMode="auto">
          <a:xfrm>
            <a:off x="7736502" y="260810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3" name="Line 60"/>
          <p:cNvSpPr>
            <a:spLocks noChangeShapeType="1"/>
          </p:cNvSpPr>
          <p:nvPr/>
        </p:nvSpPr>
        <p:spPr bwMode="auto">
          <a:xfrm>
            <a:off x="8034952" y="260810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4" name="Line 61"/>
          <p:cNvSpPr>
            <a:spLocks noChangeShapeType="1"/>
          </p:cNvSpPr>
          <p:nvPr/>
        </p:nvSpPr>
        <p:spPr bwMode="auto">
          <a:xfrm>
            <a:off x="8181002" y="260810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5" name="Line 62"/>
          <p:cNvSpPr>
            <a:spLocks noChangeShapeType="1"/>
          </p:cNvSpPr>
          <p:nvPr/>
        </p:nvSpPr>
        <p:spPr bwMode="auto">
          <a:xfrm>
            <a:off x="8330227" y="260810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6" name="Line 63"/>
          <p:cNvSpPr>
            <a:spLocks noChangeShapeType="1"/>
          </p:cNvSpPr>
          <p:nvPr/>
        </p:nvSpPr>
        <p:spPr bwMode="auto">
          <a:xfrm>
            <a:off x="8628677" y="260810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7" name="Line 64"/>
          <p:cNvSpPr>
            <a:spLocks noChangeShapeType="1"/>
          </p:cNvSpPr>
          <p:nvPr/>
        </p:nvSpPr>
        <p:spPr bwMode="auto">
          <a:xfrm>
            <a:off x="8774727" y="260810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8" name="Line 65"/>
          <p:cNvSpPr>
            <a:spLocks noChangeShapeType="1"/>
          </p:cNvSpPr>
          <p:nvPr/>
        </p:nvSpPr>
        <p:spPr bwMode="auto">
          <a:xfrm>
            <a:off x="8923952" y="2608108"/>
            <a:ext cx="1588" cy="2857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69" name="Line 66"/>
          <p:cNvSpPr>
            <a:spLocks noChangeShapeType="1"/>
          </p:cNvSpPr>
          <p:nvPr/>
        </p:nvSpPr>
        <p:spPr bwMode="auto">
          <a:xfrm flipV="1">
            <a:off x="6107727" y="2608107"/>
            <a:ext cx="1588" cy="2692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0" name="Line 67"/>
          <p:cNvSpPr>
            <a:spLocks noChangeShapeType="1"/>
          </p:cNvSpPr>
          <p:nvPr/>
        </p:nvSpPr>
        <p:spPr bwMode="auto">
          <a:xfrm>
            <a:off x="6107728" y="5300507"/>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1" name="Freeform 68"/>
          <p:cNvSpPr>
            <a:spLocks/>
          </p:cNvSpPr>
          <p:nvPr/>
        </p:nvSpPr>
        <p:spPr bwMode="auto">
          <a:xfrm>
            <a:off x="5945802" y="5243357"/>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6 h 36"/>
              <a:gd name="T14" fmla="*/ 10 w 24"/>
              <a:gd name="T15" fmla="*/ 36 h 36"/>
              <a:gd name="T16" fmla="*/ 14 w 24"/>
              <a:gd name="T17" fmla="*/ 36 h 36"/>
              <a:gd name="T18" fmla="*/ 20 w 24"/>
              <a:gd name="T19" fmla="*/ 36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6"/>
                </a:lnTo>
                <a:lnTo>
                  <a:pt x="10" y="36"/>
                </a:lnTo>
                <a:lnTo>
                  <a:pt x="14" y="36"/>
                </a:lnTo>
                <a:lnTo>
                  <a:pt x="20" y="36"/>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72" name="Freeform 69"/>
          <p:cNvSpPr>
            <a:spLocks/>
          </p:cNvSpPr>
          <p:nvPr/>
        </p:nvSpPr>
        <p:spPr bwMode="auto">
          <a:xfrm>
            <a:off x="6006128" y="5297333"/>
            <a:ext cx="3175" cy="3175"/>
          </a:xfrm>
          <a:custGeom>
            <a:avLst/>
            <a:gdLst>
              <a:gd name="T0" fmla="*/ 2 w 2"/>
              <a:gd name="T1" fmla="*/ 0 h 2"/>
              <a:gd name="T2" fmla="*/ 0 w 2"/>
              <a:gd name="T3" fmla="*/ 2 h 2"/>
              <a:gd name="T4" fmla="*/ 2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2"/>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73" name="Freeform 70"/>
          <p:cNvSpPr>
            <a:spLocks/>
          </p:cNvSpPr>
          <p:nvPr/>
        </p:nvSpPr>
        <p:spPr bwMode="auto">
          <a:xfrm>
            <a:off x="6031527" y="5243357"/>
            <a:ext cx="38100" cy="57150"/>
          </a:xfrm>
          <a:custGeom>
            <a:avLst/>
            <a:gdLst>
              <a:gd name="T0" fmla="*/ 10 w 24"/>
              <a:gd name="T1" fmla="*/ 0 h 36"/>
              <a:gd name="T2" fmla="*/ 4 w 24"/>
              <a:gd name="T3" fmla="*/ 2 h 36"/>
              <a:gd name="T4" fmla="*/ 0 w 24"/>
              <a:gd name="T5" fmla="*/ 6 h 36"/>
              <a:gd name="T6" fmla="*/ 0 w 24"/>
              <a:gd name="T7" fmla="*/ 16 h 36"/>
              <a:gd name="T8" fmla="*/ 0 w 24"/>
              <a:gd name="T9" fmla="*/ 20 h 36"/>
              <a:gd name="T10" fmla="*/ 0 w 24"/>
              <a:gd name="T11" fmla="*/ 30 h 36"/>
              <a:gd name="T12" fmla="*/ 4 w 24"/>
              <a:gd name="T13" fmla="*/ 36 h 36"/>
              <a:gd name="T14" fmla="*/ 10 w 24"/>
              <a:gd name="T15" fmla="*/ 36 h 36"/>
              <a:gd name="T16" fmla="*/ 14 w 24"/>
              <a:gd name="T17" fmla="*/ 36 h 36"/>
              <a:gd name="T18" fmla="*/ 18 w 24"/>
              <a:gd name="T19" fmla="*/ 36 h 36"/>
              <a:gd name="T20" fmla="*/ 22 w 24"/>
              <a:gd name="T21" fmla="*/ 30 h 36"/>
              <a:gd name="T22" fmla="*/ 24 w 24"/>
              <a:gd name="T23" fmla="*/ 20 h 36"/>
              <a:gd name="T24" fmla="*/ 24 w 24"/>
              <a:gd name="T25" fmla="*/ 16 h 36"/>
              <a:gd name="T26" fmla="*/ 22 w 24"/>
              <a:gd name="T27" fmla="*/ 6 h 36"/>
              <a:gd name="T28" fmla="*/ 18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4" y="2"/>
                </a:lnTo>
                <a:lnTo>
                  <a:pt x="0" y="6"/>
                </a:lnTo>
                <a:lnTo>
                  <a:pt x="0" y="16"/>
                </a:lnTo>
                <a:lnTo>
                  <a:pt x="0" y="20"/>
                </a:lnTo>
                <a:lnTo>
                  <a:pt x="0" y="30"/>
                </a:lnTo>
                <a:lnTo>
                  <a:pt x="4" y="36"/>
                </a:lnTo>
                <a:lnTo>
                  <a:pt x="10" y="36"/>
                </a:lnTo>
                <a:lnTo>
                  <a:pt x="14" y="36"/>
                </a:lnTo>
                <a:lnTo>
                  <a:pt x="18" y="36"/>
                </a:lnTo>
                <a:lnTo>
                  <a:pt x="22" y="30"/>
                </a:lnTo>
                <a:lnTo>
                  <a:pt x="24" y="20"/>
                </a:lnTo>
                <a:lnTo>
                  <a:pt x="24" y="16"/>
                </a:lnTo>
                <a:lnTo>
                  <a:pt x="22" y="6"/>
                </a:lnTo>
                <a:lnTo>
                  <a:pt x="18"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74" name="Line 71"/>
          <p:cNvSpPr>
            <a:spLocks noChangeShapeType="1"/>
          </p:cNvSpPr>
          <p:nvPr/>
        </p:nvSpPr>
        <p:spPr bwMode="auto">
          <a:xfrm>
            <a:off x="6107728" y="4763932"/>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5" name="Freeform 72"/>
          <p:cNvSpPr>
            <a:spLocks/>
          </p:cNvSpPr>
          <p:nvPr/>
        </p:nvSpPr>
        <p:spPr bwMode="auto">
          <a:xfrm>
            <a:off x="5945802" y="4738532"/>
            <a:ext cx="38100" cy="57150"/>
          </a:xfrm>
          <a:custGeom>
            <a:avLst/>
            <a:gdLst>
              <a:gd name="T0" fmla="*/ 10 w 24"/>
              <a:gd name="T1" fmla="*/ 0 h 36"/>
              <a:gd name="T2" fmla="*/ 6 w 24"/>
              <a:gd name="T3" fmla="*/ 2 h 36"/>
              <a:gd name="T4" fmla="*/ 2 w 24"/>
              <a:gd name="T5" fmla="*/ 6 h 36"/>
              <a:gd name="T6" fmla="*/ 0 w 24"/>
              <a:gd name="T7" fmla="*/ 16 h 36"/>
              <a:gd name="T8" fmla="*/ 0 w 24"/>
              <a:gd name="T9" fmla="*/ 22 h 36"/>
              <a:gd name="T10" fmla="*/ 2 w 24"/>
              <a:gd name="T11" fmla="*/ 30 h 36"/>
              <a:gd name="T12" fmla="*/ 6 w 24"/>
              <a:gd name="T13" fmla="*/ 36 h 36"/>
              <a:gd name="T14" fmla="*/ 10 w 24"/>
              <a:gd name="T15" fmla="*/ 36 h 36"/>
              <a:gd name="T16" fmla="*/ 14 w 24"/>
              <a:gd name="T17" fmla="*/ 36 h 36"/>
              <a:gd name="T18" fmla="*/ 20 w 24"/>
              <a:gd name="T19" fmla="*/ 36 h 36"/>
              <a:gd name="T20" fmla="*/ 22 w 24"/>
              <a:gd name="T21" fmla="*/ 30 h 36"/>
              <a:gd name="T22" fmla="*/ 24 w 24"/>
              <a:gd name="T23" fmla="*/ 22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2"/>
                </a:lnTo>
                <a:lnTo>
                  <a:pt x="2" y="30"/>
                </a:lnTo>
                <a:lnTo>
                  <a:pt x="6" y="36"/>
                </a:lnTo>
                <a:lnTo>
                  <a:pt x="10" y="36"/>
                </a:lnTo>
                <a:lnTo>
                  <a:pt x="14" y="36"/>
                </a:lnTo>
                <a:lnTo>
                  <a:pt x="20" y="36"/>
                </a:lnTo>
                <a:lnTo>
                  <a:pt x="22" y="30"/>
                </a:lnTo>
                <a:lnTo>
                  <a:pt x="24" y="22"/>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76" name="Freeform 73"/>
          <p:cNvSpPr>
            <a:spLocks/>
          </p:cNvSpPr>
          <p:nvPr/>
        </p:nvSpPr>
        <p:spPr bwMode="auto">
          <a:xfrm>
            <a:off x="6006128" y="4792508"/>
            <a:ext cx="3175" cy="3175"/>
          </a:xfrm>
          <a:custGeom>
            <a:avLst/>
            <a:gdLst>
              <a:gd name="T0" fmla="*/ 2 w 2"/>
              <a:gd name="T1" fmla="*/ 0 h 2"/>
              <a:gd name="T2" fmla="*/ 0 w 2"/>
              <a:gd name="T3" fmla="*/ 2 h 2"/>
              <a:gd name="T4" fmla="*/ 2 w 2"/>
              <a:gd name="T5" fmla="*/ 2 h 2"/>
              <a:gd name="T6" fmla="*/ 2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2"/>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77" name="Freeform 74"/>
          <p:cNvSpPr>
            <a:spLocks/>
          </p:cNvSpPr>
          <p:nvPr/>
        </p:nvSpPr>
        <p:spPr bwMode="auto">
          <a:xfrm>
            <a:off x="6031527" y="4738532"/>
            <a:ext cx="38100" cy="57150"/>
          </a:xfrm>
          <a:custGeom>
            <a:avLst/>
            <a:gdLst>
              <a:gd name="T0" fmla="*/ 0 w 24"/>
              <a:gd name="T1" fmla="*/ 8 h 36"/>
              <a:gd name="T2" fmla="*/ 0 w 24"/>
              <a:gd name="T3" fmla="*/ 6 h 36"/>
              <a:gd name="T4" fmla="*/ 2 w 24"/>
              <a:gd name="T5" fmla="*/ 4 h 36"/>
              <a:gd name="T6" fmla="*/ 4 w 24"/>
              <a:gd name="T7" fmla="*/ 2 h 36"/>
              <a:gd name="T8" fmla="*/ 8 w 24"/>
              <a:gd name="T9" fmla="*/ 0 h 36"/>
              <a:gd name="T10" fmla="*/ 14 w 24"/>
              <a:gd name="T11" fmla="*/ 0 h 36"/>
              <a:gd name="T12" fmla="*/ 18 w 24"/>
              <a:gd name="T13" fmla="*/ 2 h 36"/>
              <a:gd name="T14" fmla="*/ 20 w 24"/>
              <a:gd name="T15" fmla="*/ 4 h 36"/>
              <a:gd name="T16" fmla="*/ 22 w 24"/>
              <a:gd name="T17" fmla="*/ 6 h 36"/>
              <a:gd name="T18" fmla="*/ 22 w 24"/>
              <a:gd name="T19" fmla="*/ 10 h 36"/>
              <a:gd name="T20" fmla="*/ 20 w 24"/>
              <a:gd name="T21" fmla="*/ 14 h 36"/>
              <a:gd name="T22" fmla="*/ 16 w 24"/>
              <a:gd name="T23" fmla="*/ 20 h 36"/>
              <a:gd name="T24" fmla="*/ 0 w 24"/>
              <a:gd name="T25" fmla="*/ 36 h 36"/>
              <a:gd name="T26" fmla="*/ 24 w 24"/>
              <a:gd name="T2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36">
                <a:moveTo>
                  <a:pt x="0" y="8"/>
                </a:moveTo>
                <a:lnTo>
                  <a:pt x="0" y="6"/>
                </a:lnTo>
                <a:lnTo>
                  <a:pt x="2" y="4"/>
                </a:lnTo>
                <a:lnTo>
                  <a:pt x="4" y="2"/>
                </a:lnTo>
                <a:lnTo>
                  <a:pt x="8" y="0"/>
                </a:lnTo>
                <a:lnTo>
                  <a:pt x="14" y="0"/>
                </a:lnTo>
                <a:lnTo>
                  <a:pt x="18" y="2"/>
                </a:lnTo>
                <a:lnTo>
                  <a:pt x="20" y="4"/>
                </a:lnTo>
                <a:lnTo>
                  <a:pt x="22" y="6"/>
                </a:lnTo>
                <a:lnTo>
                  <a:pt x="22" y="10"/>
                </a:lnTo>
                <a:lnTo>
                  <a:pt x="20" y="14"/>
                </a:lnTo>
                <a:lnTo>
                  <a:pt x="16" y="20"/>
                </a:lnTo>
                <a:lnTo>
                  <a:pt x="0" y="36"/>
                </a:lnTo>
                <a:lnTo>
                  <a:pt x="24" y="3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78" name="Line 75"/>
          <p:cNvSpPr>
            <a:spLocks noChangeShapeType="1"/>
          </p:cNvSpPr>
          <p:nvPr/>
        </p:nvSpPr>
        <p:spPr bwMode="auto">
          <a:xfrm>
            <a:off x="6107728" y="4224182"/>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79" name="Freeform 76"/>
          <p:cNvSpPr>
            <a:spLocks/>
          </p:cNvSpPr>
          <p:nvPr/>
        </p:nvSpPr>
        <p:spPr bwMode="auto">
          <a:xfrm>
            <a:off x="5945802" y="4198783"/>
            <a:ext cx="38100" cy="60325"/>
          </a:xfrm>
          <a:custGeom>
            <a:avLst/>
            <a:gdLst>
              <a:gd name="T0" fmla="*/ 10 w 24"/>
              <a:gd name="T1" fmla="*/ 0 h 38"/>
              <a:gd name="T2" fmla="*/ 6 w 24"/>
              <a:gd name="T3" fmla="*/ 2 h 38"/>
              <a:gd name="T4" fmla="*/ 2 w 24"/>
              <a:gd name="T5" fmla="*/ 8 h 38"/>
              <a:gd name="T6" fmla="*/ 0 w 24"/>
              <a:gd name="T7" fmla="*/ 16 h 38"/>
              <a:gd name="T8" fmla="*/ 0 w 24"/>
              <a:gd name="T9" fmla="*/ 22 h 38"/>
              <a:gd name="T10" fmla="*/ 2 w 24"/>
              <a:gd name="T11" fmla="*/ 30 h 38"/>
              <a:gd name="T12" fmla="*/ 6 w 24"/>
              <a:gd name="T13" fmla="*/ 36 h 38"/>
              <a:gd name="T14" fmla="*/ 10 w 24"/>
              <a:gd name="T15" fmla="*/ 38 h 38"/>
              <a:gd name="T16" fmla="*/ 14 w 24"/>
              <a:gd name="T17" fmla="*/ 38 h 38"/>
              <a:gd name="T18" fmla="*/ 20 w 24"/>
              <a:gd name="T19" fmla="*/ 36 h 38"/>
              <a:gd name="T20" fmla="*/ 22 w 24"/>
              <a:gd name="T21" fmla="*/ 30 h 38"/>
              <a:gd name="T22" fmla="*/ 24 w 24"/>
              <a:gd name="T23" fmla="*/ 22 h 38"/>
              <a:gd name="T24" fmla="*/ 24 w 24"/>
              <a:gd name="T25" fmla="*/ 16 h 38"/>
              <a:gd name="T26" fmla="*/ 22 w 24"/>
              <a:gd name="T27" fmla="*/ 8 h 38"/>
              <a:gd name="T28" fmla="*/ 20 w 24"/>
              <a:gd name="T29" fmla="*/ 2 h 38"/>
              <a:gd name="T30" fmla="*/ 14 w 24"/>
              <a:gd name="T31" fmla="*/ 0 h 38"/>
              <a:gd name="T32" fmla="*/ 10 w 24"/>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8">
                <a:moveTo>
                  <a:pt x="10" y="0"/>
                </a:moveTo>
                <a:lnTo>
                  <a:pt x="6" y="2"/>
                </a:lnTo>
                <a:lnTo>
                  <a:pt x="2" y="8"/>
                </a:lnTo>
                <a:lnTo>
                  <a:pt x="0" y="16"/>
                </a:lnTo>
                <a:lnTo>
                  <a:pt x="0" y="22"/>
                </a:lnTo>
                <a:lnTo>
                  <a:pt x="2" y="30"/>
                </a:lnTo>
                <a:lnTo>
                  <a:pt x="6" y="36"/>
                </a:lnTo>
                <a:lnTo>
                  <a:pt x="10" y="38"/>
                </a:lnTo>
                <a:lnTo>
                  <a:pt x="14" y="38"/>
                </a:lnTo>
                <a:lnTo>
                  <a:pt x="20" y="36"/>
                </a:lnTo>
                <a:lnTo>
                  <a:pt x="22" y="30"/>
                </a:lnTo>
                <a:lnTo>
                  <a:pt x="24" y="22"/>
                </a:lnTo>
                <a:lnTo>
                  <a:pt x="24" y="16"/>
                </a:lnTo>
                <a:lnTo>
                  <a:pt x="22" y="8"/>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80" name="Freeform 77"/>
          <p:cNvSpPr>
            <a:spLocks/>
          </p:cNvSpPr>
          <p:nvPr/>
        </p:nvSpPr>
        <p:spPr bwMode="auto">
          <a:xfrm>
            <a:off x="6006128" y="4252757"/>
            <a:ext cx="3175" cy="6350"/>
          </a:xfrm>
          <a:custGeom>
            <a:avLst/>
            <a:gdLst>
              <a:gd name="T0" fmla="*/ 2 w 2"/>
              <a:gd name="T1" fmla="*/ 0 h 4"/>
              <a:gd name="T2" fmla="*/ 0 w 2"/>
              <a:gd name="T3" fmla="*/ 2 h 4"/>
              <a:gd name="T4" fmla="*/ 2 w 2"/>
              <a:gd name="T5" fmla="*/ 4 h 4"/>
              <a:gd name="T6" fmla="*/ 2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2"/>
                </a:lnTo>
                <a:lnTo>
                  <a:pt x="2" y="4"/>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81" name="Freeform 78"/>
          <p:cNvSpPr>
            <a:spLocks/>
          </p:cNvSpPr>
          <p:nvPr/>
        </p:nvSpPr>
        <p:spPr bwMode="auto">
          <a:xfrm>
            <a:off x="6031528" y="4198783"/>
            <a:ext cx="41275" cy="41275"/>
          </a:xfrm>
          <a:custGeom>
            <a:avLst/>
            <a:gdLst>
              <a:gd name="T0" fmla="*/ 16 w 26"/>
              <a:gd name="T1" fmla="*/ 0 h 26"/>
              <a:gd name="T2" fmla="*/ 0 w 26"/>
              <a:gd name="T3" fmla="*/ 26 h 26"/>
              <a:gd name="T4" fmla="*/ 26 w 26"/>
              <a:gd name="T5" fmla="*/ 26 h 26"/>
            </a:gdLst>
            <a:ahLst/>
            <a:cxnLst>
              <a:cxn ang="0">
                <a:pos x="T0" y="T1"/>
              </a:cxn>
              <a:cxn ang="0">
                <a:pos x="T2" y="T3"/>
              </a:cxn>
              <a:cxn ang="0">
                <a:pos x="T4" y="T5"/>
              </a:cxn>
            </a:cxnLst>
            <a:rect l="0" t="0" r="r" b="b"/>
            <a:pathLst>
              <a:path w="26" h="26">
                <a:moveTo>
                  <a:pt x="16" y="0"/>
                </a:moveTo>
                <a:lnTo>
                  <a:pt x="0" y="26"/>
                </a:lnTo>
                <a:lnTo>
                  <a:pt x="26" y="26"/>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82" name="Line 79"/>
          <p:cNvSpPr>
            <a:spLocks noChangeShapeType="1"/>
          </p:cNvSpPr>
          <p:nvPr/>
        </p:nvSpPr>
        <p:spPr bwMode="auto">
          <a:xfrm>
            <a:off x="6056927" y="4198783"/>
            <a:ext cx="1588" cy="6032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3" name="Line 80"/>
          <p:cNvSpPr>
            <a:spLocks noChangeShapeType="1"/>
          </p:cNvSpPr>
          <p:nvPr/>
        </p:nvSpPr>
        <p:spPr bwMode="auto">
          <a:xfrm>
            <a:off x="6107728" y="3687607"/>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4" name="Freeform 81"/>
          <p:cNvSpPr>
            <a:spLocks/>
          </p:cNvSpPr>
          <p:nvPr/>
        </p:nvSpPr>
        <p:spPr bwMode="auto">
          <a:xfrm>
            <a:off x="5945802" y="3662207"/>
            <a:ext cx="38100" cy="57150"/>
          </a:xfrm>
          <a:custGeom>
            <a:avLst/>
            <a:gdLst>
              <a:gd name="T0" fmla="*/ 10 w 24"/>
              <a:gd name="T1" fmla="*/ 0 h 36"/>
              <a:gd name="T2" fmla="*/ 6 w 24"/>
              <a:gd name="T3" fmla="*/ 2 h 36"/>
              <a:gd name="T4" fmla="*/ 2 w 24"/>
              <a:gd name="T5" fmla="*/ 6 h 36"/>
              <a:gd name="T6" fmla="*/ 0 w 24"/>
              <a:gd name="T7" fmla="*/ 16 h 36"/>
              <a:gd name="T8" fmla="*/ 0 w 24"/>
              <a:gd name="T9" fmla="*/ 20 h 36"/>
              <a:gd name="T10" fmla="*/ 2 w 24"/>
              <a:gd name="T11" fmla="*/ 30 h 36"/>
              <a:gd name="T12" fmla="*/ 6 w 24"/>
              <a:gd name="T13" fmla="*/ 34 h 36"/>
              <a:gd name="T14" fmla="*/ 10 w 24"/>
              <a:gd name="T15" fmla="*/ 36 h 36"/>
              <a:gd name="T16" fmla="*/ 14 w 24"/>
              <a:gd name="T17" fmla="*/ 36 h 36"/>
              <a:gd name="T18" fmla="*/ 20 w 24"/>
              <a:gd name="T19" fmla="*/ 34 h 36"/>
              <a:gd name="T20" fmla="*/ 22 w 24"/>
              <a:gd name="T21" fmla="*/ 30 h 36"/>
              <a:gd name="T22" fmla="*/ 24 w 24"/>
              <a:gd name="T23" fmla="*/ 20 h 36"/>
              <a:gd name="T24" fmla="*/ 24 w 24"/>
              <a:gd name="T25" fmla="*/ 16 h 36"/>
              <a:gd name="T26" fmla="*/ 22 w 24"/>
              <a:gd name="T27" fmla="*/ 6 h 36"/>
              <a:gd name="T28" fmla="*/ 20 w 24"/>
              <a:gd name="T29" fmla="*/ 2 h 36"/>
              <a:gd name="T30" fmla="*/ 14 w 24"/>
              <a:gd name="T31" fmla="*/ 0 h 36"/>
              <a:gd name="T32" fmla="*/ 10 w 24"/>
              <a:gd name="T33"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6">
                <a:moveTo>
                  <a:pt x="10" y="0"/>
                </a:moveTo>
                <a:lnTo>
                  <a:pt x="6" y="2"/>
                </a:lnTo>
                <a:lnTo>
                  <a:pt x="2" y="6"/>
                </a:lnTo>
                <a:lnTo>
                  <a:pt x="0" y="16"/>
                </a:lnTo>
                <a:lnTo>
                  <a:pt x="0" y="20"/>
                </a:lnTo>
                <a:lnTo>
                  <a:pt x="2" y="30"/>
                </a:lnTo>
                <a:lnTo>
                  <a:pt x="6" y="34"/>
                </a:lnTo>
                <a:lnTo>
                  <a:pt x="10" y="36"/>
                </a:lnTo>
                <a:lnTo>
                  <a:pt x="14" y="36"/>
                </a:lnTo>
                <a:lnTo>
                  <a:pt x="20" y="34"/>
                </a:lnTo>
                <a:lnTo>
                  <a:pt x="22" y="30"/>
                </a:lnTo>
                <a:lnTo>
                  <a:pt x="24" y="20"/>
                </a:lnTo>
                <a:lnTo>
                  <a:pt x="24" y="16"/>
                </a:lnTo>
                <a:lnTo>
                  <a:pt x="22" y="6"/>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85" name="Freeform 82"/>
          <p:cNvSpPr>
            <a:spLocks/>
          </p:cNvSpPr>
          <p:nvPr/>
        </p:nvSpPr>
        <p:spPr bwMode="auto">
          <a:xfrm>
            <a:off x="6006128" y="3713007"/>
            <a:ext cx="3175" cy="6350"/>
          </a:xfrm>
          <a:custGeom>
            <a:avLst/>
            <a:gdLst>
              <a:gd name="T0" fmla="*/ 2 w 2"/>
              <a:gd name="T1" fmla="*/ 0 h 4"/>
              <a:gd name="T2" fmla="*/ 0 w 2"/>
              <a:gd name="T3" fmla="*/ 2 h 4"/>
              <a:gd name="T4" fmla="*/ 2 w 2"/>
              <a:gd name="T5" fmla="*/ 4 h 4"/>
              <a:gd name="T6" fmla="*/ 2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2"/>
                </a:lnTo>
                <a:lnTo>
                  <a:pt x="2" y="4"/>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86" name="Freeform 83"/>
          <p:cNvSpPr>
            <a:spLocks/>
          </p:cNvSpPr>
          <p:nvPr/>
        </p:nvSpPr>
        <p:spPr bwMode="auto">
          <a:xfrm>
            <a:off x="6031527" y="3662207"/>
            <a:ext cx="38100" cy="57150"/>
          </a:xfrm>
          <a:custGeom>
            <a:avLst/>
            <a:gdLst>
              <a:gd name="T0" fmla="*/ 22 w 24"/>
              <a:gd name="T1" fmla="*/ 4 h 36"/>
              <a:gd name="T2" fmla="*/ 20 w 24"/>
              <a:gd name="T3" fmla="*/ 2 h 36"/>
              <a:gd name="T4" fmla="*/ 14 w 24"/>
              <a:gd name="T5" fmla="*/ 0 h 36"/>
              <a:gd name="T6" fmla="*/ 12 w 24"/>
              <a:gd name="T7" fmla="*/ 0 h 36"/>
              <a:gd name="T8" fmla="*/ 6 w 24"/>
              <a:gd name="T9" fmla="*/ 2 h 36"/>
              <a:gd name="T10" fmla="*/ 2 w 24"/>
              <a:gd name="T11" fmla="*/ 6 h 36"/>
              <a:gd name="T12" fmla="*/ 0 w 24"/>
              <a:gd name="T13" fmla="*/ 16 h 36"/>
              <a:gd name="T14" fmla="*/ 0 w 24"/>
              <a:gd name="T15" fmla="*/ 24 h 36"/>
              <a:gd name="T16" fmla="*/ 2 w 24"/>
              <a:gd name="T17" fmla="*/ 32 h 36"/>
              <a:gd name="T18" fmla="*/ 6 w 24"/>
              <a:gd name="T19" fmla="*/ 34 h 36"/>
              <a:gd name="T20" fmla="*/ 12 w 24"/>
              <a:gd name="T21" fmla="*/ 36 h 36"/>
              <a:gd name="T22" fmla="*/ 14 w 24"/>
              <a:gd name="T23" fmla="*/ 36 h 36"/>
              <a:gd name="T24" fmla="*/ 18 w 24"/>
              <a:gd name="T25" fmla="*/ 34 h 36"/>
              <a:gd name="T26" fmla="*/ 22 w 24"/>
              <a:gd name="T27" fmla="*/ 32 h 36"/>
              <a:gd name="T28" fmla="*/ 24 w 24"/>
              <a:gd name="T29" fmla="*/ 26 h 36"/>
              <a:gd name="T30" fmla="*/ 24 w 24"/>
              <a:gd name="T31" fmla="*/ 24 h 36"/>
              <a:gd name="T32" fmla="*/ 22 w 24"/>
              <a:gd name="T33" fmla="*/ 18 h 36"/>
              <a:gd name="T34" fmla="*/ 18 w 24"/>
              <a:gd name="T35" fmla="*/ 16 h 36"/>
              <a:gd name="T36" fmla="*/ 14 w 24"/>
              <a:gd name="T37" fmla="*/ 14 h 36"/>
              <a:gd name="T38" fmla="*/ 12 w 24"/>
              <a:gd name="T39" fmla="*/ 14 h 36"/>
              <a:gd name="T40" fmla="*/ 6 w 24"/>
              <a:gd name="T41" fmla="*/ 16 h 36"/>
              <a:gd name="T42" fmla="*/ 2 w 24"/>
              <a:gd name="T43" fmla="*/ 18 h 36"/>
              <a:gd name="T44" fmla="*/ 0 w 24"/>
              <a:gd name="T45"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36">
                <a:moveTo>
                  <a:pt x="22" y="4"/>
                </a:moveTo>
                <a:lnTo>
                  <a:pt x="20" y="2"/>
                </a:lnTo>
                <a:lnTo>
                  <a:pt x="14" y="0"/>
                </a:lnTo>
                <a:lnTo>
                  <a:pt x="12" y="0"/>
                </a:lnTo>
                <a:lnTo>
                  <a:pt x="6" y="2"/>
                </a:lnTo>
                <a:lnTo>
                  <a:pt x="2" y="6"/>
                </a:lnTo>
                <a:lnTo>
                  <a:pt x="0" y="16"/>
                </a:lnTo>
                <a:lnTo>
                  <a:pt x="0" y="24"/>
                </a:lnTo>
                <a:lnTo>
                  <a:pt x="2" y="32"/>
                </a:lnTo>
                <a:lnTo>
                  <a:pt x="6" y="34"/>
                </a:lnTo>
                <a:lnTo>
                  <a:pt x="12" y="36"/>
                </a:lnTo>
                <a:lnTo>
                  <a:pt x="14" y="36"/>
                </a:lnTo>
                <a:lnTo>
                  <a:pt x="18" y="34"/>
                </a:lnTo>
                <a:lnTo>
                  <a:pt x="22" y="32"/>
                </a:lnTo>
                <a:lnTo>
                  <a:pt x="24" y="26"/>
                </a:lnTo>
                <a:lnTo>
                  <a:pt x="24" y="24"/>
                </a:lnTo>
                <a:lnTo>
                  <a:pt x="22" y="18"/>
                </a:lnTo>
                <a:lnTo>
                  <a:pt x="18" y="16"/>
                </a:lnTo>
                <a:lnTo>
                  <a:pt x="14" y="14"/>
                </a:lnTo>
                <a:lnTo>
                  <a:pt x="12" y="14"/>
                </a:lnTo>
                <a:lnTo>
                  <a:pt x="6" y="16"/>
                </a:lnTo>
                <a:lnTo>
                  <a:pt x="2" y="18"/>
                </a:lnTo>
                <a:lnTo>
                  <a:pt x="0" y="24"/>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87" name="Line 84"/>
          <p:cNvSpPr>
            <a:spLocks noChangeShapeType="1"/>
          </p:cNvSpPr>
          <p:nvPr/>
        </p:nvSpPr>
        <p:spPr bwMode="auto">
          <a:xfrm>
            <a:off x="6107728" y="3147857"/>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88" name="Freeform 85"/>
          <p:cNvSpPr>
            <a:spLocks/>
          </p:cNvSpPr>
          <p:nvPr/>
        </p:nvSpPr>
        <p:spPr bwMode="auto">
          <a:xfrm>
            <a:off x="5945802" y="3122458"/>
            <a:ext cx="38100" cy="60325"/>
          </a:xfrm>
          <a:custGeom>
            <a:avLst/>
            <a:gdLst>
              <a:gd name="T0" fmla="*/ 10 w 24"/>
              <a:gd name="T1" fmla="*/ 0 h 38"/>
              <a:gd name="T2" fmla="*/ 6 w 24"/>
              <a:gd name="T3" fmla="*/ 2 h 38"/>
              <a:gd name="T4" fmla="*/ 2 w 24"/>
              <a:gd name="T5" fmla="*/ 8 h 38"/>
              <a:gd name="T6" fmla="*/ 0 w 24"/>
              <a:gd name="T7" fmla="*/ 16 h 38"/>
              <a:gd name="T8" fmla="*/ 0 w 24"/>
              <a:gd name="T9" fmla="*/ 22 h 38"/>
              <a:gd name="T10" fmla="*/ 2 w 24"/>
              <a:gd name="T11" fmla="*/ 30 h 38"/>
              <a:gd name="T12" fmla="*/ 6 w 24"/>
              <a:gd name="T13" fmla="*/ 36 h 38"/>
              <a:gd name="T14" fmla="*/ 10 w 24"/>
              <a:gd name="T15" fmla="*/ 38 h 38"/>
              <a:gd name="T16" fmla="*/ 14 w 24"/>
              <a:gd name="T17" fmla="*/ 38 h 38"/>
              <a:gd name="T18" fmla="*/ 20 w 24"/>
              <a:gd name="T19" fmla="*/ 36 h 38"/>
              <a:gd name="T20" fmla="*/ 22 w 24"/>
              <a:gd name="T21" fmla="*/ 30 h 38"/>
              <a:gd name="T22" fmla="*/ 24 w 24"/>
              <a:gd name="T23" fmla="*/ 22 h 38"/>
              <a:gd name="T24" fmla="*/ 24 w 24"/>
              <a:gd name="T25" fmla="*/ 16 h 38"/>
              <a:gd name="T26" fmla="*/ 22 w 24"/>
              <a:gd name="T27" fmla="*/ 8 h 38"/>
              <a:gd name="T28" fmla="*/ 20 w 24"/>
              <a:gd name="T29" fmla="*/ 2 h 38"/>
              <a:gd name="T30" fmla="*/ 14 w 24"/>
              <a:gd name="T31" fmla="*/ 0 h 38"/>
              <a:gd name="T32" fmla="*/ 10 w 24"/>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8">
                <a:moveTo>
                  <a:pt x="10" y="0"/>
                </a:moveTo>
                <a:lnTo>
                  <a:pt x="6" y="2"/>
                </a:lnTo>
                <a:lnTo>
                  <a:pt x="2" y="8"/>
                </a:lnTo>
                <a:lnTo>
                  <a:pt x="0" y="16"/>
                </a:lnTo>
                <a:lnTo>
                  <a:pt x="0" y="22"/>
                </a:lnTo>
                <a:lnTo>
                  <a:pt x="2" y="30"/>
                </a:lnTo>
                <a:lnTo>
                  <a:pt x="6" y="36"/>
                </a:lnTo>
                <a:lnTo>
                  <a:pt x="10" y="38"/>
                </a:lnTo>
                <a:lnTo>
                  <a:pt x="14" y="38"/>
                </a:lnTo>
                <a:lnTo>
                  <a:pt x="20" y="36"/>
                </a:lnTo>
                <a:lnTo>
                  <a:pt x="22" y="30"/>
                </a:lnTo>
                <a:lnTo>
                  <a:pt x="24" y="22"/>
                </a:lnTo>
                <a:lnTo>
                  <a:pt x="24" y="16"/>
                </a:lnTo>
                <a:lnTo>
                  <a:pt x="22" y="8"/>
                </a:lnTo>
                <a:lnTo>
                  <a:pt x="20"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89" name="Freeform 86"/>
          <p:cNvSpPr>
            <a:spLocks/>
          </p:cNvSpPr>
          <p:nvPr/>
        </p:nvSpPr>
        <p:spPr bwMode="auto">
          <a:xfrm>
            <a:off x="6006128" y="3176432"/>
            <a:ext cx="3175" cy="6350"/>
          </a:xfrm>
          <a:custGeom>
            <a:avLst/>
            <a:gdLst>
              <a:gd name="T0" fmla="*/ 2 w 2"/>
              <a:gd name="T1" fmla="*/ 0 h 4"/>
              <a:gd name="T2" fmla="*/ 0 w 2"/>
              <a:gd name="T3" fmla="*/ 2 h 4"/>
              <a:gd name="T4" fmla="*/ 2 w 2"/>
              <a:gd name="T5" fmla="*/ 4 h 4"/>
              <a:gd name="T6" fmla="*/ 2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2"/>
                </a:lnTo>
                <a:lnTo>
                  <a:pt x="2" y="4"/>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90" name="Freeform 87"/>
          <p:cNvSpPr>
            <a:spLocks/>
          </p:cNvSpPr>
          <p:nvPr/>
        </p:nvSpPr>
        <p:spPr bwMode="auto">
          <a:xfrm>
            <a:off x="6031527" y="3122458"/>
            <a:ext cx="38100" cy="60325"/>
          </a:xfrm>
          <a:custGeom>
            <a:avLst/>
            <a:gdLst>
              <a:gd name="T0" fmla="*/ 8 w 24"/>
              <a:gd name="T1" fmla="*/ 0 h 38"/>
              <a:gd name="T2" fmla="*/ 2 w 24"/>
              <a:gd name="T3" fmla="*/ 2 h 38"/>
              <a:gd name="T4" fmla="*/ 0 w 24"/>
              <a:gd name="T5" fmla="*/ 6 h 38"/>
              <a:gd name="T6" fmla="*/ 0 w 24"/>
              <a:gd name="T7" fmla="*/ 8 h 38"/>
              <a:gd name="T8" fmla="*/ 2 w 24"/>
              <a:gd name="T9" fmla="*/ 12 h 38"/>
              <a:gd name="T10" fmla="*/ 6 w 24"/>
              <a:gd name="T11" fmla="*/ 14 h 38"/>
              <a:gd name="T12" fmla="*/ 14 w 24"/>
              <a:gd name="T13" fmla="*/ 16 h 38"/>
              <a:gd name="T14" fmla="*/ 18 w 24"/>
              <a:gd name="T15" fmla="*/ 18 h 38"/>
              <a:gd name="T16" fmla="*/ 22 w 24"/>
              <a:gd name="T17" fmla="*/ 22 h 38"/>
              <a:gd name="T18" fmla="*/ 24 w 24"/>
              <a:gd name="T19" fmla="*/ 24 h 38"/>
              <a:gd name="T20" fmla="*/ 24 w 24"/>
              <a:gd name="T21" fmla="*/ 30 h 38"/>
              <a:gd name="T22" fmla="*/ 22 w 24"/>
              <a:gd name="T23" fmla="*/ 34 h 38"/>
              <a:gd name="T24" fmla="*/ 20 w 24"/>
              <a:gd name="T25" fmla="*/ 36 h 38"/>
              <a:gd name="T26" fmla="*/ 14 w 24"/>
              <a:gd name="T27" fmla="*/ 38 h 38"/>
              <a:gd name="T28" fmla="*/ 8 w 24"/>
              <a:gd name="T29" fmla="*/ 38 h 38"/>
              <a:gd name="T30" fmla="*/ 2 w 24"/>
              <a:gd name="T31" fmla="*/ 36 h 38"/>
              <a:gd name="T32" fmla="*/ 0 w 24"/>
              <a:gd name="T33" fmla="*/ 34 h 38"/>
              <a:gd name="T34" fmla="*/ 0 w 24"/>
              <a:gd name="T35" fmla="*/ 30 h 38"/>
              <a:gd name="T36" fmla="*/ 0 w 24"/>
              <a:gd name="T37" fmla="*/ 24 h 38"/>
              <a:gd name="T38" fmla="*/ 0 w 24"/>
              <a:gd name="T39" fmla="*/ 22 h 38"/>
              <a:gd name="T40" fmla="*/ 4 w 24"/>
              <a:gd name="T41" fmla="*/ 18 h 38"/>
              <a:gd name="T42" fmla="*/ 10 w 24"/>
              <a:gd name="T43" fmla="*/ 16 h 38"/>
              <a:gd name="T44" fmla="*/ 16 w 24"/>
              <a:gd name="T45" fmla="*/ 14 h 38"/>
              <a:gd name="T46" fmla="*/ 20 w 24"/>
              <a:gd name="T47" fmla="*/ 12 h 38"/>
              <a:gd name="T48" fmla="*/ 22 w 24"/>
              <a:gd name="T49" fmla="*/ 8 h 38"/>
              <a:gd name="T50" fmla="*/ 22 w 24"/>
              <a:gd name="T51" fmla="*/ 6 h 38"/>
              <a:gd name="T52" fmla="*/ 20 w 24"/>
              <a:gd name="T53" fmla="*/ 2 h 38"/>
              <a:gd name="T54" fmla="*/ 14 w 24"/>
              <a:gd name="T55" fmla="*/ 0 h 38"/>
              <a:gd name="T56" fmla="*/ 8 w 24"/>
              <a:gd name="T5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38">
                <a:moveTo>
                  <a:pt x="8" y="0"/>
                </a:moveTo>
                <a:lnTo>
                  <a:pt x="2" y="2"/>
                </a:lnTo>
                <a:lnTo>
                  <a:pt x="0" y="6"/>
                </a:lnTo>
                <a:lnTo>
                  <a:pt x="0" y="8"/>
                </a:lnTo>
                <a:lnTo>
                  <a:pt x="2" y="12"/>
                </a:lnTo>
                <a:lnTo>
                  <a:pt x="6" y="14"/>
                </a:lnTo>
                <a:lnTo>
                  <a:pt x="14" y="16"/>
                </a:lnTo>
                <a:lnTo>
                  <a:pt x="18" y="18"/>
                </a:lnTo>
                <a:lnTo>
                  <a:pt x="22" y="22"/>
                </a:lnTo>
                <a:lnTo>
                  <a:pt x="24" y="24"/>
                </a:lnTo>
                <a:lnTo>
                  <a:pt x="24" y="30"/>
                </a:lnTo>
                <a:lnTo>
                  <a:pt x="22" y="34"/>
                </a:lnTo>
                <a:lnTo>
                  <a:pt x="20" y="36"/>
                </a:lnTo>
                <a:lnTo>
                  <a:pt x="14" y="38"/>
                </a:lnTo>
                <a:lnTo>
                  <a:pt x="8" y="38"/>
                </a:lnTo>
                <a:lnTo>
                  <a:pt x="2" y="36"/>
                </a:lnTo>
                <a:lnTo>
                  <a:pt x="0" y="34"/>
                </a:lnTo>
                <a:lnTo>
                  <a:pt x="0" y="30"/>
                </a:lnTo>
                <a:lnTo>
                  <a:pt x="0" y="24"/>
                </a:lnTo>
                <a:lnTo>
                  <a:pt x="0" y="22"/>
                </a:lnTo>
                <a:lnTo>
                  <a:pt x="4" y="18"/>
                </a:lnTo>
                <a:lnTo>
                  <a:pt x="10" y="16"/>
                </a:lnTo>
                <a:lnTo>
                  <a:pt x="16" y="14"/>
                </a:lnTo>
                <a:lnTo>
                  <a:pt x="20" y="12"/>
                </a:lnTo>
                <a:lnTo>
                  <a:pt x="22" y="8"/>
                </a:lnTo>
                <a:lnTo>
                  <a:pt x="22" y="6"/>
                </a:lnTo>
                <a:lnTo>
                  <a:pt x="20" y="2"/>
                </a:lnTo>
                <a:lnTo>
                  <a:pt x="14" y="0"/>
                </a:lnTo>
                <a:lnTo>
                  <a:pt x="8"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91" name="Line 88"/>
          <p:cNvSpPr>
            <a:spLocks noChangeShapeType="1"/>
          </p:cNvSpPr>
          <p:nvPr/>
        </p:nvSpPr>
        <p:spPr bwMode="auto">
          <a:xfrm>
            <a:off x="6107728" y="2608107"/>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2" name="Freeform 89"/>
          <p:cNvSpPr>
            <a:spLocks/>
          </p:cNvSpPr>
          <p:nvPr/>
        </p:nvSpPr>
        <p:spPr bwMode="auto">
          <a:xfrm>
            <a:off x="5955327" y="2608108"/>
            <a:ext cx="12700" cy="60325"/>
          </a:xfrm>
          <a:custGeom>
            <a:avLst/>
            <a:gdLst>
              <a:gd name="T0" fmla="*/ 0 w 8"/>
              <a:gd name="T1" fmla="*/ 8 h 38"/>
              <a:gd name="T2" fmla="*/ 2 w 8"/>
              <a:gd name="T3" fmla="*/ 6 h 38"/>
              <a:gd name="T4" fmla="*/ 8 w 8"/>
              <a:gd name="T5" fmla="*/ 0 h 38"/>
              <a:gd name="T6" fmla="*/ 8 w 8"/>
              <a:gd name="T7" fmla="*/ 38 h 38"/>
            </a:gdLst>
            <a:ahLst/>
            <a:cxnLst>
              <a:cxn ang="0">
                <a:pos x="T0" y="T1"/>
              </a:cxn>
              <a:cxn ang="0">
                <a:pos x="T2" y="T3"/>
              </a:cxn>
              <a:cxn ang="0">
                <a:pos x="T4" y="T5"/>
              </a:cxn>
              <a:cxn ang="0">
                <a:pos x="T6" y="T7"/>
              </a:cxn>
            </a:cxnLst>
            <a:rect l="0" t="0" r="r" b="b"/>
            <a:pathLst>
              <a:path w="8" h="38">
                <a:moveTo>
                  <a:pt x="0" y="8"/>
                </a:moveTo>
                <a:lnTo>
                  <a:pt x="2" y="6"/>
                </a:lnTo>
                <a:lnTo>
                  <a:pt x="8" y="0"/>
                </a:lnTo>
                <a:lnTo>
                  <a:pt x="8" y="38"/>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93" name="Freeform 90"/>
          <p:cNvSpPr>
            <a:spLocks/>
          </p:cNvSpPr>
          <p:nvPr/>
        </p:nvSpPr>
        <p:spPr bwMode="auto">
          <a:xfrm>
            <a:off x="6006128" y="2662082"/>
            <a:ext cx="3175" cy="6350"/>
          </a:xfrm>
          <a:custGeom>
            <a:avLst/>
            <a:gdLst>
              <a:gd name="T0" fmla="*/ 2 w 2"/>
              <a:gd name="T1" fmla="*/ 0 h 4"/>
              <a:gd name="T2" fmla="*/ 0 w 2"/>
              <a:gd name="T3" fmla="*/ 2 h 4"/>
              <a:gd name="T4" fmla="*/ 2 w 2"/>
              <a:gd name="T5" fmla="*/ 4 h 4"/>
              <a:gd name="T6" fmla="*/ 2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0" y="2"/>
                </a:lnTo>
                <a:lnTo>
                  <a:pt x="2" y="4"/>
                </a:lnTo>
                <a:lnTo>
                  <a:pt x="2" y="2"/>
                </a:lnTo>
                <a:lnTo>
                  <a:pt x="2"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94" name="Freeform 91"/>
          <p:cNvSpPr>
            <a:spLocks/>
          </p:cNvSpPr>
          <p:nvPr/>
        </p:nvSpPr>
        <p:spPr bwMode="auto">
          <a:xfrm>
            <a:off x="6031527" y="2608108"/>
            <a:ext cx="38100" cy="60325"/>
          </a:xfrm>
          <a:custGeom>
            <a:avLst/>
            <a:gdLst>
              <a:gd name="T0" fmla="*/ 10 w 24"/>
              <a:gd name="T1" fmla="*/ 0 h 38"/>
              <a:gd name="T2" fmla="*/ 4 w 24"/>
              <a:gd name="T3" fmla="*/ 2 h 38"/>
              <a:gd name="T4" fmla="*/ 0 w 24"/>
              <a:gd name="T5" fmla="*/ 8 h 38"/>
              <a:gd name="T6" fmla="*/ 0 w 24"/>
              <a:gd name="T7" fmla="*/ 16 h 38"/>
              <a:gd name="T8" fmla="*/ 0 w 24"/>
              <a:gd name="T9" fmla="*/ 22 h 38"/>
              <a:gd name="T10" fmla="*/ 0 w 24"/>
              <a:gd name="T11" fmla="*/ 30 h 38"/>
              <a:gd name="T12" fmla="*/ 4 w 24"/>
              <a:gd name="T13" fmla="*/ 36 h 38"/>
              <a:gd name="T14" fmla="*/ 10 w 24"/>
              <a:gd name="T15" fmla="*/ 38 h 38"/>
              <a:gd name="T16" fmla="*/ 14 w 24"/>
              <a:gd name="T17" fmla="*/ 38 h 38"/>
              <a:gd name="T18" fmla="*/ 18 w 24"/>
              <a:gd name="T19" fmla="*/ 36 h 38"/>
              <a:gd name="T20" fmla="*/ 22 w 24"/>
              <a:gd name="T21" fmla="*/ 30 h 38"/>
              <a:gd name="T22" fmla="*/ 24 w 24"/>
              <a:gd name="T23" fmla="*/ 22 h 38"/>
              <a:gd name="T24" fmla="*/ 24 w 24"/>
              <a:gd name="T25" fmla="*/ 16 h 38"/>
              <a:gd name="T26" fmla="*/ 22 w 24"/>
              <a:gd name="T27" fmla="*/ 8 h 38"/>
              <a:gd name="T28" fmla="*/ 18 w 24"/>
              <a:gd name="T29" fmla="*/ 2 h 38"/>
              <a:gd name="T30" fmla="*/ 14 w 24"/>
              <a:gd name="T31" fmla="*/ 0 h 38"/>
              <a:gd name="T32" fmla="*/ 10 w 24"/>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 h="38">
                <a:moveTo>
                  <a:pt x="10" y="0"/>
                </a:moveTo>
                <a:lnTo>
                  <a:pt x="4" y="2"/>
                </a:lnTo>
                <a:lnTo>
                  <a:pt x="0" y="8"/>
                </a:lnTo>
                <a:lnTo>
                  <a:pt x="0" y="16"/>
                </a:lnTo>
                <a:lnTo>
                  <a:pt x="0" y="22"/>
                </a:lnTo>
                <a:lnTo>
                  <a:pt x="0" y="30"/>
                </a:lnTo>
                <a:lnTo>
                  <a:pt x="4" y="36"/>
                </a:lnTo>
                <a:lnTo>
                  <a:pt x="10" y="38"/>
                </a:lnTo>
                <a:lnTo>
                  <a:pt x="14" y="38"/>
                </a:lnTo>
                <a:lnTo>
                  <a:pt x="18" y="36"/>
                </a:lnTo>
                <a:lnTo>
                  <a:pt x="22" y="30"/>
                </a:lnTo>
                <a:lnTo>
                  <a:pt x="24" y="22"/>
                </a:lnTo>
                <a:lnTo>
                  <a:pt x="24" y="16"/>
                </a:lnTo>
                <a:lnTo>
                  <a:pt x="22" y="8"/>
                </a:lnTo>
                <a:lnTo>
                  <a:pt x="18" y="2"/>
                </a:lnTo>
                <a:lnTo>
                  <a:pt x="14" y="0"/>
                </a:lnTo>
                <a:lnTo>
                  <a:pt x="10" y="0"/>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95" name="Line 92"/>
          <p:cNvSpPr>
            <a:spLocks noChangeShapeType="1"/>
          </p:cNvSpPr>
          <p:nvPr/>
        </p:nvSpPr>
        <p:spPr bwMode="auto">
          <a:xfrm>
            <a:off x="6107728" y="516715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6" name="Line 93"/>
          <p:cNvSpPr>
            <a:spLocks noChangeShapeType="1"/>
          </p:cNvSpPr>
          <p:nvPr/>
        </p:nvSpPr>
        <p:spPr bwMode="auto">
          <a:xfrm>
            <a:off x="6107728" y="503380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7" name="Line 94"/>
          <p:cNvSpPr>
            <a:spLocks noChangeShapeType="1"/>
          </p:cNvSpPr>
          <p:nvPr/>
        </p:nvSpPr>
        <p:spPr bwMode="auto">
          <a:xfrm>
            <a:off x="6107728" y="4897282"/>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8" name="Line 95"/>
          <p:cNvSpPr>
            <a:spLocks noChangeShapeType="1"/>
          </p:cNvSpPr>
          <p:nvPr/>
        </p:nvSpPr>
        <p:spPr bwMode="auto">
          <a:xfrm>
            <a:off x="6107728" y="462740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99" name="Line 96"/>
          <p:cNvSpPr>
            <a:spLocks noChangeShapeType="1"/>
          </p:cNvSpPr>
          <p:nvPr/>
        </p:nvSpPr>
        <p:spPr bwMode="auto">
          <a:xfrm>
            <a:off x="6107728" y="449405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0" name="Line 97"/>
          <p:cNvSpPr>
            <a:spLocks noChangeShapeType="1"/>
          </p:cNvSpPr>
          <p:nvPr/>
        </p:nvSpPr>
        <p:spPr bwMode="auto">
          <a:xfrm>
            <a:off x="6107728" y="436070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1" name="Line 98"/>
          <p:cNvSpPr>
            <a:spLocks noChangeShapeType="1"/>
          </p:cNvSpPr>
          <p:nvPr/>
        </p:nvSpPr>
        <p:spPr bwMode="auto">
          <a:xfrm>
            <a:off x="6107728" y="4090832"/>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2" name="Line 99"/>
          <p:cNvSpPr>
            <a:spLocks noChangeShapeType="1"/>
          </p:cNvSpPr>
          <p:nvPr/>
        </p:nvSpPr>
        <p:spPr bwMode="auto">
          <a:xfrm>
            <a:off x="6107728" y="395430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3" name="Line 100"/>
          <p:cNvSpPr>
            <a:spLocks noChangeShapeType="1"/>
          </p:cNvSpPr>
          <p:nvPr/>
        </p:nvSpPr>
        <p:spPr bwMode="auto">
          <a:xfrm>
            <a:off x="6107728" y="382095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4" name="Line 101"/>
          <p:cNvSpPr>
            <a:spLocks noChangeShapeType="1"/>
          </p:cNvSpPr>
          <p:nvPr/>
        </p:nvSpPr>
        <p:spPr bwMode="auto">
          <a:xfrm>
            <a:off x="6107728" y="3551082"/>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5" name="Line 102"/>
          <p:cNvSpPr>
            <a:spLocks noChangeShapeType="1"/>
          </p:cNvSpPr>
          <p:nvPr/>
        </p:nvSpPr>
        <p:spPr bwMode="auto">
          <a:xfrm>
            <a:off x="6107728" y="3417732"/>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6" name="Line 103"/>
          <p:cNvSpPr>
            <a:spLocks noChangeShapeType="1"/>
          </p:cNvSpPr>
          <p:nvPr/>
        </p:nvSpPr>
        <p:spPr bwMode="auto">
          <a:xfrm>
            <a:off x="6107728" y="328120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7" name="Line 104"/>
          <p:cNvSpPr>
            <a:spLocks noChangeShapeType="1"/>
          </p:cNvSpPr>
          <p:nvPr/>
        </p:nvSpPr>
        <p:spPr bwMode="auto">
          <a:xfrm>
            <a:off x="6107728" y="3014507"/>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8" name="Line 105"/>
          <p:cNvSpPr>
            <a:spLocks noChangeShapeType="1"/>
          </p:cNvSpPr>
          <p:nvPr/>
        </p:nvSpPr>
        <p:spPr bwMode="auto">
          <a:xfrm>
            <a:off x="6107728" y="2877982"/>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09" name="Line 106"/>
          <p:cNvSpPr>
            <a:spLocks noChangeShapeType="1"/>
          </p:cNvSpPr>
          <p:nvPr/>
        </p:nvSpPr>
        <p:spPr bwMode="auto">
          <a:xfrm>
            <a:off x="6107728" y="2744632"/>
            <a:ext cx="2857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0" name="Line 107"/>
          <p:cNvSpPr>
            <a:spLocks noChangeShapeType="1"/>
          </p:cNvSpPr>
          <p:nvPr/>
        </p:nvSpPr>
        <p:spPr bwMode="auto">
          <a:xfrm flipV="1">
            <a:off x="9073177" y="2608107"/>
            <a:ext cx="1588" cy="2692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1" name="Line 108"/>
          <p:cNvSpPr>
            <a:spLocks noChangeShapeType="1"/>
          </p:cNvSpPr>
          <p:nvPr/>
        </p:nvSpPr>
        <p:spPr bwMode="auto">
          <a:xfrm flipH="1">
            <a:off x="9012853" y="5300507"/>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2" name="Line 109"/>
          <p:cNvSpPr>
            <a:spLocks noChangeShapeType="1"/>
          </p:cNvSpPr>
          <p:nvPr/>
        </p:nvSpPr>
        <p:spPr bwMode="auto">
          <a:xfrm flipH="1">
            <a:off x="9012853" y="4763932"/>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3" name="Line 110"/>
          <p:cNvSpPr>
            <a:spLocks noChangeShapeType="1"/>
          </p:cNvSpPr>
          <p:nvPr/>
        </p:nvSpPr>
        <p:spPr bwMode="auto">
          <a:xfrm flipH="1">
            <a:off x="9012853" y="4224182"/>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4" name="Line 111"/>
          <p:cNvSpPr>
            <a:spLocks noChangeShapeType="1"/>
          </p:cNvSpPr>
          <p:nvPr/>
        </p:nvSpPr>
        <p:spPr bwMode="auto">
          <a:xfrm flipH="1">
            <a:off x="9012853" y="3687607"/>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5" name="Line 112"/>
          <p:cNvSpPr>
            <a:spLocks noChangeShapeType="1"/>
          </p:cNvSpPr>
          <p:nvPr/>
        </p:nvSpPr>
        <p:spPr bwMode="auto">
          <a:xfrm flipH="1">
            <a:off x="9012853" y="3147857"/>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6" name="Line 113"/>
          <p:cNvSpPr>
            <a:spLocks noChangeShapeType="1"/>
          </p:cNvSpPr>
          <p:nvPr/>
        </p:nvSpPr>
        <p:spPr bwMode="auto">
          <a:xfrm flipH="1">
            <a:off x="9012853" y="2608107"/>
            <a:ext cx="60325"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7" name="Line 114"/>
          <p:cNvSpPr>
            <a:spLocks noChangeShapeType="1"/>
          </p:cNvSpPr>
          <p:nvPr/>
        </p:nvSpPr>
        <p:spPr bwMode="auto">
          <a:xfrm flipH="1">
            <a:off x="9041427" y="516715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8" name="Line 115"/>
          <p:cNvSpPr>
            <a:spLocks noChangeShapeType="1"/>
          </p:cNvSpPr>
          <p:nvPr/>
        </p:nvSpPr>
        <p:spPr bwMode="auto">
          <a:xfrm flipH="1">
            <a:off x="9041427" y="503380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19" name="Line 116"/>
          <p:cNvSpPr>
            <a:spLocks noChangeShapeType="1"/>
          </p:cNvSpPr>
          <p:nvPr/>
        </p:nvSpPr>
        <p:spPr bwMode="auto">
          <a:xfrm flipH="1">
            <a:off x="9041427" y="4897282"/>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0" name="Line 117"/>
          <p:cNvSpPr>
            <a:spLocks noChangeShapeType="1"/>
          </p:cNvSpPr>
          <p:nvPr/>
        </p:nvSpPr>
        <p:spPr bwMode="auto">
          <a:xfrm flipH="1">
            <a:off x="9041427" y="462740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1" name="Line 118"/>
          <p:cNvSpPr>
            <a:spLocks noChangeShapeType="1"/>
          </p:cNvSpPr>
          <p:nvPr/>
        </p:nvSpPr>
        <p:spPr bwMode="auto">
          <a:xfrm flipH="1">
            <a:off x="9041427" y="449405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2" name="Line 119"/>
          <p:cNvSpPr>
            <a:spLocks noChangeShapeType="1"/>
          </p:cNvSpPr>
          <p:nvPr/>
        </p:nvSpPr>
        <p:spPr bwMode="auto">
          <a:xfrm flipH="1">
            <a:off x="9041427" y="436070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3" name="Line 120"/>
          <p:cNvSpPr>
            <a:spLocks noChangeShapeType="1"/>
          </p:cNvSpPr>
          <p:nvPr/>
        </p:nvSpPr>
        <p:spPr bwMode="auto">
          <a:xfrm flipH="1">
            <a:off x="9041427" y="4090832"/>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4" name="Line 121"/>
          <p:cNvSpPr>
            <a:spLocks noChangeShapeType="1"/>
          </p:cNvSpPr>
          <p:nvPr/>
        </p:nvSpPr>
        <p:spPr bwMode="auto">
          <a:xfrm flipH="1">
            <a:off x="9041427" y="395430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5" name="Line 122"/>
          <p:cNvSpPr>
            <a:spLocks noChangeShapeType="1"/>
          </p:cNvSpPr>
          <p:nvPr/>
        </p:nvSpPr>
        <p:spPr bwMode="auto">
          <a:xfrm flipH="1">
            <a:off x="9041427" y="382095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6" name="Line 123"/>
          <p:cNvSpPr>
            <a:spLocks noChangeShapeType="1"/>
          </p:cNvSpPr>
          <p:nvPr/>
        </p:nvSpPr>
        <p:spPr bwMode="auto">
          <a:xfrm flipH="1">
            <a:off x="9041427" y="3551082"/>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7" name="Line 124"/>
          <p:cNvSpPr>
            <a:spLocks noChangeShapeType="1"/>
          </p:cNvSpPr>
          <p:nvPr/>
        </p:nvSpPr>
        <p:spPr bwMode="auto">
          <a:xfrm flipH="1">
            <a:off x="9041427" y="3417732"/>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8" name="Line 125"/>
          <p:cNvSpPr>
            <a:spLocks noChangeShapeType="1"/>
          </p:cNvSpPr>
          <p:nvPr/>
        </p:nvSpPr>
        <p:spPr bwMode="auto">
          <a:xfrm flipH="1">
            <a:off x="9041427" y="328120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29" name="Line 126"/>
          <p:cNvSpPr>
            <a:spLocks noChangeShapeType="1"/>
          </p:cNvSpPr>
          <p:nvPr/>
        </p:nvSpPr>
        <p:spPr bwMode="auto">
          <a:xfrm flipH="1">
            <a:off x="9041427" y="3014507"/>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30" name="Line 127"/>
          <p:cNvSpPr>
            <a:spLocks noChangeShapeType="1"/>
          </p:cNvSpPr>
          <p:nvPr/>
        </p:nvSpPr>
        <p:spPr bwMode="auto">
          <a:xfrm flipH="1">
            <a:off x="9041427" y="2877982"/>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31" name="Line 128"/>
          <p:cNvSpPr>
            <a:spLocks noChangeShapeType="1"/>
          </p:cNvSpPr>
          <p:nvPr/>
        </p:nvSpPr>
        <p:spPr bwMode="auto">
          <a:xfrm flipH="1">
            <a:off x="9041427" y="2744632"/>
            <a:ext cx="31750" cy="1588"/>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33" name="Freeform 132"/>
          <p:cNvSpPr>
            <a:spLocks/>
          </p:cNvSpPr>
          <p:nvPr/>
        </p:nvSpPr>
        <p:spPr bwMode="auto">
          <a:xfrm>
            <a:off x="6117252" y="2603345"/>
            <a:ext cx="2965450" cy="2692400"/>
          </a:xfrm>
          <a:custGeom>
            <a:avLst/>
            <a:gdLst>
              <a:gd name="T0" fmla="*/ 1866 w 1868"/>
              <a:gd name="T1" fmla="*/ 0 h 1696"/>
              <a:gd name="T2" fmla="*/ 1866 w 1868"/>
              <a:gd name="T3" fmla="*/ 0 h 1696"/>
              <a:gd name="T4" fmla="*/ 1866 w 1868"/>
              <a:gd name="T5" fmla="*/ 0 h 1696"/>
              <a:gd name="T6" fmla="*/ 1864 w 1868"/>
              <a:gd name="T7" fmla="*/ 0 h 1696"/>
              <a:gd name="T8" fmla="*/ 1862 w 1868"/>
              <a:gd name="T9" fmla="*/ 0 h 1696"/>
              <a:gd name="T10" fmla="*/ 1860 w 1868"/>
              <a:gd name="T11" fmla="*/ 0 h 1696"/>
              <a:gd name="T12" fmla="*/ 1854 w 1868"/>
              <a:gd name="T13" fmla="*/ 0 h 1696"/>
              <a:gd name="T14" fmla="*/ 1848 w 1868"/>
              <a:gd name="T15" fmla="*/ 0 h 1696"/>
              <a:gd name="T16" fmla="*/ 1840 w 1868"/>
              <a:gd name="T17" fmla="*/ 0 h 1696"/>
              <a:gd name="T18" fmla="*/ 1828 w 1868"/>
              <a:gd name="T19" fmla="*/ 2 h 1696"/>
              <a:gd name="T20" fmla="*/ 1810 w 1868"/>
              <a:gd name="T21" fmla="*/ 2 h 1696"/>
              <a:gd name="T22" fmla="*/ 1788 w 1868"/>
              <a:gd name="T23" fmla="*/ 2 h 1696"/>
              <a:gd name="T24" fmla="*/ 1760 w 1868"/>
              <a:gd name="T25" fmla="*/ 2 h 1696"/>
              <a:gd name="T26" fmla="*/ 1724 w 1868"/>
              <a:gd name="T27" fmla="*/ 4 h 1696"/>
              <a:gd name="T28" fmla="*/ 1678 w 1868"/>
              <a:gd name="T29" fmla="*/ 6 h 1696"/>
              <a:gd name="T30" fmla="*/ 1624 w 1868"/>
              <a:gd name="T31" fmla="*/ 8 h 1696"/>
              <a:gd name="T32" fmla="*/ 1560 w 1868"/>
              <a:gd name="T33" fmla="*/ 12 h 1696"/>
              <a:gd name="T34" fmla="*/ 1484 w 1868"/>
              <a:gd name="T35" fmla="*/ 18 h 1696"/>
              <a:gd name="T36" fmla="*/ 1400 w 1868"/>
              <a:gd name="T37" fmla="*/ 26 h 1696"/>
              <a:gd name="T38" fmla="*/ 1308 w 1868"/>
              <a:gd name="T39" fmla="*/ 36 h 1696"/>
              <a:gd name="T40" fmla="*/ 1206 w 1868"/>
              <a:gd name="T41" fmla="*/ 52 h 1696"/>
              <a:gd name="T42" fmla="*/ 1100 w 1868"/>
              <a:gd name="T43" fmla="*/ 72 h 1696"/>
              <a:gd name="T44" fmla="*/ 990 w 1868"/>
              <a:gd name="T45" fmla="*/ 98 h 1696"/>
              <a:gd name="T46" fmla="*/ 878 w 1868"/>
              <a:gd name="T47" fmla="*/ 132 h 1696"/>
              <a:gd name="T48" fmla="*/ 768 w 1868"/>
              <a:gd name="T49" fmla="*/ 172 h 1696"/>
              <a:gd name="T50" fmla="*/ 660 w 1868"/>
              <a:gd name="T51" fmla="*/ 222 h 1696"/>
              <a:gd name="T52" fmla="*/ 560 w 1868"/>
              <a:gd name="T53" fmla="*/ 280 h 1696"/>
              <a:gd name="T54" fmla="*/ 466 w 1868"/>
              <a:gd name="T55" fmla="*/ 348 h 1696"/>
              <a:gd name="T56" fmla="*/ 382 w 1868"/>
              <a:gd name="T57" fmla="*/ 424 h 1696"/>
              <a:gd name="T58" fmla="*/ 308 w 1868"/>
              <a:gd name="T59" fmla="*/ 510 h 1696"/>
              <a:gd name="T60" fmla="*/ 242 w 1868"/>
              <a:gd name="T61" fmla="*/ 600 h 1696"/>
              <a:gd name="T62" fmla="*/ 188 w 1868"/>
              <a:gd name="T63" fmla="*/ 698 h 1696"/>
              <a:gd name="T64" fmla="*/ 144 w 1868"/>
              <a:gd name="T65" fmla="*/ 798 h 1696"/>
              <a:gd name="T66" fmla="*/ 108 w 1868"/>
              <a:gd name="T67" fmla="*/ 900 h 1696"/>
              <a:gd name="T68" fmla="*/ 78 w 1868"/>
              <a:gd name="T69" fmla="*/ 1000 h 1696"/>
              <a:gd name="T70" fmla="*/ 56 w 1868"/>
              <a:gd name="T71" fmla="*/ 1098 h 1696"/>
              <a:gd name="T72" fmla="*/ 40 w 1868"/>
              <a:gd name="T73" fmla="*/ 1188 h 1696"/>
              <a:gd name="T74" fmla="*/ 28 w 1868"/>
              <a:gd name="T75" fmla="*/ 1274 h 1696"/>
              <a:gd name="T76" fmla="*/ 18 w 1868"/>
              <a:gd name="T77" fmla="*/ 1350 h 1696"/>
              <a:gd name="T78" fmla="*/ 12 w 1868"/>
              <a:gd name="T79" fmla="*/ 1418 h 1696"/>
              <a:gd name="T80" fmla="*/ 8 w 1868"/>
              <a:gd name="T81" fmla="*/ 1476 h 1696"/>
              <a:gd name="T82" fmla="*/ 4 w 1868"/>
              <a:gd name="T83" fmla="*/ 1526 h 1696"/>
              <a:gd name="T84" fmla="*/ 2 w 1868"/>
              <a:gd name="T85" fmla="*/ 1566 h 1696"/>
              <a:gd name="T86" fmla="*/ 2 w 1868"/>
              <a:gd name="T87" fmla="*/ 1600 h 1696"/>
              <a:gd name="T88" fmla="*/ 0 w 1868"/>
              <a:gd name="T89" fmla="*/ 1626 h 1696"/>
              <a:gd name="T90" fmla="*/ 0 w 1868"/>
              <a:gd name="T91" fmla="*/ 1646 h 1696"/>
              <a:gd name="T92" fmla="*/ 0 w 1868"/>
              <a:gd name="T93" fmla="*/ 1662 h 1696"/>
              <a:gd name="T94" fmla="*/ 0 w 1868"/>
              <a:gd name="T95" fmla="*/ 1672 h 1696"/>
              <a:gd name="T96" fmla="*/ 0 w 1868"/>
              <a:gd name="T97" fmla="*/ 1680 h 1696"/>
              <a:gd name="T98" fmla="*/ 0 w 1868"/>
              <a:gd name="T99" fmla="*/ 1686 h 1696"/>
              <a:gd name="T100" fmla="*/ 0 w 1868"/>
              <a:gd name="T101" fmla="*/ 1690 h 1696"/>
              <a:gd name="T102" fmla="*/ 0 w 1868"/>
              <a:gd name="T103" fmla="*/ 1692 h 1696"/>
              <a:gd name="T104" fmla="*/ 0 w 1868"/>
              <a:gd name="T105" fmla="*/ 1694 h 1696"/>
              <a:gd name="T106" fmla="*/ 0 w 1868"/>
              <a:gd name="T107" fmla="*/ 1696 h 1696"/>
              <a:gd name="T108" fmla="*/ 0 w 1868"/>
              <a:gd name="T109" fmla="*/ 1696 h 1696"/>
              <a:gd name="T110" fmla="*/ 0 w 1868"/>
              <a:gd name="T111" fmla="*/ 1696 h 1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8" h="1696">
                <a:moveTo>
                  <a:pt x="1868" y="0"/>
                </a:moveTo>
                <a:lnTo>
                  <a:pt x="1868" y="0"/>
                </a:lnTo>
                <a:lnTo>
                  <a:pt x="1866" y="0"/>
                </a:lnTo>
                <a:lnTo>
                  <a:pt x="1866" y="0"/>
                </a:lnTo>
                <a:lnTo>
                  <a:pt x="1866" y="0"/>
                </a:lnTo>
                <a:lnTo>
                  <a:pt x="1866" y="0"/>
                </a:lnTo>
                <a:lnTo>
                  <a:pt x="1866" y="0"/>
                </a:lnTo>
                <a:lnTo>
                  <a:pt x="1866" y="0"/>
                </a:lnTo>
                <a:lnTo>
                  <a:pt x="1866" y="0"/>
                </a:lnTo>
                <a:lnTo>
                  <a:pt x="1866" y="0"/>
                </a:lnTo>
                <a:lnTo>
                  <a:pt x="1864" y="0"/>
                </a:lnTo>
                <a:lnTo>
                  <a:pt x="1864" y="0"/>
                </a:lnTo>
                <a:lnTo>
                  <a:pt x="1864" y="0"/>
                </a:lnTo>
                <a:lnTo>
                  <a:pt x="1864" y="0"/>
                </a:lnTo>
                <a:lnTo>
                  <a:pt x="1862" y="0"/>
                </a:lnTo>
                <a:lnTo>
                  <a:pt x="1862" y="0"/>
                </a:lnTo>
                <a:lnTo>
                  <a:pt x="1860" y="0"/>
                </a:lnTo>
                <a:lnTo>
                  <a:pt x="1860" y="0"/>
                </a:lnTo>
                <a:lnTo>
                  <a:pt x="1858" y="0"/>
                </a:lnTo>
                <a:lnTo>
                  <a:pt x="1856" y="0"/>
                </a:lnTo>
                <a:lnTo>
                  <a:pt x="1854" y="0"/>
                </a:lnTo>
                <a:lnTo>
                  <a:pt x="1854" y="0"/>
                </a:lnTo>
                <a:lnTo>
                  <a:pt x="1850" y="0"/>
                </a:lnTo>
                <a:lnTo>
                  <a:pt x="1848" y="0"/>
                </a:lnTo>
                <a:lnTo>
                  <a:pt x="1846" y="0"/>
                </a:lnTo>
                <a:lnTo>
                  <a:pt x="1844" y="0"/>
                </a:lnTo>
                <a:lnTo>
                  <a:pt x="1840" y="0"/>
                </a:lnTo>
                <a:lnTo>
                  <a:pt x="1836" y="0"/>
                </a:lnTo>
                <a:lnTo>
                  <a:pt x="1832" y="0"/>
                </a:lnTo>
                <a:lnTo>
                  <a:pt x="1828" y="2"/>
                </a:lnTo>
                <a:lnTo>
                  <a:pt x="1822" y="2"/>
                </a:lnTo>
                <a:lnTo>
                  <a:pt x="1816" y="2"/>
                </a:lnTo>
                <a:lnTo>
                  <a:pt x="1810" y="2"/>
                </a:lnTo>
                <a:lnTo>
                  <a:pt x="1804" y="2"/>
                </a:lnTo>
                <a:lnTo>
                  <a:pt x="1796" y="2"/>
                </a:lnTo>
                <a:lnTo>
                  <a:pt x="1788" y="2"/>
                </a:lnTo>
                <a:lnTo>
                  <a:pt x="1780" y="2"/>
                </a:lnTo>
                <a:lnTo>
                  <a:pt x="1770" y="2"/>
                </a:lnTo>
                <a:lnTo>
                  <a:pt x="1760" y="2"/>
                </a:lnTo>
                <a:lnTo>
                  <a:pt x="1748" y="2"/>
                </a:lnTo>
                <a:lnTo>
                  <a:pt x="1736" y="4"/>
                </a:lnTo>
                <a:lnTo>
                  <a:pt x="1724" y="4"/>
                </a:lnTo>
                <a:lnTo>
                  <a:pt x="1710" y="4"/>
                </a:lnTo>
                <a:lnTo>
                  <a:pt x="1694" y="4"/>
                </a:lnTo>
                <a:lnTo>
                  <a:pt x="1678" y="6"/>
                </a:lnTo>
                <a:lnTo>
                  <a:pt x="1662" y="6"/>
                </a:lnTo>
                <a:lnTo>
                  <a:pt x="1644" y="6"/>
                </a:lnTo>
                <a:lnTo>
                  <a:pt x="1624" y="8"/>
                </a:lnTo>
                <a:lnTo>
                  <a:pt x="1604" y="8"/>
                </a:lnTo>
                <a:lnTo>
                  <a:pt x="1582" y="10"/>
                </a:lnTo>
                <a:lnTo>
                  <a:pt x="1560" y="12"/>
                </a:lnTo>
                <a:lnTo>
                  <a:pt x="1536" y="14"/>
                </a:lnTo>
                <a:lnTo>
                  <a:pt x="1512" y="16"/>
                </a:lnTo>
                <a:lnTo>
                  <a:pt x="1484" y="18"/>
                </a:lnTo>
                <a:lnTo>
                  <a:pt x="1458" y="20"/>
                </a:lnTo>
                <a:lnTo>
                  <a:pt x="1430" y="22"/>
                </a:lnTo>
                <a:lnTo>
                  <a:pt x="1400" y="26"/>
                </a:lnTo>
                <a:lnTo>
                  <a:pt x="1370" y="30"/>
                </a:lnTo>
                <a:lnTo>
                  <a:pt x="1340" y="32"/>
                </a:lnTo>
                <a:lnTo>
                  <a:pt x="1308" y="36"/>
                </a:lnTo>
                <a:lnTo>
                  <a:pt x="1274" y="42"/>
                </a:lnTo>
                <a:lnTo>
                  <a:pt x="1240" y="46"/>
                </a:lnTo>
                <a:lnTo>
                  <a:pt x="1206" y="52"/>
                </a:lnTo>
                <a:lnTo>
                  <a:pt x="1172" y="58"/>
                </a:lnTo>
                <a:lnTo>
                  <a:pt x="1136" y="64"/>
                </a:lnTo>
                <a:lnTo>
                  <a:pt x="1100" y="72"/>
                </a:lnTo>
                <a:lnTo>
                  <a:pt x="1064" y="80"/>
                </a:lnTo>
                <a:lnTo>
                  <a:pt x="1026" y="88"/>
                </a:lnTo>
                <a:lnTo>
                  <a:pt x="990" y="98"/>
                </a:lnTo>
                <a:lnTo>
                  <a:pt x="952" y="108"/>
                </a:lnTo>
                <a:lnTo>
                  <a:pt x="914" y="120"/>
                </a:lnTo>
                <a:lnTo>
                  <a:pt x="878" y="132"/>
                </a:lnTo>
                <a:lnTo>
                  <a:pt x="840" y="144"/>
                </a:lnTo>
                <a:lnTo>
                  <a:pt x="804" y="158"/>
                </a:lnTo>
                <a:lnTo>
                  <a:pt x="768" y="172"/>
                </a:lnTo>
                <a:lnTo>
                  <a:pt x="732" y="188"/>
                </a:lnTo>
                <a:lnTo>
                  <a:pt x="696" y="204"/>
                </a:lnTo>
                <a:lnTo>
                  <a:pt x="660" y="222"/>
                </a:lnTo>
                <a:lnTo>
                  <a:pt x="626" y="240"/>
                </a:lnTo>
                <a:lnTo>
                  <a:pt x="592" y="260"/>
                </a:lnTo>
                <a:lnTo>
                  <a:pt x="560" y="280"/>
                </a:lnTo>
                <a:lnTo>
                  <a:pt x="528" y="302"/>
                </a:lnTo>
                <a:lnTo>
                  <a:pt x="496" y="324"/>
                </a:lnTo>
                <a:lnTo>
                  <a:pt x="466" y="348"/>
                </a:lnTo>
                <a:lnTo>
                  <a:pt x="438" y="372"/>
                </a:lnTo>
                <a:lnTo>
                  <a:pt x="408" y="398"/>
                </a:lnTo>
                <a:lnTo>
                  <a:pt x="382" y="424"/>
                </a:lnTo>
                <a:lnTo>
                  <a:pt x="356" y="452"/>
                </a:lnTo>
                <a:lnTo>
                  <a:pt x="332" y="480"/>
                </a:lnTo>
                <a:lnTo>
                  <a:pt x="308" y="510"/>
                </a:lnTo>
                <a:lnTo>
                  <a:pt x="284" y="540"/>
                </a:lnTo>
                <a:lnTo>
                  <a:pt x="264" y="570"/>
                </a:lnTo>
                <a:lnTo>
                  <a:pt x="242" y="600"/>
                </a:lnTo>
                <a:lnTo>
                  <a:pt x="224" y="632"/>
                </a:lnTo>
                <a:lnTo>
                  <a:pt x="206" y="666"/>
                </a:lnTo>
                <a:lnTo>
                  <a:pt x="188" y="698"/>
                </a:lnTo>
                <a:lnTo>
                  <a:pt x="172" y="732"/>
                </a:lnTo>
                <a:lnTo>
                  <a:pt x="158" y="764"/>
                </a:lnTo>
                <a:lnTo>
                  <a:pt x="144" y="798"/>
                </a:lnTo>
                <a:lnTo>
                  <a:pt x="130" y="832"/>
                </a:lnTo>
                <a:lnTo>
                  <a:pt x="118" y="866"/>
                </a:lnTo>
                <a:lnTo>
                  <a:pt x="108" y="900"/>
                </a:lnTo>
                <a:lnTo>
                  <a:pt x="96" y="934"/>
                </a:lnTo>
                <a:lnTo>
                  <a:pt x="88" y="966"/>
                </a:lnTo>
                <a:lnTo>
                  <a:pt x="78" y="1000"/>
                </a:lnTo>
                <a:lnTo>
                  <a:pt x="70" y="1032"/>
                </a:lnTo>
                <a:lnTo>
                  <a:pt x="64" y="1066"/>
                </a:lnTo>
                <a:lnTo>
                  <a:pt x="56" y="1098"/>
                </a:lnTo>
                <a:lnTo>
                  <a:pt x="50" y="1128"/>
                </a:lnTo>
                <a:lnTo>
                  <a:pt x="44" y="1158"/>
                </a:lnTo>
                <a:lnTo>
                  <a:pt x="40" y="1188"/>
                </a:lnTo>
                <a:lnTo>
                  <a:pt x="36" y="1218"/>
                </a:lnTo>
                <a:lnTo>
                  <a:pt x="30" y="1246"/>
                </a:lnTo>
                <a:lnTo>
                  <a:pt x="28" y="1274"/>
                </a:lnTo>
                <a:lnTo>
                  <a:pt x="24" y="1300"/>
                </a:lnTo>
                <a:lnTo>
                  <a:pt x="20" y="1326"/>
                </a:lnTo>
                <a:lnTo>
                  <a:pt x="18" y="1350"/>
                </a:lnTo>
                <a:lnTo>
                  <a:pt x="16" y="1374"/>
                </a:lnTo>
                <a:lnTo>
                  <a:pt x="14" y="1396"/>
                </a:lnTo>
                <a:lnTo>
                  <a:pt x="12" y="1418"/>
                </a:lnTo>
                <a:lnTo>
                  <a:pt x="10" y="1438"/>
                </a:lnTo>
                <a:lnTo>
                  <a:pt x="8" y="1458"/>
                </a:lnTo>
                <a:lnTo>
                  <a:pt x="8" y="1476"/>
                </a:lnTo>
                <a:lnTo>
                  <a:pt x="6" y="1494"/>
                </a:lnTo>
                <a:lnTo>
                  <a:pt x="6" y="1510"/>
                </a:lnTo>
                <a:lnTo>
                  <a:pt x="4" y="1526"/>
                </a:lnTo>
                <a:lnTo>
                  <a:pt x="4" y="1540"/>
                </a:lnTo>
                <a:lnTo>
                  <a:pt x="4" y="1554"/>
                </a:lnTo>
                <a:lnTo>
                  <a:pt x="2" y="1566"/>
                </a:lnTo>
                <a:lnTo>
                  <a:pt x="2" y="1578"/>
                </a:lnTo>
                <a:lnTo>
                  <a:pt x="2" y="1590"/>
                </a:lnTo>
                <a:lnTo>
                  <a:pt x="2" y="1600"/>
                </a:lnTo>
                <a:lnTo>
                  <a:pt x="2" y="1608"/>
                </a:lnTo>
                <a:lnTo>
                  <a:pt x="0" y="1618"/>
                </a:lnTo>
                <a:lnTo>
                  <a:pt x="0" y="1626"/>
                </a:lnTo>
                <a:lnTo>
                  <a:pt x="0" y="1632"/>
                </a:lnTo>
                <a:lnTo>
                  <a:pt x="0" y="1640"/>
                </a:lnTo>
                <a:lnTo>
                  <a:pt x="0" y="1646"/>
                </a:lnTo>
                <a:lnTo>
                  <a:pt x="0" y="1652"/>
                </a:lnTo>
                <a:lnTo>
                  <a:pt x="0" y="1656"/>
                </a:lnTo>
                <a:lnTo>
                  <a:pt x="0" y="1662"/>
                </a:lnTo>
                <a:lnTo>
                  <a:pt x="0" y="1666"/>
                </a:lnTo>
                <a:lnTo>
                  <a:pt x="0" y="1668"/>
                </a:lnTo>
                <a:lnTo>
                  <a:pt x="0" y="1672"/>
                </a:lnTo>
                <a:lnTo>
                  <a:pt x="0" y="1676"/>
                </a:lnTo>
                <a:lnTo>
                  <a:pt x="0" y="1678"/>
                </a:lnTo>
                <a:lnTo>
                  <a:pt x="0" y="1680"/>
                </a:lnTo>
                <a:lnTo>
                  <a:pt x="0" y="1682"/>
                </a:lnTo>
                <a:lnTo>
                  <a:pt x="0" y="1684"/>
                </a:lnTo>
                <a:lnTo>
                  <a:pt x="0" y="1686"/>
                </a:lnTo>
                <a:lnTo>
                  <a:pt x="0" y="1688"/>
                </a:lnTo>
                <a:lnTo>
                  <a:pt x="0" y="1688"/>
                </a:lnTo>
                <a:lnTo>
                  <a:pt x="0" y="1690"/>
                </a:lnTo>
                <a:lnTo>
                  <a:pt x="0" y="1690"/>
                </a:lnTo>
                <a:lnTo>
                  <a:pt x="0" y="1692"/>
                </a:lnTo>
                <a:lnTo>
                  <a:pt x="0" y="1692"/>
                </a:lnTo>
                <a:lnTo>
                  <a:pt x="0" y="1694"/>
                </a:lnTo>
                <a:lnTo>
                  <a:pt x="0" y="1694"/>
                </a:lnTo>
                <a:lnTo>
                  <a:pt x="0" y="1694"/>
                </a:lnTo>
                <a:lnTo>
                  <a:pt x="0" y="1694"/>
                </a:lnTo>
                <a:lnTo>
                  <a:pt x="0" y="1696"/>
                </a:lnTo>
                <a:lnTo>
                  <a:pt x="0" y="1696"/>
                </a:lnTo>
                <a:lnTo>
                  <a:pt x="0" y="1696"/>
                </a:lnTo>
                <a:lnTo>
                  <a:pt x="0" y="1696"/>
                </a:lnTo>
                <a:lnTo>
                  <a:pt x="0" y="1696"/>
                </a:lnTo>
                <a:lnTo>
                  <a:pt x="0" y="1696"/>
                </a:lnTo>
                <a:lnTo>
                  <a:pt x="0" y="1696"/>
                </a:lnTo>
                <a:lnTo>
                  <a:pt x="0" y="1696"/>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47" name="Line 146"/>
          <p:cNvSpPr>
            <a:spLocks noChangeShapeType="1"/>
          </p:cNvSpPr>
          <p:nvPr/>
        </p:nvSpPr>
        <p:spPr bwMode="auto">
          <a:xfrm>
            <a:off x="6576040" y="4632170"/>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1"/>
          </a:p>
        </p:txBody>
      </p:sp>
      <p:sp>
        <p:nvSpPr>
          <p:cNvPr id="148" name="Freeform 147"/>
          <p:cNvSpPr>
            <a:spLocks/>
          </p:cNvSpPr>
          <p:nvPr/>
        </p:nvSpPr>
        <p:spPr bwMode="auto">
          <a:xfrm>
            <a:off x="6102965" y="2603345"/>
            <a:ext cx="2965450" cy="2686050"/>
          </a:xfrm>
          <a:custGeom>
            <a:avLst/>
            <a:gdLst>
              <a:gd name="T0" fmla="*/ 1866 w 1868"/>
              <a:gd name="T1" fmla="*/ 0 h 1692"/>
              <a:gd name="T2" fmla="*/ 1866 w 1868"/>
              <a:gd name="T3" fmla="*/ 0 h 1692"/>
              <a:gd name="T4" fmla="*/ 1866 w 1868"/>
              <a:gd name="T5" fmla="*/ 0 h 1692"/>
              <a:gd name="T6" fmla="*/ 1864 w 1868"/>
              <a:gd name="T7" fmla="*/ 0 h 1692"/>
              <a:gd name="T8" fmla="*/ 1862 w 1868"/>
              <a:gd name="T9" fmla="*/ 0 h 1692"/>
              <a:gd name="T10" fmla="*/ 1860 w 1868"/>
              <a:gd name="T11" fmla="*/ 0 h 1692"/>
              <a:gd name="T12" fmla="*/ 1854 w 1868"/>
              <a:gd name="T13" fmla="*/ 0 h 1692"/>
              <a:gd name="T14" fmla="*/ 1848 w 1868"/>
              <a:gd name="T15" fmla="*/ 0 h 1692"/>
              <a:gd name="T16" fmla="*/ 1840 w 1868"/>
              <a:gd name="T17" fmla="*/ 0 h 1692"/>
              <a:gd name="T18" fmla="*/ 1828 w 1868"/>
              <a:gd name="T19" fmla="*/ 0 h 1692"/>
              <a:gd name="T20" fmla="*/ 1810 w 1868"/>
              <a:gd name="T21" fmla="*/ 0 h 1692"/>
              <a:gd name="T22" fmla="*/ 1788 w 1868"/>
              <a:gd name="T23" fmla="*/ 0 h 1692"/>
              <a:gd name="T24" fmla="*/ 1760 w 1868"/>
              <a:gd name="T25" fmla="*/ 0 h 1692"/>
              <a:gd name="T26" fmla="*/ 1724 w 1868"/>
              <a:gd name="T27" fmla="*/ 0 h 1692"/>
              <a:gd name="T28" fmla="*/ 1678 w 1868"/>
              <a:gd name="T29" fmla="*/ 0 h 1692"/>
              <a:gd name="T30" fmla="*/ 1624 w 1868"/>
              <a:gd name="T31" fmla="*/ 0 h 1692"/>
              <a:gd name="T32" fmla="*/ 1560 w 1868"/>
              <a:gd name="T33" fmla="*/ 0 h 1692"/>
              <a:gd name="T34" fmla="*/ 1484 w 1868"/>
              <a:gd name="T35" fmla="*/ 0 h 1692"/>
              <a:gd name="T36" fmla="*/ 1400 w 1868"/>
              <a:gd name="T37" fmla="*/ 0 h 1692"/>
              <a:gd name="T38" fmla="*/ 1308 w 1868"/>
              <a:gd name="T39" fmla="*/ 2 h 1692"/>
              <a:gd name="T40" fmla="*/ 1206 w 1868"/>
              <a:gd name="T41" fmla="*/ 2 h 1692"/>
              <a:gd name="T42" fmla="*/ 1100 w 1868"/>
              <a:gd name="T43" fmla="*/ 2 h 1692"/>
              <a:gd name="T44" fmla="*/ 990 w 1868"/>
              <a:gd name="T45" fmla="*/ 2 h 1692"/>
              <a:gd name="T46" fmla="*/ 878 w 1868"/>
              <a:gd name="T47" fmla="*/ 4 h 1692"/>
              <a:gd name="T48" fmla="*/ 768 w 1868"/>
              <a:gd name="T49" fmla="*/ 6 h 1692"/>
              <a:gd name="T50" fmla="*/ 660 w 1868"/>
              <a:gd name="T51" fmla="*/ 8 h 1692"/>
              <a:gd name="T52" fmla="*/ 560 w 1868"/>
              <a:gd name="T53" fmla="*/ 12 h 1692"/>
              <a:gd name="T54" fmla="*/ 466 w 1868"/>
              <a:gd name="T55" fmla="*/ 18 h 1692"/>
              <a:gd name="T56" fmla="*/ 382 w 1868"/>
              <a:gd name="T57" fmla="*/ 26 h 1692"/>
              <a:gd name="T58" fmla="*/ 308 w 1868"/>
              <a:gd name="T59" fmla="*/ 38 h 1692"/>
              <a:gd name="T60" fmla="*/ 242 w 1868"/>
              <a:gd name="T61" fmla="*/ 54 h 1692"/>
              <a:gd name="T62" fmla="*/ 188 w 1868"/>
              <a:gd name="T63" fmla="*/ 74 h 1692"/>
              <a:gd name="T64" fmla="*/ 144 w 1868"/>
              <a:gd name="T65" fmla="*/ 100 h 1692"/>
              <a:gd name="T66" fmla="*/ 108 w 1868"/>
              <a:gd name="T67" fmla="*/ 134 h 1692"/>
              <a:gd name="T68" fmla="*/ 78 w 1868"/>
              <a:gd name="T69" fmla="*/ 176 h 1692"/>
              <a:gd name="T70" fmla="*/ 56 w 1868"/>
              <a:gd name="T71" fmla="*/ 226 h 1692"/>
              <a:gd name="T72" fmla="*/ 40 w 1868"/>
              <a:gd name="T73" fmla="*/ 286 h 1692"/>
              <a:gd name="T74" fmla="*/ 28 w 1868"/>
              <a:gd name="T75" fmla="*/ 356 h 1692"/>
              <a:gd name="T76" fmla="*/ 18 w 1868"/>
              <a:gd name="T77" fmla="*/ 434 h 1692"/>
              <a:gd name="T78" fmla="*/ 12 w 1868"/>
              <a:gd name="T79" fmla="*/ 522 h 1692"/>
              <a:gd name="T80" fmla="*/ 8 w 1868"/>
              <a:gd name="T81" fmla="*/ 616 h 1692"/>
              <a:gd name="T82" fmla="*/ 4 w 1868"/>
              <a:gd name="T83" fmla="*/ 714 h 1692"/>
              <a:gd name="T84" fmla="*/ 2 w 1868"/>
              <a:gd name="T85" fmla="*/ 818 h 1692"/>
              <a:gd name="T86" fmla="*/ 2 w 1868"/>
              <a:gd name="T87" fmla="*/ 922 h 1692"/>
              <a:gd name="T88" fmla="*/ 0 w 1868"/>
              <a:gd name="T89" fmla="*/ 1024 h 1692"/>
              <a:gd name="T90" fmla="*/ 0 w 1868"/>
              <a:gd name="T91" fmla="*/ 1124 h 1692"/>
              <a:gd name="T92" fmla="*/ 0 w 1868"/>
              <a:gd name="T93" fmla="*/ 1218 h 1692"/>
              <a:gd name="T94" fmla="*/ 0 w 1868"/>
              <a:gd name="T95" fmla="*/ 1304 h 1692"/>
              <a:gd name="T96" fmla="*/ 0 w 1868"/>
              <a:gd name="T97" fmla="*/ 1382 h 1692"/>
              <a:gd name="T98" fmla="*/ 0 w 1868"/>
              <a:gd name="T99" fmla="*/ 1452 h 1692"/>
              <a:gd name="T100" fmla="*/ 0 w 1868"/>
              <a:gd name="T101" fmla="*/ 1512 h 1692"/>
              <a:gd name="T102" fmla="*/ 0 w 1868"/>
              <a:gd name="T103" fmla="*/ 1564 h 1692"/>
              <a:gd name="T104" fmla="*/ 0 w 1868"/>
              <a:gd name="T105" fmla="*/ 1604 h 1692"/>
              <a:gd name="T106" fmla="*/ 0 w 1868"/>
              <a:gd name="T107" fmla="*/ 1638 h 1692"/>
              <a:gd name="T108" fmla="*/ 0 w 1868"/>
              <a:gd name="T109" fmla="*/ 1666 h 1692"/>
              <a:gd name="T110" fmla="*/ 0 w 1868"/>
              <a:gd name="T111" fmla="*/ 1686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8" h="1692">
                <a:moveTo>
                  <a:pt x="1868" y="0"/>
                </a:moveTo>
                <a:lnTo>
                  <a:pt x="1868" y="0"/>
                </a:lnTo>
                <a:lnTo>
                  <a:pt x="1866" y="0"/>
                </a:lnTo>
                <a:lnTo>
                  <a:pt x="1866" y="0"/>
                </a:lnTo>
                <a:lnTo>
                  <a:pt x="1866" y="0"/>
                </a:lnTo>
                <a:lnTo>
                  <a:pt x="1866" y="0"/>
                </a:lnTo>
                <a:lnTo>
                  <a:pt x="1866" y="0"/>
                </a:lnTo>
                <a:lnTo>
                  <a:pt x="1866" y="0"/>
                </a:lnTo>
                <a:lnTo>
                  <a:pt x="1866" y="0"/>
                </a:lnTo>
                <a:lnTo>
                  <a:pt x="1866" y="0"/>
                </a:lnTo>
                <a:lnTo>
                  <a:pt x="1864" y="0"/>
                </a:lnTo>
                <a:lnTo>
                  <a:pt x="1864" y="0"/>
                </a:lnTo>
                <a:lnTo>
                  <a:pt x="1864" y="0"/>
                </a:lnTo>
                <a:lnTo>
                  <a:pt x="1864" y="0"/>
                </a:lnTo>
                <a:lnTo>
                  <a:pt x="1862" y="0"/>
                </a:lnTo>
                <a:lnTo>
                  <a:pt x="1862" y="0"/>
                </a:lnTo>
                <a:lnTo>
                  <a:pt x="1860" y="0"/>
                </a:lnTo>
                <a:lnTo>
                  <a:pt x="1860" y="0"/>
                </a:lnTo>
                <a:lnTo>
                  <a:pt x="1858" y="0"/>
                </a:lnTo>
                <a:lnTo>
                  <a:pt x="1856" y="0"/>
                </a:lnTo>
                <a:lnTo>
                  <a:pt x="1854" y="0"/>
                </a:lnTo>
                <a:lnTo>
                  <a:pt x="1854" y="0"/>
                </a:lnTo>
                <a:lnTo>
                  <a:pt x="1850" y="0"/>
                </a:lnTo>
                <a:lnTo>
                  <a:pt x="1848" y="0"/>
                </a:lnTo>
                <a:lnTo>
                  <a:pt x="1846" y="0"/>
                </a:lnTo>
                <a:lnTo>
                  <a:pt x="1844" y="0"/>
                </a:lnTo>
                <a:lnTo>
                  <a:pt x="1840" y="0"/>
                </a:lnTo>
                <a:lnTo>
                  <a:pt x="1836" y="0"/>
                </a:lnTo>
                <a:lnTo>
                  <a:pt x="1832" y="0"/>
                </a:lnTo>
                <a:lnTo>
                  <a:pt x="1828" y="0"/>
                </a:lnTo>
                <a:lnTo>
                  <a:pt x="1822" y="0"/>
                </a:lnTo>
                <a:lnTo>
                  <a:pt x="1816" y="0"/>
                </a:lnTo>
                <a:lnTo>
                  <a:pt x="1810" y="0"/>
                </a:lnTo>
                <a:lnTo>
                  <a:pt x="1804" y="0"/>
                </a:lnTo>
                <a:lnTo>
                  <a:pt x="1796" y="0"/>
                </a:lnTo>
                <a:lnTo>
                  <a:pt x="1788" y="0"/>
                </a:lnTo>
                <a:lnTo>
                  <a:pt x="1780" y="0"/>
                </a:lnTo>
                <a:lnTo>
                  <a:pt x="1770" y="0"/>
                </a:lnTo>
                <a:lnTo>
                  <a:pt x="1760" y="0"/>
                </a:lnTo>
                <a:lnTo>
                  <a:pt x="1748" y="0"/>
                </a:lnTo>
                <a:lnTo>
                  <a:pt x="1736" y="0"/>
                </a:lnTo>
                <a:lnTo>
                  <a:pt x="1724" y="0"/>
                </a:lnTo>
                <a:lnTo>
                  <a:pt x="1710" y="0"/>
                </a:lnTo>
                <a:lnTo>
                  <a:pt x="1694" y="0"/>
                </a:lnTo>
                <a:lnTo>
                  <a:pt x="1678" y="0"/>
                </a:lnTo>
                <a:lnTo>
                  <a:pt x="1662" y="0"/>
                </a:lnTo>
                <a:lnTo>
                  <a:pt x="1644" y="0"/>
                </a:lnTo>
                <a:lnTo>
                  <a:pt x="1624" y="0"/>
                </a:lnTo>
                <a:lnTo>
                  <a:pt x="1604" y="0"/>
                </a:lnTo>
                <a:lnTo>
                  <a:pt x="1582" y="0"/>
                </a:lnTo>
                <a:lnTo>
                  <a:pt x="1560" y="0"/>
                </a:lnTo>
                <a:lnTo>
                  <a:pt x="1536" y="0"/>
                </a:lnTo>
                <a:lnTo>
                  <a:pt x="1512" y="0"/>
                </a:lnTo>
                <a:lnTo>
                  <a:pt x="1484" y="0"/>
                </a:lnTo>
                <a:lnTo>
                  <a:pt x="1458" y="0"/>
                </a:lnTo>
                <a:lnTo>
                  <a:pt x="1430" y="0"/>
                </a:lnTo>
                <a:lnTo>
                  <a:pt x="1400" y="0"/>
                </a:lnTo>
                <a:lnTo>
                  <a:pt x="1370" y="0"/>
                </a:lnTo>
                <a:lnTo>
                  <a:pt x="1340" y="0"/>
                </a:lnTo>
                <a:lnTo>
                  <a:pt x="1308" y="2"/>
                </a:lnTo>
                <a:lnTo>
                  <a:pt x="1274" y="2"/>
                </a:lnTo>
                <a:lnTo>
                  <a:pt x="1240" y="2"/>
                </a:lnTo>
                <a:lnTo>
                  <a:pt x="1206" y="2"/>
                </a:lnTo>
                <a:lnTo>
                  <a:pt x="1172" y="2"/>
                </a:lnTo>
                <a:lnTo>
                  <a:pt x="1136" y="2"/>
                </a:lnTo>
                <a:lnTo>
                  <a:pt x="1100" y="2"/>
                </a:lnTo>
                <a:lnTo>
                  <a:pt x="1064" y="2"/>
                </a:lnTo>
                <a:lnTo>
                  <a:pt x="1026" y="2"/>
                </a:lnTo>
                <a:lnTo>
                  <a:pt x="990" y="2"/>
                </a:lnTo>
                <a:lnTo>
                  <a:pt x="952" y="2"/>
                </a:lnTo>
                <a:lnTo>
                  <a:pt x="914" y="4"/>
                </a:lnTo>
                <a:lnTo>
                  <a:pt x="878" y="4"/>
                </a:lnTo>
                <a:lnTo>
                  <a:pt x="840" y="4"/>
                </a:lnTo>
                <a:lnTo>
                  <a:pt x="804" y="4"/>
                </a:lnTo>
                <a:lnTo>
                  <a:pt x="768" y="6"/>
                </a:lnTo>
                <a:lnTo>
                  <a:pt x="732" y="6"/>
                </a:lnTo>
                <a:lnTo>
                  <a:pt x="696" y="8"/>
                </a:lnTo>
                <a:lnTo>
                  <a:pt x="660" y="8"/>
                </a:lnTo>
                <a:lnTo>
                  <a:pt x="626" y="10"/>
                </a:lnTo>
                <a:lnTo>
                  <a:pt x="592" y="10"/>
                </a:lnTo>
                <a:lnTo>
                  <a:pt x="560" y="12"/>
                </a:lnTo>
                <a:lnTo>
                  <a:pt x="528" y="14"/>
                </a:lnTo>
                <a:lnTo>
                  <a:pt x="496" y="16"/>
                </a:lnTo>
                <a:lnTo>
                  <a:pt x="466" y="18"/>
                </a:lnTo>
                <a:lnTo>
                  <a:pt x="438" y="20"/>
                </a:lnTo>
                <a:lnTo>
                  <a:pt x="408" y="24"/>
                </a:lnTo>
                <a:lnTo>
                  <a:pt x="382" y="26"/>
                </a:lnTo>
                <a:lnTo>
                  <a:pt x="356" y="30"/>
                </a:lnTo>
                <a:lnTo>
                  <a:pt x="332" y="34"/>
                </a:lnTo>
                <a:lnTo>
                  <a:pt x="308" y="38"/>
                </a:lnTo>
                <a:lnTo>
                  <a:pt x="284" y="42"/>
                </a:lnTo>
                <a:lnTo>
                  <a:pt x="264" y="48"/>
                </a:lnTo>
                <a:lnTo>
                  <a:pt x="242" y="54"/>
                </a:lnTo>
                <a:lnTo>
                  <a:pt x="224" y="60"/>
                </a:lnTo>
                <a:lnTo>
                  <a:pt x="206" y="66"/>
                </a:lnTo>
                <a:lnTo>
                  <a:pt x="188" y="74"/>
                </a:lnTo>
                <a:lnTo>
                  <a:pt x="172" y="82"/>
                </a:lnTo>
                <a:lnTo>
                  <a:pt x="158" y="92"/>
                </a:lnTo>
                <a:lnTo>
                  <a:pt x="144" y="100"/>
                </a:lnTo>
                <a:lnTo>
                  <a:pt x="130" y="112"/>
                </a:lnTo>
                <a:lnTo>
                  <a:pt x="118" y="122"/>
                </a:lnTo>
                <a:lnTo>
                  <a:pt x="108" y="134"/>
                </a:lnTo>
                <a:lnTo>
                  <a:pt x="96" y="148"/>
                </a:lnTo>
                <a:lnTo>
                  <a:pt x="88" y="162"/>
                </a:lnTo>
                <a:lnTo>
                  <a:pt x="78" y="176"/>
                </a:lnTo>
                <a:lnTo>
                  <a:pt x="70" y="192"/>
                </a:lnTo>
                <a:lnTo>
                  <a:pt x="64" y="210"/>
                </a:lnTo>
                <a:lnTo>
                  <a:pt x="56" y="226"/>
                </a:lnTo>
                <a:lnTo>
                  <a:pt x="50" y="246"/>
                </a:lnTo>
                <a:lnTo>
                  <a:pt x="44" y="266"/>
                </a:lnTo>
                <a:lnTo>
                  <a:pt x="40" y="286"/>
                </a:lnTo>
                <a:lnTo>
                  <a:pt x="36" y="308"/>
                </a:lnTo>
                <a:lnTo>
                  <a:pt x="30" y="332"/>
                </a:lnTo>
                <a:lnTo>
                  <a:pt x="28" y="356"/>
                </a:lnTo>
                <a:lnTo>
                  <a:pt x="24" y="382"/>
                </a:lnTo>
                <a:lnTo>
                  <a:pt x="20" y="408"/>
                </a:lnTo>
                <a:lnTo>
                  <a:pt x="18" y="434"/>
                </a:lnTo>
                <a:lnTo>
                  <a:pt x="16" y="462"/>
                </a:lnTo>
                <a:lnTo>
                  <a:pt x="14" y="492"/>
                </a:lnTo>
                <a:lnTo>
                  <a:pt x="12" y="522"/>
                </a:lnTo>
                <a:lnTo>
                  <a:pt x="10" y="552"/>
                </a:lnTo>
                <a:lnTo>
                  <a:pt x="8" y="584"/>
                </a:lnTo>
                <a:lnTo>
                  <a:pt x="8" y="616"/>
                </a:lnTo>
                <a:lnTo>
                  <a:pt x="6" y="648"/>
                </a:lnTo>
                <a:lnTo>
                  <a:pt x="6" y="682"/>
                </a:lnTo>
                <a:lnTo>
                  <a:pt x="4" y="714"/>
                </a:lnTo>
                <a:lnTo>
                  <a:pt x="4" y="748"/>
                </a:lnTo>
                <a:lnTo>
                  <a:pt x="4" y="784"/>
                </a:lnTo>
                <a:lnTo>
                  <a:pt x="2" y="818"/>
                </a:lnTo>
                <a:lnTo>
                  <a:pt x="2" y="852"/>
                </a:lnTo>
                <a:lnTo>
                  <a:pt x="2" y="888"/>
                </a:lnTo>
                <a:lnTo>
                  <a:pt x="2" y="922"/>
                </a:lnTo>
                <a:lnTo>
                  <a:pt x="2" y="956"/>
                </a:lnTo>
                <a:lnTo>
                  <a:pt x="0" y="990"/>
                </a:lnTo>
                <a:lnTo>
                  <a:pt x="0" y="1024"/>
                </a:lnTo>
                <a:lnTo>
                  <a:pt x="0" y="1058"/>
                </a:lnTo>
                <a:lnTo>
                  <a:pt x="0" y="1092"/>
                </a:lnTo>
                <a:lnTo>
                  <a:pt x="0" y="1124"/>
                </a:lnTo>
                <a:lnTo>
                  <a:pt x="0" y="1156"/>
                </a:lnTo>
                <a:lnTo>
                  <a:pt x="0" y="1188"/>
                </a:lnTo>
                <a:lnTo>
                  <a:pt x="0" y="1218"/>
                </a:lnTo>
                <a:lnTo>
                  <a:pt x="0" y="1248"/>
                </a:lnTo>
                <a:lnTo>
                  <a:pt x="0" y="1276"/>
                </a:lnTo>
                <a:lnTo>
                  <a:pt x="0" y="1304"/>
                </a:lnTo>
                <a:lnTo>
                  <a:pt x="0" y="1332"/>
                </a:lnTo>
                <a:lnTo>
                  <a:pt x="0" y="1358"/>
                </a:lnTo>
                <a:lnTo>
                  <a:pt x="0" y="1382"/>
                </a:lnTo>
                <a:lnTo>
                  <a:pt x="0" y="1408"/>
                </a:lnTo>
                <a:lnTo>
                  <a:pt x="0" y="1430"/>
                </a:lnTo>
                <a:lnTo>
                  <a:pt x="0" y="1452"/>
                </a:lnTo>
                <a:lnTo>
                  <a:pt x="0" y="1474"/>
                </a:lnTo>
                <a:lnTo>
                  <a:pt x="0" y="1494"/>
                </a:lnTo>
                <a:lnTo>
                  <a:pt x="0" y="1512"/>
                </a:lnTo>
                <a:lnTo>
                  <a:pt x="0" y="1530"/>
                </a:lnTo>
                <a:lnTo>
                  <a:pt x="0" y="1548"/>
                </a:lnTo>
                <a:lnTo>
                  <a:pt x="0" y="1564"/>
                </a:lnTo>
                <a:lnTo>
                  <a:pt x="0" y="1578"/>
                </a:lnTo>
                <a:lnTo>
                  <a:pt x="0" y="1592"/>
                </a:lnTo>
                <a:lnTo>
                  <a:pt x="0" y="1604"/>
                </a:lnTo>
                <a:lnTo>
                  <a:pt x="0" y="1618"/>
                </a:lnTo>
                <a:lnTo>
                  <a:pt x="0" y="1628"/>
                </a:lnTo>
                <a:lnTo>
                  <a:pt x="0" y="1638"/>
                </a:lnTo>
                <a:lnTo>
                  <a:pt x="0" y="1648"/>
                </a:lnTo>
                <a:lnTo>
                  <a:pt x="0" y="1658"/>
                </a:lnTo>
                <a:lnTo>
                  <a:pt x="0" y="1666"/>
                </a:lnTo>
                <a:lnTo>
                  <a:pt x="0" y="1672"/>
                </a:lnTo>
                <a:lnTo>
                  <a:pt x="0" y="1680"/>
                </a:lnTo>
                <a:lnTo>
                  <a:pt x="0" y="1686"/>
                </a:lnTo>
                <a:lnTo>
                  <a:pt x="0" y="1692"/>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49" name="Freeform 148"/>
          <p:cNvSpPr>
            <a:spLocks/>
          </p:cNvSpPr>
          <p:nvPr/>
        </p:nvSpPr>
        <p:spPr bwMode="auto">
          <a:xfrm>
            <a:off x="6102965" y="2603345"/>
            <a:ext cx="2965450" cy="2686050"/>
          </a:xfrm>
          <a:custGeom>
            <a:avLst/>
            <a:gdLst>
              <a:gd name="T0" fmla="*/ 1866 w 1868"/>
              <a:gd name="T1" fmla="*/ 0 h 1692"/>
              <a:gd name="T2" fmla="*/ 1866 w 1868"/>
              <a:gd name="T3" fmla="*/ 0 h 1692"/>
              <a:gd name="T4" fmla="*/ 1866 w 1868"/>
              <a:gd name="T5" fmla="*/ 0 h 1692"/>
              <a:gd name="T6" fmla="*/ 1864 w 1868"/>
              <a:gd name="T7" fmla="*/ 0 h 1692"/>
              <a:gd name="T8" fmla="*/ 1862 w 1868"/>
              <a:gd name="T9" fmla="*/ 0 h 1692"/>
              <a:gd name="T10" fmla="*/ 1860 w 1868"/>
              <a:gd name="T11" fmla="*/ 0 h 1692"/>
              <a:gd name="T12" fmla="*/ 1854 w 1868"/>
              <a:gd name="T13" fmla="*/ 0 h 1692"/>
              <a:gd name="T14" fmla="*/ 1848 w 1868"/>
              <a:gd name="T15" fmla="*/ 0 h 1692"/>
              <a:gd name="T16" fmla="*/ 1840 w 1868"/>
              <a:gd name="T17" fmla="*/ 0 h 1692"/>
              <a:gd name="T18" fmla="*/ 1828 w 1868"/>
              <a:gd name="T19" fmla="*/ 0 h 1692"/>
              <a:gd name="T20" fmla="*/ 1810 w 1868"/>
              <a:gd name="T21" fmla="*/ 0 h 1692"/>
              <a:gd name="T22" fmla="*/ 1788 w 1868"/>
              <a:gd name="T23" fmla="*/ 0 h 1692"/>
              <a:gd name="T24" fmla="*/ 1760 w 1868"/>
              <a:gd name="T25" fmla="*/ 0 h 1692"/>
              <a:gd name="T26" fmla="*/ 1724 w 1868"/>
              <a:gd name="T27" fmla="*/ 0 h 1692"/>
              <a:gd name="T28" fmla="*/ 1678 w 1868"/>
              <a:gd name="T29" fmla="*/ 0 h 1692"/>
              <a:gd name="T30" fmla="*/ 1624 w 1868"/>
              <a:gd name="T31" fmla="*/ 0 h 1692"/>
              <a:gd name="T32" fmla="*/ 1560 w 1868"/>
              <a:gd name="T33" fmla="*/ 0 h 1692"/>
              <a:gd name="T34" fmla="*/ 1484 w 1868"/>
              <a:gd name="T35" fmla="*/ 0 h 1692"/>
              <a:gd name="T36" fmla="*/ 1400 w 1868"/>
              <a:gd name="T37" fmla="*/ 0 h 1692"/>
              <a:gd name="T38" fmla="*/ 1308 w 1868"/>
              <a:gd name="T39" fmla="*/ 2 h 1692"/>
              <a:gd name="T40" fmla="*/ 1206 w 1868"/>
              <a:gd name="T41" fmla="*/ 2 h 1692"/>
              <a:gd name="T42" fmla="*/ 1100 w 1868"/>
              <a:gd name="T43" fmla="*/ 2 h 1692"/>
              <a:gd name="T44" fmla="*/ 990 w 1868"/>
              <a:gd name="T45" fmla="*/ 2 h 1692"/>
              <a:gd name="T46" fmla="*/ 878 w 1868"/>
              <a:gd name="T47" fmla="*/ 4 h 1692"/>
              <a:gd name="T48" fmla="*/ 768 w 1868"/>
              <a:gd name="T49" fmla="*/ 6 h 1692"/>
              <a:gd name="T50" fmla="*/ 660 w 1868"/>
              <a:gd name="T51" fmla="*/ 8 h 1692"/>
              <a:gd name="T52" fmla="*/ 560 w 1868"/>
              <a:gd name="T53" fmla="*/ 12 h 1692"/>
              <a:gd name="T54" fmla="*/ 466 w 1868"/>
              <a:gd name="T55" fmla="*/ 18 h 1692"/>
              <a:gd name="T56" fmla="*/ 382 w 1868"/>
              <a:gd name="T57" fmla="*/ 26 h 1692"/>
              <a:gd name="T58" fmla="*/ 308 w 1868"/>
              <a:gd name="T59" fmla="*/ 38 h 1692"/>
              <a:gd name="T60" fmla="*/ 242 w 1868"/>
              <a:gd name="T61" fmla="*/ 54 h 1692"/>
              <a:gd name="T62" fmla="*/ 188 w 1868"/>
              <a:gd name="T63" fmla="*/ 74 h 1692"/>
              <a:gd name="T64" fmla="*/ 144 w 1868"/>
              <a:gd name="T65" fmla="*/ 100 h 1692"/>
              <a:gd name="T66" fmla="*/ 108 w 1868"/>
              <a:gd name="T67" fmla="*/ 134 h 1692"/>
              <a:gd name="T68" fmla="*/ 78 w 1868"/>
              <a:gd name="T69" fmla="*/ 176 h 1692"/>
              <a:gd name="T70" fmla="*/ 56 w 1868"/>
              <a:gd name="T71" fmla="*/ 226 h 1692"/>
              <a:gd name="T72" fmla="*/ 40 w 1868"/>
              <a:gd name="T73" fmla="*/ 286 h 1692"/>
              <a:gd name="T74" fmla="*/ 28 w 1868"/>
              <a:gd name="T75" fmla="*/ 356 h 1692"/>
              <a:gd name="T76" fmla="*/ 18 w 1868"/>
              <a:gd name="T77" fmla="*/ 434 h 1692"/>
              <a:gd name="T78" fmla="*/ 12 w 1868"/>
              <a:gd name="T79" fmla="*/ 522 h 1692"/>
              <a:gd name="T80" fmla="*/ 8 w 1868"/>
              <a:gd name="T81" fmla="*/ 616 h 1692"/>
              <a:gd name="T82" fmla="*/ 4 w 1868"/>
              <a:gd name="T83" fmla="*/ 714 h 1692"/>
              <a:gd name="T84" fmla="*/ 2 w 1868"/>
              <a:gd name="T85" fmla="*/ 818 h 1692"/>
              <a:gd name="T86" fmla="*/ 2 w 1868"/>
              <a:gd name="T87" fmla="*/ 922 h 1692"/>
              <a:gd name="T88" fmla="*/ 0 w 1868"/>
              <a:gd name="T89" fmla="*/ 1024 h 1692"/>
              <a:gd name="T90" fmla="*/ 0 w 1868"/>
              <a:gd name="T91" fmla="*/ 1124 h 1692"/>
              <a:gd name="T92" fmla="*/ 0 w 1868"/>
              <a:gd name="T93" fmla="*/ 1218 h 1692"/>
              <a:gd name="T94" fmla="*/ 0 w 1868"/>
              <a:gd name="T95" fmla="*/ 1304 h 1692"/>
              <a:gd name="T96" fmla="*/ 0 w 1868"/>
              <a:gd name="T97" fmla="*/ 1382 h 1692"/>
              <a:gd name="T98" fmla="*/ 0 w 1868"/>
              <a:gd name="T99" fmla="*/ 1452 h 1692"/>
              <a:gd name="T100" fmla="*/ 0 w 1868"/>
              <a:gd name="T101" fmla="*/ 1512 h 1692"/>
              <a:gd name="T102" fmla="*/ 0 w 1868"/>
              <a:gd name="T103" fmla="*/ 1564 h 1692"/>
              <a:gd name="T104" fmla="*/ 0 w 1868"/>
              <a:gd name="T105" fmla="*/ 1604 h 1692"/>
              <a:gd name="T106" fmla="*/ 0 w 1868"/>
              <a:gd name="T107" fmla="*/ 1638 h 1692"/>
              <a:gd name="T108" fmla="*/ 0 w 1868"/>
              <a:gd name="T109" fmla="*/ 1666 h 1692"/>
              <a:gd name="T110" fmla="*/ 0 w 1868"/>
              <a:gd name="T111" fmla="*/ 1686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8" h="1692">
                <a:moveTo>
                  <a:pt x="1868" y="0"/>
                </a:moveTo>
                <a:lnTo>
                  <a:pt x="1868" y="0"/>
                </a:lnTo>
                <a:lnTo>
                  <a:pt x="1866" y="0"/>
                </a:lnTo>
                <a:lnTo>
                  <a:pt x="1866" y="0"/>
                </a:lnTo>
                <a:lnTo>
                  <a:pt x="1866" y="0"/>
                </a:lnTo>
                <a:lnTo>
                  <a:pt x="1866" y="0"/>
                </a:lnTo>
                <a:lnTo>
                  <a:pt x="1866" y="0"/>
                </a:lnTo>
                <a:lnTo>
                  <a:pt x="1866" y="0"/>
                </a:lnTo>
                <a:lnTo>
                  <a:pt x="1866" y="0"/>
                </a:lnTo>
                <a:lnTo>
                  <a:pt x="1866" y="0"/>
                </a:lnTo>
                <a:lnTo>
                  <a:pt x="1864" y="0"/>
                </a:lnTo>
                <a:lnTo>
                  <a:pt x="1864" y="0"/>
                </a:lnTo>
                <a:lnTo>
                  <a:pt x="1864" y="0"/>
                </a:lnTo>
                <a:lnTo>
                  <a:pt x="1864" y="0"/>
                </a:lnTo>
                <a:lnTo>
                  <a:pt x="1862" y="0"/>
                </a:lnTo>
                <a:lnTo>
                  <a:pt x="1862" y="0"/>
                </a:lnTo>
                <a:lnTo>
                  <a:pt x="1860" y="0"/>
                </a:lnTo>
                <a:lnTo>
                  <a:pt x="1860" y="0"/>
                </a:lnTo>
                <a:lnTo>
                  <a:pt x="1858" y="0"/>
                </a:lnTo>
                <a:lnTo>
                  <a:pt x="1856" y="0"/>
                </a:lnTo>
                <a:lnTo>
                  <a:pt x="1854" y="0"/>
                </a:lnTo>
                <a:lnTo>
                  <a:pt x="1854" y="0"/>
                </a:lnTo>
                <a:lnTo>
                  <a:pt x="1850" y="0"/>
                </a:lnTo>
                <a:lnTo>
                  <a:pt x="1848" y="0"/>
                </a:lnTo>
                <a:lnTo>
                  <a:pt x="1846" y="0"/>
                </a:lnTo>
                <a:lnTo>
                  <a:pt x="1844" y="0"/>
                </a:lnTo>
                <a:lnTo>
                  <a:pt x="1840" y="0"/>
                </a:lnTo>
                <a:lnTo>
                  <a:pt x="1836" y="0"/>
                </a:lnTo>
                <a:lnTo>
                  <a:pt x="1832" y="0"/>
                </a:lnTo>
                <a:lnTo>
                  <a:pt x="1828" y="0"/>
                </a:lnTo>
                <a:lnTo>
                  <a:pt x="1822" y="0"/>
                </a:lnTo>
                <a:lnTo>
                  <a:pt x="1816" y="0"/>
                </a:lnTo>
                <a:lnTo>
                  <a:pt x="1810" y="0"/>
                </a:lnTo>
                <a:lnTo>
                  <a:pt x="1804" y="0"/>
                </a:lnTo>
                <a:lnTo>
                  <a:pt x="1796" y="0"/>
                </a:lnTo>
                <a:lnTo>
                  <a:pt x="1788" y="0"/>
                </a:lnTo>
                <a:lnTo>
                  <a:pt x="1780" y="0"/>
                </a:lnTo>
                <a:lnTo>
                  <a:pt x="1770" y="0"/>
                </a:lnTo>
                <a:lnTo>
                  <a:pt x="1760" y="0"/>
                </a:lnTo>
                <a:lnTo>
                  <a:pt x="1748" y="0"/>
                </a:lnTo>
                <a:lnTo>
                  <a:pt x="1736" y="0"/>
                </a:lnTo>
                <a:lnTo>
                  <a:pt x="1724" y="0"/>
                </a:lnTo>
                <a:lnTo>
                  <a:pt x="1710" y="0"/>
                </a:lnTo>
                <a:lnTo>
                  <a:pt x="1694" y="0"/>
                </a:lnTo>
                <a:lnTo>
                  <a:pt x="1678" y="0"/>
                </a:lnTo>
                <a:lnTo>
                  <a:pt x="1662" y="0"/>
                </a:lnTo>
                <a:lnTo>
                  <a:pt x="1644" y="0"/>
                </a:lnTo>
                <a:lnTo>
                  <a:pt x="1624" y="0"/>
                </a:lnTo>
                <a:lnTo>
                  <a:pt x="1604" y="0"/>
                </a:lnTo>
                <a:lnTo>
                  <a:pt x="1582" y="0"/>
                </a:lnTo>
                <a:lnTo>
                  <a:pt x="1560" y="0"/>
                </a:lnTo>
                <a:lnTo>
                  <a:pt x="1536" y="0"/>
                </a:lnTo>
                <a:lnTo>
                  <a:pt x="1512" y="0"/>
                </a:lnTo>
                <a:lnTo>
                  <a:pt x="1484" y="0"/>
                </a:lnTo>
                <a:lnTo>
                  <a:pt x="1458" y="0"/>
                </a:lnTo>
                <a:lnTo>
                  <a:pt x="1430" y="0"/>
                </a:lnTo>
                <a:lnTo>
                  <a:pt x="1400" y="0"/>
                </a:lnTo>
                <a:lnTo>
                  <a:pt x="1370" y="0"/>
                </a:lnTo>
                <a:lnTo>
                  <a:pt x="1340" y="0"/>
                </a:lnTo>
                <a:lnTo>
                  <a:pt x="1308" y="2"/>
                </a:lnTo>
                <a:lnTo>
                  <a:pt x="1274" y="2"/>
                </a:lnTo>
                <a:lnTo>
                  <a:pt x="1240" y="2"/>
                </a:lnTo>
                <a:lnTo>
                  <a:pt x="1206" y="2"/>
                </a:lnTo>
                <a:lnTo>
                  <a:pt x="1172" y="2"/>
                </a:lnTo>
                <a:lnTo>
                  <a:pt x="1136" y="2"/>
                </a:lnTo>
                <a:lnTo>
                  <a:pt x="1100" y="2"/>
                </a:lnTo>
                <a:lnTo>
                  <a:pt x="1064" y="2"/>
                </a:lnTo>
                <a:lnTo>
                  <a:pt x="1026" y="2"/>
                </a:lnTo>
                <a:lnTo>
                  <a:pt x="990" y="2"/>
                </a:lnTo>
                <a:lnTo>
                  <a:pt x="952" y="2"/>
                </a:lnTo>
                <a:lnTo>
                  <a:pt x="914" y="4"/>
                </a:lnTo>
                <a:lnTo>
                  <a:pt x="878" y="4"/>
                </a:lnTo>
                <a:lnTo>
                  <a:pt x="840" y="4"/>
                </a:lnTo>
                <a:lnTo>
                  <a:pt x="804" y="4"/>
                </a:lnTo>
                <a:lnTo>
                  <a:pt x="768" y="6"/>
                </a:lnTo>
                <a:lnTo>
                  <a:pt x="732" y="6"/>
                </a:lnTo>
                <a:lnTo>
                  <a:pt x="696" y="8"/>
                </a:lnTo>
                <a:lnTo>
                  <a:pt x="660" y="8"/>
                </a:lnTo>
                <a:lnTo>
                  <a:pt x="626" y="10"/>
                </a:lnTo>
                <a:lnTo>
                  <a:pt x="592" y="10"/>
                </a:lnTo>
                <a:lnTo>
                  <a:pt x="560" y="12"/>
                </a:lnTo>
                <a:lnTo>
                  <a:pt x="528" y="14"/>
                </a:lnTo>
                <a:lnTo>
                  <a:pt x="496" y="16"/>
                </a:lnTo>
                <a:lnTo>
                  <a:pt x="466" y="18"/>
                </a:lnTo>
                <a:lnTo>
                  <a:pt x="438" y="20"/>
                </a:lnTo>
                <a:lnTo>
                  <a:pt x="408" y="24"/>
                </a:lnTo>
                <a:lnTo>
                  <a:pt x="382" y="26"/>
                </a:lnTo>
                <a:lnTo>
                  <a:pt x="356" y="30"/>
                </a:lnTo>
                <a:lnTo>
                  <a:pt x="332" y="34"/>
                </a:lnTo>
                <a:lnTo>
                  <a:pt x="308" y="38"/>
                </a:lnTo>
                <a:lnTo>
                  <a:pt x="284" y="42"/>
                </a:lnTo>
                <a:lnTo>
                  <a:pt x="264" y="48"/>
                </a:lnTo>
                <a:lnTo>
                  <a:pt x="242" y="54"/>
                </a:lnTo>
                <a:lnTo>
                  <a:pt x="224" y="60"/>
                </a:lnTo>
                <a:lnTo>
                  <a:pt x="206" y="66"/>
                </a:lnTo>
                <a:lnTo>
                  <a:pt x="188" y="74"/>
                </a:lnTo>
                <a:lnTo>
                  <a:pt x="172" y="82"/>
                </a:lnTo>
                <a:lnTo>
                  <a:pt x="158" y="92"/>
                </a:lnTo>
                <a:lnTo>
                  <a:pt x="144" y="100"/>
                </a:lnTo>
                <a:lnTo>
                  <a:pt x="130" y="112"/>
                </a:lnTo>
                <a:lnTo>
                  <a:pt x="118" y="122"/>
                </a:lnTo>
                <a:lnTo>
                  <a:pt x="108" y="134"/>
                </a:lnTo>
                <a:lnTo>
                  <a:pt x="96" y="148"/>
                </a:lnTo>
                <a:lnTo>
                  <a:pt x="88" y="162"/>
                </a:lnTo>
                <a:lnTo>
                  <a:pt x="78" y="176"/>
                </a:lnTo>
                <a:lnTo>
                  <a:pt x="70" y="192"/>
                </a:lnTo>
                <a:lnTo>
                  <a:pt x="64" y="210"/>
                </a:lnTo>
                <a:lnTo>
                  <a:pt x="56" y="226"/>
                </a:lnTo>
                <a:lnTo>
                  <a:pt x="50" y="246"/>
                </a:lnTo>
                <a:lnTo>
                  <a:pt x="44" y="266"/>
                </a:lnTo>
                <a:lnTo>
                  <a:pt x="40" y="286"/>
                </a:lnTo>
                <a:lnTo>
                  <a:pt x="36" y="308"/>
                </a:lnTo>
                <a:lnTo>
                  <a:pt x="30" y="332"/>
                </a:lnTo>
                <a:lnTo>
                  <a:pt x="28" y="356"/>
                </a:lnTo>
                <a:lnTo>
                  <a:pt x="24" y="382"/>
                </a:lnTo>
                <a:lnTo>
                  <a:pt x="20" y="408"/>
                </a:lnTo>
                <a:lnTo>
                  <a:pt x="18" y="434"/>
                </a:lnTo>
                <a:lnTo>
                  <a:pt x="16" y="462"/>
                </a:lnTo>
                <a:lnTo>
                  <a:pt x="14" y="492"/>
                </a:lnTo>
                <a:lnTo>
                  <a:pt x="12" y="522"/>
                </a:lnTo>
                <a:lnTo>
                  <a:pt x="10" y="552"/>
                </a:lnTo>
                <a:lnTo>
                  <a:pt x="8" y="584"/>
                </a:lnTo>
                <a:lnTo>
                  <a:pt x="8" y="616"/>
                </a:lnTo>
                <a:lnTo>
                  <a:pt x="6" y="648"/>
                </a:lnTo>
                <a:lnTo>
                  <a:pt x="6" y="682"/>
                </a:lnTo>
                <a:lnTo>
                  <a:pt x="4" y="714"/>
                </a:lnTo>
                <a:lnTo>
                  <a:pt x="4" y="748"/>
                </a:lnTo>
                <a:lnTo>
                  <a:pt x="4" y="784"/>
                </a:lnTo>
                <a:lnTo>
                  <a:pt x="2" y="818"/>
                </a:lnTo>
                <a:lnTo>
                  <a:pt x="2" y="852"/>
                </a:lnTo>
                <a:lnTo>
                  <a:pt x="2" y="888"/>
                </a:lnTo>
                <a:lnTo>
                  <a:pt x="2" y="922"/>
                </a:lnTo>
                <a:lnTo>
                  <a:pt x="2" y="956"/>
                </a:lnTo>
                <a:lnTo>
                  <a:pt x="0" y="990"/>
                </a:lnTo>
                <a:lnTo>
                  <a:pt x="0" y="1024"/>
                </a:lnTo>
                <a:lnTo>
                  <a:pt x="0" y="1058"/>
                </a:lnTo>
                <a:lnTo>
                  <a:pt x="0" y="1092"/>
                </a:lnTo>
                <a:lnTo>
                  <a:pt x="0" y="1124"/>
                </a:lnTo>
                <a:lnTo>
                  <a:pt x="0" y="1156"/>
                </a:lnTo>
                <a:lnTo>
                  <a:pt x="0" y="1188"/>
                </a:lnTo>
                <a:lnTo>
                  <a:pt x="0" y="1218"/>
                </a:lnTo>
                <a:lnTo>
                  <a:pt x="0" y="1248"/>
                </a:lnTo>
                <a:lnTo>
                  <a:pt x="0" y="1276"/>
                </a:lnTo>
                <a:lnTo>
                  <a:pt x="0" y="1304"/>
                </a:lnTo>
                <a:lnTo>
                  <a:pt x="0" y="1332"/>
                </a:lnTo>
                <a:lnTo>
                  <a:pt x="0" y="1358"/>
                </a:lnTo>
                <a:lnTo>
                  <a:pt x="0" y="1382"/>
                </a:lnTo>
                <a:lnTo>
                  <a:pt x="0" y="1408"/>
                </a:lnTo>
                <a:lnTo>
                  <a:pt x="0" y="1430"/>
                </a:lnTo>
                <a:lnTo>
                  <a:pt x="0" y="1452"/>
                </a:lnTo>
                <a:lnTo>
                  <a:pt x="0" y="1474"/>
                </a:lnTo>
                <a:lnTo>
                  <a:pt x="0" y="1494"/>
                </a:lnTo>
                <a:lnTo>
                  <a:pt x="0" y="1512"/>
                </a:lnTo>
                <a:lnTo>
                  <a:pt x="0" y="1530"/>
                </a:lnTo>
                <a:lnTo>
                  <a:pt x="0" y="1548"/>
                </a:lnTo>
                <a:lnTo>
                  <a:pt x="0" y="1564"/>
                </a:lnTo>
                <a:lnTo>
                  <a:pt x="0" y="1578"/>
                </a:lnTo>
                <a:lnTo>
                  <a:pt x="0" y="1592"/>
                </a:lnTo>
                <a:lnTo>
                  <a:pt x="0" y="1604"/>
                </a:lnTo>
                <a:lnTo>
                  <a:pt x="0" y="1618"/>
                </a:lnTo>
                <a:lnTo>
                  <a:pt x="0" y="1628"/>
                </a:lnTo>
                <a:lnTo>
                  <a:pt x="0" y="1638"/>
                </a:lnTo>
                <a:lnTo>
                  <a:pt x="0" y="1648"/>
                </a:lnTo>
                <a:lnTo>
                  <a:pt x="0" y="1658"/>
                </a:lnTo>
                <a:lnTo>
                  <a:pt x="0" y="1666"/>
                </a:lnTo>
                <a:lnTo>
                  <a:pt x="0" y="1672"/>
                </a:lnTo>
                <a:lnTo>
                  <a:pt x="0" y="1680"/>
                </a:lnTo>
                <a:lnTo>
                  <a:pt x="0" y="1686"/>
                </a:lnTo>
                <a:lnTo>
                  <a:pt x="0" y="1692"/>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50" name="Line 149"/>
          <p:cNvSpPr>
            <a:spLocks noChangeShapeType="1"/>
          </p:cNvSpPr>
          <p:nvPr/>
        </p:nvSpPr>
        <p:spPr bwMode="auto">
          <a:xfrm flipV="1">
            <a:off x="6102965" y="2603345"/>
            <a:ext cx="2965450" cy="2692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b="1"/>
          </a:p>
        </p:txBody>
      </p:sp>
      <p:sp>
        <p:nvSpPr>
          <p:cNvPr id="151" name="Line 150"/>
          <p:cNvSpPr>
            <a:spLocks noChangeShapeType="1"/>
          </p:cNvSpPr>
          <p:nvPr/>
        </p:nvSpPr>
        <p:spPr bwMode="auto">
          <a:xfrm flipH="1" flipV="1">
            <a:off x="6501427" y="3003395"/>
            <a:ext cx="1003300" cy="100330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1"/>
          </a:p>
        </p:txBody>
      </p:sp>
      <p:sp>
        <p:nvSpPr>
          <p:cNvPr id="152" name="Text Box 151"/>
          <p:cNvSpPr txBox="1">
            <a:spLocks noChangeArrowheads="1"/>
          </p:cNvSpPr>
          <p:nvPr/>
        </p:nvSpPr>
        <p:spPr bwMode="auto">
          <a:xfrm>
            <a:off x="6530693" y="4145661"/>
            <a:ext cx="2894960" cy="830997"/>
          </a:xfrm>
          <a:prstGeom prst="rect">
            <a:avLst/>
          </a:prstGeom>
          <a:solidFill>
            <a:schemeClr val="bg1"/>
          </a:solidFill>
          <a:ln>
            <a:noFill/>
          </a:ln>
          <a:effectLst/>
        </p:spPr>
        <p:txBody>
          <a:bodyPr wrap="none">
            <a:spAutoFit/>
          </a:bodyPr>
          <a:lstStyle/>
          <a:p>
            <a:pPr eaLnBrk="1" hangingPunct="1"/>
            <a:r>
              <a:rPr lang="en-US" altLang="en-US" b="1" dirty="0"/>
              <a:t>Reader Skill</a:t>
            </a:r>
          </a:p>
          <a:p>
            <a:pPr eaLnBrk="1" hangingPunct="1"/>
            <a:r>
              <a:rPr lang="en-US" altLang="en-US" b="1" dirty="0"/>
              <a:t>Technology Power</a:t>
            </a:r>
          </a:p>
        </p:txBody>
      </p:sp>
      <p:sp>
        <p:nvSpPr>
          <p:cNvPr id="153" name="Text Box 152"/>
          <p:cNvSpPr txBox="1">
            <a:spLocks noChangeArrowheads="1"/>
          </p:cNvSpPr>
          <p:nvPr/>
        </p:nvSpPr>
        <p:spPr bwMode="auto">
          <a:xfrm rot="19106923">
            <a:off x="7091308" y="3012412"/>
            <a:ext cx="20136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b="1" dirty="0">
                <a:solidFill>
                  <a:srgbClr val="0000FF"/>
                </a:solidFill>
              </a:rPr>
              <a:t>Chance Line</a:t>
            </a:r>
          </a:p>
        </p:txBody>
      </p:sp>
      <p:sp>
        <p:nvSpPr>
          <p:cNvPr id="154" name="Text Box 131"/>
          <p:cNvSpPr txBox="1">
            <a:spLocks noChangeArrowheads="1"/>
          </p:cNvSpPr>
          <p:nvPr/>
        </p:nvSpPr>
        <p:spPr bwMode="auto">
          <a:xfrm rot="16200000">
            <a:off x="4542677" y="3601030"/>
            <a:ext cx="24396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b="1" dirty="0">
                <a:solidFill>
                  <a:srgbClr val="00B050"/>
                </a:solidFill>
              </a:rPr>
              <a:t>TPF, Sensitivity</a:t>
            </a:r>
          </a:p>
        </p:txBody>
      </p:sp>
      <p:sp>
        <p:nvSpPr>
          <p:cNvPr id="155" name="Text Box 132"/>
          <p:cNvSpPr txBox="1">
            <a:spLocks noChangeArrowheads="1"/>
          </p:cNvSpPr>
          <p:nvPr/>
        </p:nvSpPr>
        <p:spPr bwMode="auto">
          <a:xfrm>
            <a:off x="6380209" y="5430475"/>
            <a:ext cx="27137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en-US" b="1" dirty="0">
                <a:solidFill>
                  <a:srgbClr val="FF0000"/>
                </a:solidFill>
              </a:rPr>
              <a:t>FPF, 1-Specificity</a:t>
            </a:r>
          </a:p>
        </p:txBody>
      </p:sp>
      <p:grpSp>
        <p:nvGrpSpPr>
          <p:cNvPr id="132" name="Group 131"/>
          <p:cNvGrpSpPr/>
          <p:nvPr/>
        </p:nvGrpSpPr>
        <p:grpSpPr>
          <a:xfrm>
            <a:off x="2461502" y="1695932"/>
            <a:ext cx="2744153" cy="4046850"/>
            <a:chOff x="1016000" y="1265711"/>
            <a:chExt cx="3549581" cy="5234628"/>
          </a:xfrm>
        </p:grpSpPr>
        <p:sp>
          <p:nvSpPr>
            <p:cNvPr id="134" name="Freeform 133"/>
            <p:cNvSpPr>
              <a:spLocks/>
            </p:cNvSpPr>
            <p:nvPr/>
          </p:nvSpPr>
          <p:spPr bwMode="auto">
            <a:xfrm>
              <a:off x="1906579" y="3047306"/>
              <a:ext cx="2349671" cy="1679812"/>
            </a:xfrm>
            <a:custGeom>
              <a:avLst/>
              <a:gdLst>
                <a:gd name="T0" fmla="*/ 30 w 2026"/>
                <a:gd name="T1" fmla="*/ 1404 h 1404"/>
                <a:gd name="T2" fmla="*/ 70 w 2026"/>
                <a:gd name="T3" fmla="*/ 1404 h 1404"/>
                <a:gd name="T4" fmla="*/ 112 w 2026"/>
                <a:gd name="T5" fmla="*/ 1404 h 1404"/>
                <a:gd name="T6" fmla="*/ 152 w 2026"/>
                <a:gd name="T7" fmla="*/ 1404 h 1404"/>
                <a:gd name="T8" fmla="*/ 192 w 2026"/>
                <a:gd name="T9" fmla="*/ 1404 h 1404"/>
                <a:gd name="T10" fmla="*/ 234 w 2026"/>
                <a:gd name="T11" fmla="*/ 1404 h 1404"/>
                <a:gd name="T12" fmla="*/ 274 w 2026"/>
                <a:gd name="T13" fmla="*/ 1404 h 1404"/>
                <a:gd name="T14" fmla="*/ 314 w 2026"/>
                <a:gd name="T15" fmla="*/ 1402 h 1404"/>
                <a:gd name="T16" fmla="*/ 356 w 2026"/>
                <a:gd name="T17" fmla="*/ 1398 h 1404"/>
                <a:gd name="T18" fmla="*/ 396 w 2026"/>
                <a:gd name="T19" fmla="*/ 1392 h 1404"/>
                <a:gd name="T20" fmla="*/ 438 w 2026"/>
                <a:gd name="T21" fmla="*/ 1380 h 1404"/>
                <a:gd name="T22" fmla="*/ 478 w 2026"/>
                <a:gd name="T23" fmla="*/ 1362 h 1404"/>
                <a:gd name="T24" fmla="*/ 518 w 2026"/>
                <a:gd name="T25" fmla="*/ 1334 h 1404"/>
                <a:gd name="T26" fmla="*/ 560 w 2026"/>
                <a:gd name="T27" fmla="*/ 1294 h 1404"/>
                <a:gd name="T28" fmla="*/ 600 w 2026"/>
                <a:gd name="T29" fmla="*/ 1232 h 1404"/>
                <a:gd name="T30" fmla="*/ 640 w 2026"/>
                <a:gd name="T31" fmla="*/ 1152 h 1404"/>
                <a:gd name="T32" fmla="*/ 682 w 2026"/>
                <a:gd name="T33" fmla="*/ 1044 h 1404"/>
                <a:gd name="T34" fmla="*/ 722 w 2026"/>
                <a:gd name="T35" fmla="*/ 914 h 1404"/>
                <a:gd name="T36" fmla="*/ 764 w 2026"/>
                <a:gd name="T37" fmla="*/ 762 h 1404"/>
                <a:gd name="T38" fmla="*/ 804 w 2026"/>
                <a:gd name="T39" fmla="*/ 596 h 1404"/>
                <a:gd name="T40" fmla="*/ 844 w 2026"/>
                <a:gd name="T41" fmla="*/ 426 h 1404"/>
                <a:gd name="T42" fmla="*/ 886 w 2026"/>
                <a:gd name="T43" fmla="*/ 268 h 1404"/>
                <a:gd name="T44" fmla="*/ 926 w 2026"/>
                <a:gd name="T45" fmla="*/ 136 h 1404"/>
                <a:gd name="T46" fmla="*/ 966 w 2026"/>
                <a:gd name="T47" fmla="*/ 44 h 1404"/>
                <a:gd name="T48" fmla="*/ 1008 w 2026"/>
                <a:gd name="T49" fmla="*/ 2 h 1404"/>
                <a:gd name="T50" fmla="*/ 1048 w 2026"/>
                <a:gd name="T51" fmla="*/ 16 h 1404"/>
                <a:gd name="T52" fmla="*/ 1088 w 2026"/>
                <a:gd name="T53" fmla="*/ 84 h 1404"/>
                <a:gd name="T54" fmla="*/ 1130 w 2026"/>
                <a:gd name="T55" fmla="*/ 198 h 1404"/>
                <a:gd name="T56" fmla="*/ 1170 w 2026"/>
                <a:gd name="T57" fmla="*/ 344 h 1404"/>
                <a:gd name="T58" fmla="*/ 1210 w 2026"/>
                <a:gd name="T59" fmla="*/ 510 h 1404"/>
                <a:gd name="T60" fmla="*/ 1252 w 2026"/>
                <a:gd name="T61" fmla="*/ 680 h 1404"/>
                <a:gd name="T62" fmla="*/ 1292 w 2026"/>
                <a:gd name="T63" fmla="*/ 840 h 1404"/>
                <a:gd name="T64" fmla="*/ 1334 w 2026"/>
                <a:gd name="T65" fmla="*/ 982 h 1404"/>
                <a:gd name="T66" fmla="*/ 1374 w 2026"/>
                <a:gd name="T67" fmla="*/ 1102 h 1404"/>
                <a:gd name="T68" fmla="*/ 1414 w 2026"/>
                <a:gd name="T69" fmla="*/ 1196 h 1404"/>
                <a:gd name="T70" fmla="*/ 1456 w 2026"/>
                <a:gd name="T71" fmla="*/ 1266 h 1404"/>
                <a:gd name="T72" fmla="*/ 1496 w 2026"/>
                <a:gd name="T73" fmla="*/ 1316 h 1404"/>
                <a:gd name="T74" fmla="*/ 1536 w 2026"/>
                <a:gd name="T75" fmla="*/ 1350 h 1404"/>
                <a:gd name="T76" fmla="*/ 1578 w 2026"/>
                <a:gd name="T77" fmla="*/ 1372 h 1404"/>
                <a:gd name="T78" fmla="*/ 1618 w 2026"/>
                <a:gd name="T79" fmla="*/ 1386 h 1404"/>
                <a:gd name="T80" fmla="*/ 1660 w 2026"/>
                <a:gd name="T81" fmla="*/ 1396 h 1404"/>
                <a:gd name="T82" fmla="*/ 1700 w 2026"/>
                <a:gd name="T83" fmla="*/ 1400 h 1404"/>
                <a:gd name="T84" fmla="*/ 1740 w 2026"/>
                <a:gd name="T85" fmla="*/ 1402 h 1404"/>
                <a:gd name="T86" fmla="*/ 1782 w 2026"/>
                <a:gd name="T87" fmla="*/ 1404 h 1404"/>
                <a:gd name="T88" fmla="*/ 1822 w 2026"/>
                <a:gd name="T89" fmla="*/ 1404 h 1404"/>
                <a:gd name="T90" fmla="*/ 1862 w 2026"/>
                <a:gd name="T91" fmla="*/ 1404 h 1404"/>
                <a:gd name="T92" fmla="*/ 1904 w 2026"/>
                <a:gd name="T93" fmla="*/ 1404 h 1404"/>
                <a:gd name="T94" fmla="*/ 1944 w 2026"/>
                <a:gd name="T95" fmla="*/ 1404 h 1404"/>
                <a:gd name="T96" fmla="*/ 1984 w 2026"/>
                <a:gd name="T97" fmla="*/ 1404 h 1404"/>
                <a:gd name="T98" fmla="*/ 2026 w 2026"/>
                <a:gd name="T99"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10" y="1404"/>
                  </a:lnTo>
                  <a:lnTo>
                    <a:pt x="20" y="1404"/>
                  </a:lnTo>
                  <a:lnTo>
                    <a:pt x="30" y="1404"/>
                  </a:lnTo>
                  <a:lnTo>
                    <a:pt x="40" y="1404"/>
                  </a:lnTo>
                  <a:lnTo>
                    <a:pt x="50" y="1404"/>
                  </a:lnTo>
                  <a:lnTo>
                    <a:pt x="60" y="1404"/>
                  </a:lnTo>
                  <a:lnTo>
                    <a:pt x="70" y="1404"/>
                  </a:lnTo>
                  <a:lnTo>
                    <a:pt x="80" y="1404"/>
                  </a:lnTo>
                  <a:lnTo>
                    <a:pt x="90" y="1404"/>
                  </a:lnTo>
                  <a:lnTo>
                    <a:pt x="102" y="1404"/>
                  </a:lnTo>
                  <a:lnTo>
                    <a:pt x="112" y="1404"/>
                  </a:lnTo>
                  <a:lnTo>
                    <a:pt x="122" y="1404"/>
                  </a:lnTo>
                  <a:lnTo>
                    <a:pt x="132" y="1404"/>
                  </a:lnTo>
                  <a:lnTo>
                    <a:pt x="142" y="1404"/>
                  </a:lnTo>
                  <a:lnTo>
                    <a:pt x="152" y="1404"/>
                  </a:lnTo>
                  <a:lnTo>
                    <a:pt x="162" y="1404"/>
                  </a:lnTo>
                  <a:lnTo>
                    <a:pt x="172" y="1404"/>
                  </a:lnTo>
                  <a:lnTo>
                    <a:pt x="182" y="1404"/>
                  </a:lnTo>
                  <a:lnTo>
                    <a:pt x="192" y="1404"/>
                  </a:lnTo>
                  <a:lnTo>
                    <a:pt x="202" y="1404"/>
                  </a:lnTo>
                  <a:lnTo>
                    <a:pt x="214" y="1404"/>
                  </a:lnTo>
                  <a:lnTo>
                    <a:pt x="224" y="1404"/>
                  </a:lnTo>
                  <a:lnTo>
                    <a:pt x="234" y="1404"/>
                  </a:lnTo>
                  <a:lnTo>
                    <a:pt x="244" y="1404"/>
                  </a:lnTo>
                  <a:lnTo>
                    <a:pt x="254" y="1404"/>
                  </a:lnTo>
                  <a:lnTo>
                    <a:pt x="264" y="1404"/>
                  </a:lnTo>
                  <a:lnTo>
                    <a:pt x="274" y="1404"/>
                  </a:lnTo>
                  <a:lnTo>
                    <a:pt x="284" y="1402"/>
                  </a:lnTo>
                  <a:lnTo>
                    <a:pt x="294" y="1402"/>
                  </a:lnTo>
                  <a:lnTo>
                    <a:pt x="304" y="1402"/>
                  </a:lnTo>
                  <a:lnTo>
                    <a:pt x="314" y="1402"/>
                  </a:lnTo>
                  <a:lnTo>
                    <a:pt x="326" y="1400"/>
                  </a:lnTo>
                  <a:lnTo>
                    <a:pt x="336" y="1400"/>
                  </a:lnTo>
                  <a:lnTo>
                    <a:pt x="346" y="1398"/>
                  </a:lnTo>
                  <a:lnTo>
                    <a:pt x="356" y="1398"/>
                  </a:lnTo>
                  <a:lnTo>
                    <a:pt x="366" y="1396"/>
                  </a:lnTo>
                  <a:lnTo>
                    <a:pt x="376" y="1396"/>
                  </a:lnTo>
                  <a:lnTo>
                    <a:pt x="386" y="1394"/>
                  </a:lnTo>
                  <a:lnTo>
                    <a:pt x="396" y="1392"/>
                  </a:lnTo>
                  <a:lnTo>
                    <a:pt x="406" y="1390"/>
                  </a:lnTo>
                  <a:lnTo>
                    <a:pt x="416" y="1386"/>
                  </a:lnTo>
                  <a:lnTo>
                    <a:pt x="426" y="1384"/>
                  </a:lnTo>
                  <a:lnTo>
                    <a:pt x="438" y="1380"/>
                  </a:lnTo>
                  <a:lnTo>
                    <a:pt x="448" y="1376"/>
                  </a:lnTo>
                  <a:lnTo>
                    <a:pt x="458" y="1372"/>
                  </a:lnTo>
                  <a:lnTo>
                    <a:pt x="468" y="1368"/>
                  </a:lnTo>
                  <a:lnTo>
                    <a:pt x="478" y="1362"/>
                  </a:lnTo>
                  <a:lnTo>
                    <a:pt x="488" y="1356"/>
                  </a:lnTo>
                  <a:lnTo>
                    <a:pt x="498" y="1350"/>
                  </a:lnTo>
                  <a:lnTo>
                    <a:pt x="508" y="1344"/>
                  </a:lnTo>
                  <a:lnTo>
                    <a:pt x="518" y="1334"/>
                  </a:lnTo>
                  <a:lnTo>
                    <a:pt x="528" y="1326"/>
                  </a:lnTo>
                  <a:lnTo>
                    <a:pt x="538" y="1316"/>
                  </a:lnTo>
                  <a:lnTo>
                    <a:pt x="550" y="1306"/>
                  </a:lnTo>
                  <a:lnTo>
                    <a:pt x="560" y="1294"/>
                  </a:lnTo>
                  <a:lnTo>
                    <a:pt x="570" y="1280"/>
                  </a:lnTo>
                  <a:lnTo>
                    <a:pt x="580" y="1266"/>
                  </a:lnTo>
                  <a:lnTo>
                    <a:pt x="590" y="1250"/>
                  </a:lnTo>
                  <a:lnTo>
                    <a:pt x="600" y="1232"/>
                  </a:lnTo>
                  <a:lnTo>
                    <a:pt x="610" y="1214"/>
                  </a:lnTo>
                  <a:lnTo>
                    <a:pt x="620" y="1196"/>
                  </a:lnTo>
                  <a:lnTo>
                    <a:pt x="630" y="1174"/>
                  </a:lnTo>
                  <a:lnTo>
                    <a:pt x="640" y="1152"/>
                  </a:lnTo>
                  <a:lnTo>
                    <a:pt x="652" y="1126"/>
                  </a:lnTo>
                  <a:lnTo>
                    <a:pt x="662" y="1102"/>
                  </a:lnTo>
                  <a:lnTo>
                    <a:pt x="672" y="1074"/>
                  </a:lnTo>
                  <a:lnTo>
                    <a:pt x="682" y="1044"/>
                  </a:lnTo>
                  <a:lnTo>
                    <a:pt x="692" y="1014"/>
                  </a:lnTo>
                  <a:lnTo>
                    <a:pt x="702" y="982"/>
                  </a:lnTo>
                  <a:lnTo>
                    <a:pt x="712" y="948"/>
                  </a:lnTo>
                  <a:lnTo>
                    <a:pt x="722" y="914"/>
                  </a:lnTo>
                  <a:lnTo>
                    <a:pt x="732" y="878"/>
                  </a:lnTo>
                  <a:lnTo>
                    <a:pt x="742" y="840"/>
                  </a:lnTo>
                  <a:lnTo>
                    <a:pt x="752" y="802"/>
                  </a:lnTo>
                  <a:lnTo>
                    <a:pt x="764" y="762"/>
                  </a:lnTo>
                  <a:lnTo>
                    <a:pt x="774" y="722"/>
                  </a:lnTo>
                  <a:lnTo>
                    <a:pt x="784" y="680"/>
                  </a:lnTo>
                  <a:lnTo>
                    <a:pt x="794" y="638"/>
                  </a:lnTo>
                  <a:lnTo>
                    <a:pt x="804" y="596"/>
                  </a:lnTo>
                  <a:lnTo>
                    <a:pt x="814" y="552"/>
                  </a:lnTo>
                  <a:lnTo>
                    <a:pt x="824" y="510"/>
                  </a:lnTo>
                  <a:lnTo>
                    <a:pt x="834" y="468"/>
                  </a:lnTo>
                  <a:lnTo>
                    <a:pt x="844" y="426"/>
                  </a:lnTo>
                  <a:lnTo>
                    <a:pt x="854" y="384"/>
                  </a:lnTo>
                  <a:lnTo>
                    <a:pt x="864" y="344"/>
                  </a:lnTo>
                  <a:lnTo>
                    <a:pt x="874" y="306"/>
                  </a:lnTo>
                  <a:lnTo>
                    <a:pt x="886" y="268"/>
                  </a:lnTo>
                  <a:lnTo>
                    <a:pt x="896" y="232"/>
                  </a:lnTo>
                  <a:lnTo>
                    <a:pt x="906" y="198"/>
                  </a:lnTo>
                  <a:lnTo>
                    <a:pt x="916" y="166"/>
                  </a:lnTo>
                  <a:lnTo>
                    <a:pt x="926" y="136"/>
                  </a:lnTo>
                  <a:lnTo>
                    <a:pt x="936" y="108"/>
                  </a:lnTo>
                  <a:lnTo>
                    <a:pt x="946" y="84"/>
                  </a:lnTo>
                  <a:lnTo>
                    <a:pt x="956" y="62"/>
                  </a:lnTo>
                  <a:lnTo>
                    <a:pt x="966" y="44"/>
                  </a:lnTo>
                  <a:lnTo>
                    <a:pt x="976" y="28"/>
                  </a:lnTo>
                  <a:lnTo>
                    <a:pt x="986" y="16"/>
                  </a:lnTo>
                  <a:lnTo>
                    <a:pt x="998" y="8"/>
                  </a:lnTo>
                  <a:lnTo>
                    <a:pt x="1008" y="2"/>
                  </a:lnTo>
                  <a:lnTo>
                    <a:pt x="1018" y="0"/>
                  </a:lnTo>
                  <a:lnTo>
                    <a:pt x="1028" y="2"/>
                  </a:lnTo>
                  <a:lnTo>
                    <a:pt x="1038" y="8"/>
                  </a:lnTo>
                  <a:lnTo>
                    <a:pt x="1048" y="16"/>
                  </a:lnTo>
                  <a:lnTo>
                    <a:pt x="1058" y="28"/>
                  </a:lnTo>
                  <a:lnTo>
                    <a:pt x="1068" y="44"/>
                  </a:lnTo>
                  <a:lnTo>
                    <a:pt x="1078" y="62"/>
                  </a:lnTo>
                  <a:lnTo>
                    <a:pt x="1088" y="84"/>
                  </a:lnTo>
                  <a:lnTo>
                    <a:pt x="1098" y="108"/>
                  </a:lnTo>
                  <a:lnTo>
                    <a:pt x="1110" y="136"/>
                  </a:lnTo>
                  <a:lnTo>
                    <a:pt x="1120" y="166"/>
                  </a:lnTo>
                  <a:lnTo>
                    <a:pt x="1130" y="198"/>
                  </a:lnTo>
                  <a:lnTo>
                    <a:pt x="1140" y="232"/>
                  </a:lnTo>
                  <a:lnTo>
                    <a:pt x="1150" y="268"/>
                  </a:lnTo>
                  <a:lnTo>
                    <a:pt x="1160" y="306"/>
                  </a:lnTo>
                  <a:lnTo>
                    <a:pt x="1170" y="344"/>
                  </a:lnTo>
                  <a:lnTo>
                    <a:pt x="1180" y="384"/>
                  </a:lnTo>
                  <a:lnTo>
                    <a:pt x="1190" y="426"/>
                  </a:lnTo>
                  <a:lnTo>
                    <a:pt x="1200" y="468"/>
                  </a:lnTo>
                  <a:lnTo>
                    <a:pt x="1210" y="510"/>
                  </a:lnTo>
                  <a:lnTo>
                    <a:pt x="1222" y="552"/>
                  </a:lnTo>
                  <a:lnTo>
                    <a:pt x="1232" y="596"/>
                  </a:lnTo>
                  <a:lnTo>
                    <a:pt x="1242" y="638"/>
                  </a:lnTo>
                  <a:lnTo>
                    <a:pt x="1252" y="680"/>
                  </a:lnTo>
                  <a:lnTo>
                    <a:pt x="1262" y="722"/>
                  </a:lnTo>
                  <a:lnTo>
                    <a:pt x="1272" y="762"/>
                  </a:lnTo>
                  <a:lnTo>
                    <a:pt x="1282" y="802"/>
                  </a:lnTo>
                  <a:lnTo>
                    <a:pt x="1292" y="840"/>
                  </a:lnTo>
                  <a:lnTo>
                    <a:pt x="1302" y="878"/>
                  </a:lnTo>
                  <a:lnTo>
                    <a:pt x="1312" y="914"/>
                  </a:lnTo>
                  <a:lnTo>
                    <a:pt x="1322" y="948"/>
                  </a:lnTo>
                  <a:lnTo>
                    <a:pt x="1334" y="982"/>
                  </a:lnTo>
                  <a:lnTo>
                    <a:pt x="1344" y="1014"/>
                  </a:lnTo>
                  <a:lnTo>
                    <a:pt x="1354" y="1044"/>
                  </a:lnTo>
                  <a:lnTo>
                    <a:pt x="1364" y="1074"/>
                  </a:lnTo>
                  <a:lnTo>
                    <a:pt x="1374" y="1102"/>
                  </a:lnTo>
                  <a:lnTo>
                    <a:pt x="1384" y="1126"/>
                  </a:lnTo>
                  <a:lnTo>
                    <a:pt x="1394" y="1152"/>
                  </a:lnTo>
                  <a:lnTo>
                    <a:pt x="1404" y="1174"/>
                  </a:lnTo>
                  <a:lnTo>
                    <a:pt x="1414" y="1196"/>
                  </a:lnTo>
                  <a:lnTo>
                    <a:pt x="1424" y="1214"/>
                  </a:lnTo>
                  <a:lnTo>
                    <a:pt x="1434" y="1232"/>
                  </a:lnTo>
                  <a:lnTo>
                    <a:pt x="1446" y="1250"/>
                  </a:lnTo>
                  <a:lnTo>
                    <a:pt x="1456" y="1266"/>
                  </a:lnTo>
                  <a:lnTo>
                    <a:pt x="1466" y="1280"/>
                  </a:lnTo>
                  <a:lnTo>
                    <a:pt x="1476" y="1294"/>
                  </a:lnTo>
                  <a:lnTo>
                    <a:pt x="1486" y="1306"/>
                  </a:lnTo>
                  <a:lnTo>
                    <a:pt x="1496" y="1316"/>
                  </a:lnTo>
                  <a:lnTo>
                    <a:pt x="1506" y="1326"/>
                  </a:lnTo>
                  <a:lnTo>
                    <a:pt x="1516" y="1334"/>
                  </a:lnTo>
                  <a:lnTo>
                    <a:pt x="1526" y="1344"/>
                  </a:lnTo>
                  <a:lnTo>
                    <a:pt x="1536" y="1350"/>
                  </a:lnTo>
                  <a:lnTo>
                    <a:pt x="1546" y="1356"/>
                  </a:lnTo>
                  <a:lnTo>
                    <a:pt x="1558" y="1362"/>
                  </a:lnTo>
                  <a:lnTo>
                    <a:pt x="1568" y="1368"/>
                  </a:lnTo>
                  <a:lnTo>
                    <a:pt x="1578" y="1372"/>
                  </a:lnTo>
                  <a:lnTo>
                    <a:pt x="1588" y="1376"/>
                  </a:lnTo>
                  <a:lnTo>
                    <a:pt x="1598" y="1380"/>
                  </a:lnTo>
                  <a:lnTo>
                    <a:pt x="1608" y="1384"/>
                  </a:lnTo>
                  <a:lnTo>
                    <a:pt x="1618" y="1386"/>
                  </a:lnTo>
                  <a:lnTo>
                    <a:pt x="1628" y="1390"/>
                  </a:lnTo>
                  <a:lnTo>
                    <a:pt x="1638" y="1392"/>
                  </a:lnTo>
                  <a:lnTo>
                    <a:pt x="1648" y="1394"/>
                  </a:lnTo>
                  <a:lnTo>
                    <a:pt x="1660" y="1396"/>
                  </a:lnTo>
                  <a:lnTo>
                    <a:pt x="1670" y="1396"/>
                  </a:lnTo>
                  <a:lnTo>
                    <a:pt x="1680" y="1398"/>
                  </a:lnTo>
                  <a:lnTo>
                    <a:pt x="1690" y="1398"/>
                  </a:lnTo>
                  <a:lnTo>
                    <a:pt x="1700" y="1400"/>
                  </a:lnTo>
                  <a:lnTo>
                    <a:pt x="1710" y="1400"/>
                  </a:lnTo>
                  <a:lnTo>
                    <a:pt x="1720" y="1402"/>
                  </a:lnTo>
                  <a:lnTo>
                    <a:pt x="1730" y="1402"/>
                  </a:lnTo>
                  <a:lnTo>
                    <a:pt x="1740" y="1402"/>
                  </a:lnTo>
                  <a:lnTo>
                    <a:pt x="1750" y="1402"/>
                  </a:lnTo>
                  <a:lnTo>
                    <a:pt x="1760" y="1404"/>
                  </a:lnTo>
                  <a:lnTo>
                    <a:pt x="1772" y="1404"/>
                  </a:lnTo>
                  <a:lnTo>
                    <a:pt x="1782" y="1404"/>
                  </a:lnTo>
                  <a:lnTo>
                    <a:pt x="1792" y="1404"/>
                  </a:lnTo>
                  <a:lnTo>
                    <a:pt x="1802" y="1404"/>
                  </a:lnTo>
                  <a:lnTo>
                    <a:pt x="1812" y="1404"/>
                  </a:lnTo>
                  <a:lnTo>
                    <a:pt x="1822" y="1404"/>
                  </a:lnTo>
                  <a:lnTo>
                    <a:pt x="1832" y="1404"/>
                  </a:lnTo>
                  <a:lnTo>
                    <a:pt x="1842" y="1404"/>
                  </a:lnTo>
                  <a:lnTo>
                    <a:pt x="1852" y="1404"/>
                  </a:lnTo>
                  <a:lnTo>
                    <a:pt x="1862" y="1404"/>
                  </a:lnTo>
                  <a:lnTo>
                    <a:pt x="1872" y="1404"/>
                  </a:lnTo>
                  <a:lnTo>
                    <a:pt x="1884" y="1404"/>
                  </a:lnTo>
                  <a:lnTo>
                    <a:pt x="1894" y="1404"/>
                  </a:lnTo>
                  <a:lnTo>
                    <a:pt x="1904" y="1404"/>
                  </a:lnTo>
                  <a:lnTo>
                    <a:pt x="1914" y="1404"/>
                  </a:lnTo>
                  <a:lnTo>
                    <a:pt x="1924" y="1404"/>
                  </a:lnTo>
                  <a:lnTo>
                    <a:pt x="1934" y="1404"/>
                  </a:lnTo>
                  <a:lnTo>
                    <a:pt x="1944" y="1404"/>
                  </a:lnTo>
                  <a:lnTo>
                    <a:pt x="1954" y="1404"/>
                  </a:lnTo>
                  <a:lnTo>
                    <a:pt x="1964" y="1404"/>
                  </a:lnTo>
                  <a:lnTo>
                    <a:pt x="1974" y="1404"/>
                  </a:lnTo>
                  <a:lnTo>
                    <a:pt x="1984" y="1404"/>
                  </a:lnTo>
                  <a:lnTo>
                    <a:pt x="1994" y="1404"/>
                  </a:lnTo>
                  <a:lnTo>
                    <a:pt x="2006" y="1404"/>
                  </a:lnTo>
                  <a:lnTo>
                    <a:pt x="2016" y="1404"/>
                  </a:lnTo>
                  <a:lnTo>
                    <a:pt x="2026" y="1404"/>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35" name="Freeform 134"/>
            <p:cNvSpPr>
              <a:spLocks/>
            </p:cNvSpPr>
            <p:nvPr/>
          </p:nvSpPr>
          <p:spPr bwMode="auto">
            <a:xfrm>
              <a:off x="1906579" y="3047306"/>
              <a:ext cx="2349671" cy="1679812"/>
            </a:xfrm>
            <a:custGeom>
              <a:avLst/>
              <a:gdLst>
                <a:gd name="T0" fmla="*/ 30 w 2026"/>
                <a:gd name="T1" fmla="*/ 1404 h 1404"/>
                <a:gd name="T2" fmla="*/ 70 w 2026"/>
                <a:gd name="T3" fmla="*/ 1404 h 1404"/>
                <a:gd name="T4" fmla="*/ 112 w 2026"/>
                <a:gd name="T5" fmla="*/ 1404 h 1404"/>
                <a:gd name="T6" fmla="*/ 152 w 2026"/>
                <a:gd name="T7" fmla="*/ 1404 h 1404"/>
                <a:gd name="T8" fmla="*/ 192 w 2026"/>
                <a:gd name="T9" fmla="*/ 1404 h 1404"/>
                <a:gd name="T10" fmla="*/ 234 w 2026"/>
                <a:gd name="T11" fmla="*/ 1404 h 1404"/>
                <a:gd name="T12" fmla="*/ 274 w 2026"/>
                <a:gd name="T13" fmla="*/ 1404 h 1404"/>
                <a:gd name="T14" fmla="*/ 314 w 2026"/>
                <a:gd name="T15" fmla="*/ 1404 h 1404"/>
                <a:gd name="T16" fmla="*/ 356 w 2026"/>
                <a:gd name="T17" fmla="*/ 1404 h 1404"/>
                <a:gd name="T18" fmla="*/ 396 w 2026"/>
                <a:gd name="T19" fmla="*/ 1404 h 1404"/>
                <a:gd name="T20" fmla="*/ 438 w 2026"/>
                <a:gd name="T21" fmla="*/ 1404 h 1404"/>
                <a:gd name="T22" fmla="*/ 478 w 2026"/>
                <a:gd name="T23" fmla="*/ 1404 h 1404"/>
                <a:gd name="T24" fmla="*/ 518 w 2026"/>
                <a:gd name="T25" fmla="*/ 1404 h 1404"/>
                <a:gd name="T26" fmla="*/ 560 w 2026"/>
                <a:gd name="T27" fmla="*/ 1404 h 1404"/>
                <a:gd name="T28" fmla="*/ 600 w 2026"/>
                <a:gd name="T29" fmla="*/ 1402 h 1404"/>
                <a:gd name="T30" fmla="*/ 640 w 2026"/>
                <a:gd name="T31" fmla="*/ 1400 h 1404"/>
                <a:gd name="T32" fmla="*/ 682 w 2026"/>
                <a:gd name="T33" fmla="*/ 1396 h 1404"/>
                <a:gd name="T34" fmla="*/ 722 w 2026"/>
                <a:gd name="T35" fmla="*/ 1386 h 1404"/>
                <a:gd name="T36" fmla="*/ 764 w 2026"/>
                <a:gd name="T37" fmla="*/ 1372 h 1404"/>
                <a:gd name="T38" fmla="*/ 804 w 2026"/>
                <a:gd name="T39" fmla="*/ 1350 h 1404"/>
                <a:gd name="T40" fmla="*/ 844 w 2026"/>
                <a:gd name="T41" fmla="*/ 1316 h 1404"/>
                <a:gd name="T42" fmla="*/ 886 w 2026"/>
                <a:gd name="T43" fmla="*/ 1266 h 1404"/>
                <a:gd name="T44" fmla="*/ 926 w 2026"/>
                <a:gd name="T45" fmla="*/ 1196 h 1404"/>
                <a:gd name="T46" fmla="*/ 966 w 2026"/>
                <a:gd name="T47" fmla="*/ 1100 h 1404"/>
                <a:gd name="T48" fmla="*/ 1008 w 2026"/>
                <a:gd name="T49" fmla="*/ 982 h 1404"/>
                <a:gd name="T50" fmla="*/ 1048 w 2026"/>
                <a:gd name="T51" fmla="*/ 840 h 1404"/>
                <a:gd name="T52" fmla="*/ 1088 w 2026"/>
                <a:gd name="T53" fmla="*/ 680 h 1404"/>
                <a:gd name="T54" fmla="*/ 1130 w 2026"/>
                <a:gd name="T55" fmla="*/ 510 h 1404"/>
                <a:gd name="T56" fmla="*/ 1170 w 2026"/>
                <a:gd name="T57" fmla="*/ 344 h 1404"/>
                <a:gd name="T58" fmla="*/ 1210 w 2026"/>
                <a:gd name="T59" fmla="*/ 198 h 1404"/>
                <a:gd name="T60" fmla="*/ 1252 w 2026"/>
                <a:gd name="T61" fmla="*/ 84 h 1404"/>
                <a:gd name="T62" fmla="*/ 1292 w 2026"/>
                <a:gd name="T63" fmla="*/ 16 h 1404"/>
                <a:gd name="T64" fmla="*/ 1334 w 2026"/>
                <a:gd name="T65" fmla="*/ 2 h 1404"/>
                <a:gd name="T66" fmla="*/ 1374 w 2026"/>
                <a:gd name="T67" fmla="*/ 44 h 1404"/>
                <a:gd name="T68" fmla="*/ 1414 w 2026"/>
                <a:gd name="T69" fmla="*/ 136 h 1404"/>
                <a:gd name="T70" fmla="*/ 1456 w 2026"/>
                <a:gd name="T71" fmla="*/ 268 h 1404"/>
                <a:gd name="T72" fmla="*/ 1496 w 2026"/>
                <a:gd name="T73" fmla="*/ 426 h 1404"/>
                <a:gd name="T74" fmla="*/ 1536 w 2026"/>
                <a:gd name="T75" fmla="*/ 596 h 1404"/>
                <a:gd name="T76" fmla="*/ 1578 w 2026"/>
                <a:gd name="T77" fmla="*/ 762 h 1404"/>
                <a:gd name="T78" fmla="*/ 1618 w 2026"/>
                <a:gd name="T79" fmla="*/ 914 h 1404"/>
                <a:gd name="T80" fmla="*/ 1660 w 2026"/>
                <a:gd name="T81" fmla="*/ 1044 h 1404"/>
                <a:gd name="T82" fmla="*/ 1700 w 2026"/>
                <a:gd name="T83" fmla="*/ 1152 h 1404"/>
                <a:gd name="T84" fmla="*/ 1740 w 2026"/>
                <a:gd name="T85" fmla="*/ 1232 h 1404"/>
                <a:gd name="T86" fmla="*/ 1782 w 2026"/>
                <a:gd name="T87" fmla="*/ 1294 h 1404"/>
                <a:gd name="T88" fmla="*/ 1822 w 2026"/>
                <a:gd name="T89" fmla="*/ 1334 h 1404"/>
                <a:gd name="T90" fmla="*/ 1862 w 2026"/>
                <a:gd name="T91" fmla="*/ 1362 h 1404"/>
                <a:gd name="T92" fmla="*/ 1904 w 2026"/>
                <a:gd name="T93" fmla="*/ 1380 h 1404"/>
                <a:gd name="T94" fmla="*/ 1944 w 2026"/>
                <a:gd name="T95" fmla="*/ 1392 h 1404"/>
                <a:gd name="T96" fmla="*/ 1984 w 2026"/>
                <a:gd name="T97" fmla="*/ 1398 h 1404"/>
                <a:gd name="T98" fmla="*/ 2026 w 2026"/>
                <a:gd name="T99" fmla="*/ 1402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10" y="1404"/>
                  </a:lnTo>
                  <a:lnTo>
                    <a:pt x="20" y="1404"/>
                  </a:lnTo>
                  <a:lnTo>
                    <a:pt x="30" y="1404"/>
                  </a:lnTo>
                  <a:lnTo>
                    <a:pt x="40" y="1404"/>
                  </a:lnTo>
                  <a:lnTo>
                    <a:pt x="50" y="1404"/>
                  </a:lnTo>
                  <a:lnTo>
                    <a:pt x="60" y="1404"/>
                  </a:lnTo>
                  <a:lnTo>
                    <a:pt x="70" y="1404"/>
                  </a:lnTo>
                  <a:lnTo>
                    <a:pt x="80" y="1404"/>
                  </a:lnTo>
                  <a:lnTo>
                    <a:pt x="90" y="1404"/>
                  </a:lnTo>
                  <a:lnTo>
                    <a:pt x="102" y="1404"/>
                  </a:lnTo>
                  <a:lnTo>
                    <a:pt x="112" y="1404"/>
                  </a:lnTo>
                  <a:lnTo>
                    <a:pt x="122" y="1404"/>
                  </a:lnTo>
                  <a:lnTo>
                    <a:pt x="132" y="1404"/>
                  </a:lnTo>
                  <a:lnTo>
                    <a:pt x="142" y="1404"/>
                  </a:lnTo>
                  <a:lnTo>
                    <a:pt x="152" y="1404"/>
                  </a:lnTo>
                  <a:lnTo>
                    <a:pt x="162" y="1404"/>
                  </a:lnTo>
                  <a:lnTo>
                    <a:pt x="172" y="1404"/>
                  </a:lnTo>
                  <a:lnTo>
                    <a:pt x="182" y="1404"/>
                  </a:lnTo>
                  <a:lnTo>
                    <a:pt x="192" y="1404"/>
                  </a:lnTo>
                  <a:lnTo>
                    <a:pt x="202" y="1404"/>
                  </a:lnTo>
                  <a:lnTo>
                    <a:pt x="214" y="1404"/>
                  </a:lnTo>
                  <a:lnTo>
                    <a:pt x="224" y="1404"/>
                  </a:lnTo>
                  <a:lnTo>
                    <a:pt x="234" y="1404"/>
                  </a:lnTo>
                  <a:lnTo>
                    <a:pt x="244" y="1404"/>
                  </a:lnTo>
                  <a:lnTo>
                    <a:pt x="254" y="1404"/>
                  </a:lnTo>
                  <a:lnTo>
                    <a:pt x="264" y="1404"/>
                  </a:lnTo>
                  <a:lnTo>
                    <a:pt x="274" y="1404"/>
                  </a:lnTo>
                  <a:lnTo>
                    <a:pt x="284" y="1404"/>
                  </a:lnTo>
                  <a:lnTo>
                    <a:pt x="294" y="1404"/>
                  </a:lnTo>
                  <a:lnTo>
                    <a:pt x="304" y="1404"/>
                  </a:lnTo>
                  <a:lnTo>
                    <a:pt x="314" y="1404"/>
                  </a:lnTo>
                  <a:lnTo>
                    <a:pt x="326" y="1404"/>
                  </a:lnTo>
                  <a:lnTo>
                    <a:pt x="336" y="1404"/>
                  </a:lnTo>
                  <a:lnTo>
                    <a:pt x="346" y="1404"/>
                  </a:lnTo>
                  <a:lnTo>
                    <a:pt x="356" y="1404"/>
                  </a:lnTo>
                  <a:lnTo>
                    <a:pt x="366" y="1404"/>
                  </a:lnTo>
                  <a:lnTo>
                    <a:pt x="376" y="1404"/>
                  </a:lnTo>
                  <a:lnTo>
                    <a:pt x="386" y="1404"/>
                  </a:lnTo>
                  <a:lnTo>
                    <a:pt x="396" y="1404"/>
                  </a:lnTo>
                  <a:lnTo>
                    <a:pt x="406" y="1404"/>
                  </a:lnTo>
                  <a:lnTo>
                    <a:pt x="416" y="1404"/>
                  </a:lnTo>
                  <a:lnTo>
                    <a:pt x="426" y="1404"/>
                  </a:lnTo>
                  <a:lnTo>
                    <a:pt x="438" y="1404"/>
                  </a:lnTo>
                  <a:lnTo>
                    <a:pt x="448" y="1404"/>
                  </a:lnTo>
                  <a:lnTo>
                    <a:pt x="458" y="1404"/>
                  </a:lnTo>
                  <a:lnTo>
                    <a:pt x="468" y="1404"/>
                  </a:lnTo>
                  <a:lnTo>
                    <a:pt x="478" y="1404"/>
                  </a:lnTo>
                  <a:lnTo>
                    <a:pt x="488" y="1404"/>
                  </a:lnTo>
                  <a:lnTo>
                    <a:pt x="498" y="1404"/>
                  </a:lnTo>
                  <a:lnTo>
                    <a:pt x="508" y="1404"/>
                  </a:lnTo>
                  <a:lnTo>
                    <a:pt x="518" y="1404"/>
                  </a:lnTo>
                  <a:lnTo>
                    <a:pt x="528" y="1404"/>
                  </a:lnTo>
                  <a:lnTo>
                    <a:pt x="538" y="1404"/>
                  </a:lnTo>
                  <a:lnTo>
                    <a:pt x="550" y="1404"/>
                  </a:lnTo>
                  <a:lnTo>
                    <a:pt x="560" y="1404"/>
                  </a:lnTo>
                  <a:lnTo>
                    <a:pt x="570" y="1404"/>
                  </a:lnTo>
                  <a:lnTo>
                    <a:pt x="580" y="1404"/>
                  </a:lnTo>
                  <a:lnTo>
                    <a:pt x="590" y="1402"/>
                  </a:lnTo>
                  <a:lnTo>
                    <a:pt x="600" y="1402"/>
                  </a:lnTo>
                  <a:lnTo>
                    <a:pt x="610" y="1402"/>
                  </a:lnTo>
                  <a:lnTo>
                    <a:pt x="620" y="1402"/>
                  </a:lnTo>
                  <a:lnTo>
                    <a:pt x="630" y="1400"/>
                  </a:lnTo>
                  <a:lnTo>
                    <a:pt x="640" y="1400"/>
                  </a:lnTo>
                  <a:lnTo>
                    <a:pt x="652" y="1398"/>
                  </a:lnTo>
                  <a:lnTo>
                    <a:pt x="662" y="1398"/>
                  </a:lnTo>
                  <a:lnTo>
                    <a:pt x="672" y="1396"/>
                  </a:lnTo>
                  <a:lnTo>
                    <a:pt x="682" y="1396"/>
                  </a:lnTo>
                  <a:lnTo>
                    <a:pt x="692" y="1394"/>
                  </a:lnTo>
                  <a:lnTo>
                    <a:pt x="702" y="1392"/>
                  </a:lnTo>
                  <a:lnTo>
                    <a:pt x="712" y="1390"/>
                  </a:lnTo>
                  <a:lnTo>
                    <a:pt x="722" y="1386"/>
                  </a:lnTo>
                  <a:lnTo>
                    <a:pt x="732" y="1384"/>
                  </a:lnTo>
                  <a:lnTo>
                    <a:pt x="742" y="1380"/>
                  </a:lnTo>
                  <a:lnTo>
                    <a:pt x="752" y="1376"/>
                  </a:lnTo>
                  <a:lnTo>
                    <a:pt x="764" y="1372"/>
                  </a:lnTo>
                  <a:lnTo>
                    <a:pt x="774" y="1368"/>
                  </a:lnTo>
                  <a:lnTo>
                    <a:pt x="784" y="1362"/>
                  </a:lnTo>
                  <a:lnTo>
                    <a:pt x="794" y="1356"/>
                  </a:lnTo>
                  <a:lnTo>
                    <a:pt x="804" y="1350"/>
                  </a:lnTo>
                  <a:lnTo>
                    <a:pt x="814" y="1344"/>
                  </a:lnTo>
                  <a:lnTo>
                    <a:pt x="824" y="1334"/>
                  </a:lnTo>
                  <a:lnTo>
                    <a:pt x="834" y="1326"/>
                  </a:lnTo>
                  <a:lnTo>
                    <a:pt x="844" y="1316"/>
                  </a:lnTo>
                  <a:lnTo>
                    <a:pt x="854" y="1306"/>
                  </a:lnTo>
                  <a:lnTo>
                    <a:pt x="864" y="1294"/>
                  </a:lnTo>
                  <a:lnTo>
                    <a:pt x="874" y="1280"/>
                  </a:lnTo>
                  <a:lnTo>
                    <a:pt x="886" y="1266"/>
                  </a:lnTo>
                  <a:lnTo>
                    <a:pt x="896" y="1250"/>
                  </a:lnTo>
                  <a:lnTo>
                    <a:pt x="906" y="1232"/>
                  </a:lnTo>
                  <a:lnTo>
                    <a:pt x="916" y="1214"/>
                  </a:lnTo>
                  <a:lnTo>
                    <a:pt x="926" y="1196"/>
                  </a:lnTo>
                  <a:lnTo>
                    <a:pt x="936" y="1174"/>
                  </a:lnTo>
                  <a:lnTo>
                    <a:pt x="946" y="1152"/>
                  </a:lnTo>
                  <a:lnTo>
                    <a:pt x="956" y="1126"/>
                  </a:lnTo>
                  <a:lnTo>
                    <a:pt x="966" y="1100"/>
                  </a:lnTo>
                  <a:lnTo>
                    <a:pt x="976" y="1074"/>
                  </a:lnTo>
                  <a:lnTo>
                    <a:pt x="986" y="1044"/>
                  </a:lnTo>
                  <a:lnTo>
                    <a:pt x="998" y="1014"/>
                  </a:lnTo>
                  <a:lnTo>
                    <a:pt x="1008" y="982"/>
                  </a:lnTo>
                  <a:lnTo>
                    <a:pt x="1018" y="948"/>
                  </a:lnTo>
                  <a:lnTo>
                    <a:pt x="1028" y="914"/>
                  </a:lnTo>
                  <a:lnTo>
                    <a:pt x="1038" y="878"/>
                  </a:lnTo>
                  <a:lnTo>
                    <a:pt x="1048" y="840"/>
                  </a:lnTo>
                  <a:lnTo>
                    <a:pt x="1058" y="802"/>
                  </a:lnTo>
                  <a:lnTo>
                    <a:pt x="1068" y="762"/>
                  </a:lnTo>
                  <a:lnTo>
                    <a:pt x="1078" y="720"/>
                  </a:lnTo>
                  <a:lnTo>
                    <a:pt x="1088" y="680"/>
                  </a:lnTo>
                  <a:lnTo>
                    <a:pt x="1098" y="638"/>
                  </a:lnTo>
                  <a:lnTo>
                    <a:pt x="1110" y="596"/>
                  </a:lnTo>
                  <a:lnTo>
                    <a:pt x="1120" y="552"/>
                  </a:lnTo>
                  <a:lnTo>
                    <a:pt x="1130" y="510"/>
                  </a:lnTo>
                  <a:lnTo>
                    <a:pt x="1140" y="468"/>
                  </a:lnTo>
                  <a:lnTo>
                    <a:pt x="1150" y="426"/>
                  </a:lnTo>
                  <a:lnTo>
                    <a:pt x="1160" y="384"/>
                  </a:lnTo>
                  <a:lnTo>
                    <a:pt x="1170" y="344"/>
                  </a:lnTo>
                  <a:lnTo>
                    <a:pt x="1180" y="306"/>
                  </a:lnTo>
                  <a:lnTo>
                    <a:pt x="1190" y="268"/>
                  </a:lnTo>
                  <a:lnTo>
                    <a:pt x="1200" y="232"/>
                  </a:lnTo>
                  <a:lnTo>
                    <a:pt x="1210" y="198"/>
                  </a:lnTo>
                  <a:lnTo>
                    <a:pt x="1222" y="166"/>
                  </a:lnTo>
                  <a:lnTo>
                    <a:pt x="1232" y="136"/>
                  </a:lnTo>
                  <a:lnTo>
                    <a:pt x="1242" y="108"/>
                  </a:lnTo>
                  <a:lnTo>
                    <a:pt x="1252" y="84"/>
                  </a:lnTo>
                  <a:lnTo>
                    <a:pt x="1262" y="62"/>
                  </a:lnTo>
                  <a:lnTo>
                    <a:pt x="1272" y="44"/>
                  </a:lnTo>
                  <a:lnTo>
                    <a:pt x="1282" y="28"/>
                  </a:lnTo>
                  <a:lnTo>
                    <a:pt x="1292" y="16"/>
                  </a:lnTo>
                  <a:lnTo>
                    <a:pt x="1302" y="8"/>
                  </a:lnTo>
                  <a:lnTo>
                    <a:pt x="1312" y="2"/>
                  </a:lnTo>
                  <a:lnTo>
                    <a:pt x="1322" y="0"/>
                  </a:lnTo>
                  <a:lnTo>
                    <a:pt x="1334" y="2"/>
                  </a:lnTo>
                  <a:lnTo>
                    <a:pt x="1344" y="8"/>
                  </a:lnTo>
                  <a:lnTo>
                    <a:pt x="1354" y="16"/>
                  </a:lnTo>
                  <a:lnTo>
                    <a:pt x="1364" y="28"/>
                  </a:lnTo>
                  <a:lnTo>
                    <a:pt x="1374" y="44"/>
                  </a:lnTo>
                  <a:lnTo>
                    <a:pt x="1384" y="62"/>
                  </a:lnTo>
                  <a:lnTo>
                    <a:pt x="1394" y="84"/>
                  </a:lnTo>
                  <a:lnTo>
                    <a:pt x="1404" y="108"/>
                  </a:lnTo>
                  <a:lnTo>
                    <a:pt x="1414" y="136"/>
                  </a:lnTo>
                  <a:lnTo>
                    <a:pt x="1424" y="166"/>
                  </a:lnTo>
                  <a:lnTo>
                    <a:pt x="1434" y="198"/>
                  </a:lnTo>
                  <a:lnTo>
                    <a:pt x="1446" y="232"/>
                  </a:lnTo>
                  <a:lnTo>
                    <a:pt x="1456" y="268"/>
                  </a:lnTo>
                  <a:lnTo>
                    <a:pt x="1466" y="306"/>
                  </a:lnTo>
                  <a:lnTo>
                    <a:pt x="1476" y="344"/>
                  </a:lnTo>
                  <a:lnTo>
                    <a:pt x="1486" y="384"/>
                  </a:lnTo>
                  <a:lnTo>
                    <a:pt x="1496" y="426"/>
                  </a:lnTo>
                  <a:lnTo>
                    <a:pt x="1506" y="468"/>
                  </a:lnTo>
                  <a:lnTo>
                    <a:pt x="1516" y="510"/>
                  </a:lnTo>
                  <a:lnTo>
                    <a:pt x="1526" y="552"/>
                  </a:lnTo>
                  <a:lnTo>
                    <a:pt x="1536" y="596"/>
                  </a:lnTo>
                  <a:lnTo>
                    <a:pt x="1546" y="638"/>
                  </a:lnTo>
                  <a:lnTo>
                    <a:pt x="1558" y="680"/>
                  </a:lnTo>
                  <a:lnTo>
                    <a:pt x="1568" y="720"/>
                  </a:lnTo>
                  <a:lnTo>
                    <a:pt x="1578" y="762"/>
                  </a:lnTo>
                  <a:lnTo>
                    <a:pt x="1588" y="802"/>
                  </a:lnTo>
                  <a:lnTo>
                    <a:pt x="1598" y="840"/>
                  </a:lnTo>
                  <a:lnTo>
                    <a:pt x="1608" y="878"/>
                  </a:lnTo>
                  <a:lnTo>
                    <a:pt x="1618" y="914"/>
                  </a:lnTo>
                  <a:lnTo>
                    <a:pt x="1628" y="948"/>
                  </a:lnTo>
                  <a:lnTo>
                    <a:pt x="1638" y="982"/>
                  </a:lnTo>
                  <a:lnTo>
                    <a:pt x="1648" y="1014"/>
                  </a:lnTo>
                  <a:lnTo>
                    <a:pt x="1660" y="1044"/>
                  </a:lnTo>
                  <a:lnTo>
                    <a:pt x="1670" y="1074"/>
                  </a:lnTo>
                  <a:lnTo>
                    <a:pt x="1680" y="1100"/>
                  </a:lnTo>
                  <a:lnTo>
                    <a:pt x="1690" y="1126"/>
                  </a:lnTo>
                  <a:lnTo>
                    <a:pt x="1700" y="1152"/>
                  </a:lnTo>
                  <a:lnTo>
                    <a:pt x="1710" y="1174"/>
                  </a:lnTo>
                  <a:lnTo>
                    <a:pt x="1720" y="1196"/>
                  </a:lnTo>
                  <a:lnTo>
                    <a:pt x="1730" y="1214"/>
                  </a:lnTo>
                  <a:lnTo>
                    <a:pt x="1740" y="1232"/>
                  </a:lnTo>
                  <a:lnTo>
                    <a:pt x="1750" y="1250"/>
                  </a:lnTo>
                  <a:lnTo>
                    <a:pt x="1760" y="1266"/>
                  </a:lnTo>
                  <a:lnTo>
                    <a:pt x="1772" y="1280"/>
                  </a:lnTo>
                  <a:lnTo>
                    <a:pt x="1782" y="1294"/>
                  </a:lnTo>
                  <a:lnTo>
                    <a:pt x="1792" y="1306"/>
                  </a:lnTo>
                  <a:lnTo>
                    <a:pt x="1802" y="1316"/>
                  </a:lnTo>
                  <a:lnTo>
                    <a:pt x="1812" y="1326"/>
                  </a:lnTo>
                  <a:lnTo>
                    <a:pt x="1822" y="1334"/>
                  </a:lnTo>
                  <a:lnTo>
                    <a:pt x="1832" y="1344"/>
                  </a:lnTo>
                  <a:lnTo>
                    <a:pt x="1842" y="1350"/>
                  </a:lnTo>
                  <a:lnTo>
                    <a:pt x="1852" y="1356"/>
                  </a:lnTo>
                  <a:lnTo>
                    <a:pt x="1862" y="1362"/>
                  </a:lnTo>
                  <a:lnTo>
                    <a:pt x="1872" y="1368"/>
                  </a:lnTo>
                  <a:lnTo>
                    <a:pt x="1884" y="1372"/>
                  </a:lnTo>
                  <a:lnTo>
                    <a:pt x="1894" y="1376"/>
                  </a:lnTo>
                  <a:lnTo>
                    <a:pt x="1904" y="1380"/>
                  </a:lnTo>
                  <a:lnTo>
                    <a:pt x="1914" y="1384"/>
                  </a:lnTo>
                  <a:lnTo>
                    <a:pt x="1924" y="1386"/>
                  </a:lnTo>
                  <a:lnTo>
                    <a:pt x="1934" y="1390"/>
                  </a:lnTo>
                  <a:lnTo>
                    <a:pt x="1944" y="1392"/>
                  </a:lnTo>
                  <a:lnTo>
                    <a:pt x="1954" y="1394"/>
                  </a:lnTo>
                  <a:lnTo>
                    <a:pt x="1964" y="1396"/>
                  </a:lnTo>
                  <a:lnTo>
                    <a:pt x="1974" y="1396"/>
                  </a:lnTo>
                  <a:lnTo>
                    <a:pt x="1984" y="1398"/>
                  </a:lnTo>
                  <a:lnTo>
                    <a:pt x="1994" y="1398"/>
                  </a:lnTo>
                  <a:lnTo>
                    <a:pt x="2006" y="1400"/>
                  </a:lnTo>
                  <a:lnTo>
                    <a:pt x="2016" y="1400"/>
                  </a:lnTo>
                  <a:lnTo>
                    <a:pt x="2026" y="1402"/>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36" name="Freeform 135"/>
            <p:cNvSpPr>
              <a:spLocks/>
            </p:cNvSpPr>
            <p:nvPr/>
          </p:nvSpPr>
          <p:spPr bwMode="auto">
            <a:xfrm>
              <a:off x="1906579" y="3047306"/>
              <a:ext cx="2349671" cy="1679812"/>
            </a:xfrm>
            <a:custGeom>
              <a:avLst/>
              <a:gdLst>
                <a:gd name="T0" fmla="*/ 20 w 2026"/>
                <a:gd name="T1" fmla="*/ 1404 h 1404"/>
                <a:gd name="T2" fmla="*/ 60 w 2026"/>
                <a:gd name="T3" fmla="*/ 1404 h 1404"/>
                <a:gd name="T4" fmla="*/ 102 w 2026"/>
                <a:gd name="T5" fmla="*/ 1404 h 1404"/>
                <a:gd name="T6" fmla="*/ 142 w 2026"/>
                <a:gd name="T7" fmla="*/ 1404 h 1404"/>
                <a:gd name="T8" fmla="*/ 182 w 2026"/>
                <a:gd name="T9" fmla="*/ 1404 h 1404"/>
                <a:gd name="T10" fmla="*/ 224 w 2026"/>
                <a:gd name="T11" fmla="*/ 1404 h 1404"/>
                <a:gd name="T12" fmla="*/ 264 w 2026"/>
                <a:gd name="T13" fmla="*/ 1404 h 1404"/>
                <a:gd name="T14" fmla="*/ 304 w 2026"/>
                <a:gd name="T15" fmla="*/ 1402 h 1404"/>
                <a:gd name="T16" fmla="*/ 346 w 2026"/>
                <a:gd name="T17" fmla="*/ 1398 h 1404"/>
                <a:gd name="T18" fmla="*/ 386 w 2026"/>
                <a:gd name="T19" fmla="*/ 1394 h 1404"/>
                <a:gd name="T20" fmla="*/ 426 w 2026"/>
                <a:gd name="T21" fmla="*/ 1384 h 1404"/>
                <a:gd name="T22" fmla="*/ 468 w 2026"/>
                <a:gd name="T23" fmla="*/ 1368 h 1404"/>
                <a:gd name="T24" fmla="*/ 508 w 2026"/>
                <a:gd name="T25" fmla="*/ 1344 h 1404"/>
                <a:gd name="T26" fmla="*/ 550 w 2026"/>
                <a:gd name="T27" fmla="*/ 1306 h 1404"/>
                <a:gd name="T28" fmla="*/ 590 w 2026"/>
                <a:gd name="T29" fmla="*/ 1250 h 1404"/>
                <a:gd name="T30" fmla="*/ 630 w 2026"/>
                <a:gd name="T31" fmla="*/ 1174 h 1404"/>
                <a:gd name="T32" fmla="*/ 672 w 2026"/>
                <a:gd name="T33" fmla="*/ 1074 h 1404"/>
                <a:gd name="T34" fmla="*/ 712 w 2026"/>
                <a:gd name="T35" fmla="*/ 948 h 1404"/>
                <a:gd name="T36" fmla="*/ 752 w 2026"/>
                <a:gd name="T37" fmla="*/ 802 h 1404"/>
                <a:gd name="T38" fmla="*/ 794 w 2026"/>
                <a:gd name="T39" fmla="*/ 638 h 1404"/>
                <a:gd name="T40" fmla="*/ 834 w 2026"/>
                <a:gd name="T41" fmla="*/ 468 h 1404"/>
                <a:gd name="T42" fmla="*/ 874 w 2026"/>
                <a:gd name="T43" fmla="*/ 306 h 1404"/>
                <a:gd name="T44" fmla="*/ 916 w 2026"/>
                <a:gd name="T45" fmla="*/ 166 h 1404"/>
                <a:gd name="T46" fmla="*/ 956 w 2026"/>
                <a:gd name="T47" fmla="*/ 62 h 1404"/>
                <a:gd name="T48" fmla="*/ 998 w 2026"/>
                <a:gd name="T49" fmla="*/ 8 h 1404"/>
                <a:gd name="T50" fmla="*/ 1038 w 2026"/>
                <a:gd name="T51" fmla="*/ 8 h 1404"/>
                <a:gd name="T52" fmla="*/ 1078 w 2026"/>
                <a:gd name="T53" fmla="*/ 62 h 1404"/>
                <a:gd name="T54" fmla="*/ 1120 w 2026"/>
                <a:gd name="T55" fmla="*/ 166 h 1404"/>
                <a:gd name="T56" fmla="*/ 1160 w 2026"/>
                <a:gd name="T57" fmla="*/ 306 h 1404"/>
                <a:gd name="T58" fmla="*/ 1200 w 2026"/>
                <a:gd name="T59" fmla="*/ 468 h 1404"/>
                <a:gd name="T60" fmla="*/ 1242 w 2026"/>
                <a:gd name="T61" fmla="*/ 638 h 1404"/>
                <a:gd name="T62" fmla="*/ 1282 w 2026"/>
                <a:gd name="T63" fmla="*/ 802 h 1404"/>
                <a:gd name="T64" fmla="*/ 1322 w 2026"/>
                <a:gd name="T65" fmla="*/ 948 h 1404"/>
                <a:gd name="T66" fmla="*/ 1364 w 2026"/>
                <a:gd name="T67" fmla="*/ 1074 h 1404"/>
                <a:gd name="T68" fmla="*/ 1404 w 2026"/>
                <a:gd name="T69" fmla="*/ 1174 h 1404"/>
                <a:gd name="T70" fmla="*/ 1446 w 2026"/>
                <a:gd name="T71" fmla="*/ 1250 h 1404"/>
                <a:gd name="T72" fmla="*/ 1486 w 2026"/>
                <a:gd name="T73" fmla="*/ 1306 h 1404"/>
                <a:gd name="T74" fmla="*/ 1526 w 2026"/>
                <a:gd name="T75" fmla="*/ 1344 h 1404"/>
                <a:gd name="T76" fmla="*/ 1568 w 2026"/>
                <a:gd name="T77" fmla="*/ 1368 h 1404"/>
                <a:gd name="T78" fmla="*/ 1608 w 2026"/>
                <a:gd name="T79" fmla="*/ 1384 h 1404"/>
                <a:gd name="T80" fmla="*/ 1648 w 2026"/>
                <a:gd name="T81" fmla="*/ 1394 h 1404"/>
                <a:gd name="T82" fmla="*/ 1690 w 2026"/>
                <a:gd name="T83" fmla="*/ 1398 h 1404"/>
                <a:gd name="T84" fmla="*/ 1730 w 2026"/>
                <a:gd name="T85" fmla="*/ 1402 h 1404"/>
                <a:gd name="T86" fmla="*/ 1772 w 2026"/>
                <a:gd name="T87" fmla="*/ 1404 h 1404"/>
                <a:gd name="T88" fmla="*/ 1812 w 2026"/>
                <a:gd name="T89" fmla="*/ 1404 h 1404"/>
                <a:gd name="T90" fmla="*/ 1852 w 2026"/>
                <a:gd name="T91" fmla="*/ 1404 h 1404"/>
                <a:gd name="T92" fmla="*/ 1894 w 2026"/>
                <a:gd name="T93" fmla="*/ 1404 h 1404"/>
                <a:gd name="T94" fmla="*/ 1934 w 2026"/>
                <a:gd name="T95" fmla="*/ 1404 h 1404"/>
                <a:gd name="T96" fmla="*/ 1974 w 2026"/>
                <a:gd name="T97" fmla="*/ 1404 h 1404"/>
                <a:gd name="T98" fmla="*/ 2016 w 2026"/>
                <a:gd name="T99"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0" y="1404"/>
                  </a:lnTo>
                  <a:lnTo>
                    <a:pt x="10" y="1404"/>
                  </a:lnTo>
                  <a:lnTo>
                    <a:pt x="20" y="1404"/>
                  </a:lnTo>
                  <a:lnTo>
                    <a:pt x="30" y="1404"/>
                  </a:lnTo>
                  <a:lnTo>
                    <a:pt x="40" y="1404"/>
                  </a:lnTo>
                  <a:lnTo>
                    <a:pt x="50" y="1404"/>
                  </a:lnTo>
                  <a:lnTo>
                    <a:pt x="60" y="1404"/>
                  </a:lnTo>
                  <a:lnTo>
                    <a:pt x="70" y="1404"/>
                  </a:lnTo>
                  <a:lnTo>
                    <a:pt x="80" y="1404"/>
                  </a:lnTo>
                  <a:lnTo>
                    <a:pt x="90" y="1404"/>
                  </a:lnTo>
                  <a:lnTo>
                    <a:pt x="102" y="1404"/>
                  </a:lnTo>
                  <a:lnTo>
                    <a:pt x="112" y="1404"/>
                  </a:lnTo>
                  <a:lnTo>
                    <a:pt x="122" y="1404"/>
                  </a:lnTo>
                  <a:lnTo>
                    <a:pt x="132" y="1404"/>
                  </a:lnTo>
                  <a:lnTo>
                    <a:pt x="142" y="1404"/>
                  </a:lnTo>
                  <a:lnTo>
                    <a:pt x="152" y="1404"/>
                  </a:lnTo>
                  <a:lnTo>
                    <a:pt x="162" y="1404"/>
                  </a:lnTo>
                  <a:lnTo>
                    <a:pt x="172" y="1404"/>
                  </a:lnTo>
                  <a:lnTo>
                    <a:pt x="182" y="1404"/>
                  </a:lnTo>
                  <a:lnTo>
                    <a:pt x="192" y="1404"/>
                  </a:lnTo>
                  <a:lnTo>
                    <a:pt x="202" y="1404"/>
                  </a:lnTo>
                  <a:lnTo>
                    <a:pt x="214" y="1404"/>
                  </a:lnTo>
                  <a:lnTo>
                    <a:pt x="224" y="1404"/>
                  </a:lnTo>
                  <a:lnTo>
                    <a:pt x="234" y="1404"/>
                  </a:lnTo>
                  <a:lnTo>
                    <a:pt x="244" y="1404"/>
                  </a:lnTo>
                  <a:lnTo>
                    <a:pt x="254" y="1404"/>
                  </a:lnTo>
                  <a:lnTo>
                    <a:pt x="264" y="1404"/>
                  </a:lnTo>
                  <a:lnTo>
                    <a:pt x="274" y="1404"/>
                  </a:lnTo>
                  <a:lnTo>
                    <a:pt x="284" y="1402"/>
                  </a:lnTo>
                  <a:lnTo>
                    <a:pt x="294" y="1402"/>
                  </a:lnTo>
                  <a:lnTo>
                    <a:pt x="304" y="1402"/>
                  </a:lnTo>
                  <a:lnTo>
                    <a:pt x="314" y="1402"/>
                  </a:lnTo>
                  <a:lnTo>
                    <a:pt x="326" y="1400"/>
                  </a:lnTo>
                  <a:lnTo>
                    <a:pt x="336" y="1400"/>
                  </a:lnTo>
                  <a:lnTo>
                    <a:pt x="346" y="1398"/>
                  </a:lnTo>
                  <a:lnTo>
                    <a:pt x="356" y="1398"/>
                  </a:lnTo>
                  <a:lnTo>
                    <a:pt x="366" y="1396"/>
                  </a:lnTo>
                  <a:lnTo>
                    <a:pt x="376" y="1396"/>
                  </a:lnTo>
                  <a:lnTo>
                    <a:pt x="386" y="1394"/>
                  </a:lnTo>
                  <a:lnTo>
                    <a:pt x="396" y="1392"/>
                  </a:lnTo>
                  <a:lnTo>
                    <a:pt x="406" y="1390"/>
                  </a:lnTo>
                  <a:lnTo>
                    <a:pt x="416" y="1386"/>
                  </a:lnTo>
                  <a:lnTo>
                    <a:pt x="426" y="1384"/>
                  </a:lnTo>
                  <a:lnTo>
                    <a:pt x="438" y="1380"/>
                  </a:lnTo>
                  <a:lnTo>
                    <a:pt x="448" y="1376"/>
                  </a:lnTo>
                  <a:lnTo>
                    <a:pt x="458" y="1372"/>
                  </a:lnTo>
                  <a:lnTo>
                    <a:pt x="468" y="1368"/>
                  </a:lnTo>
                  <a:lnTo>
                    <a:pt x="478" y="1362"/>
                  </a:lnTo>
                  <a:lnTo>
                    <a:pt x="488" y="1356"/>
                  </a:lnTo>
                  <a:lnTo>
                    <a:pt x="498" y="1350"/>
                  </a:lnTo>
                  <a:lnTo>
                    <a:pt x="508" y="1344"/>
                  </a:lnTo>
                  <a:lnTo>
                    <a:pt x="518" y="1334"/>
                  </a:lnTo>
                  <a:lnTo>
                    <a:pt x="528" y="1326"/>
                  </a:lnTo>
                  <a:lnTo>
                    <a:pt x="538" y="1316"/>
                  </a:lnTo>
                  <a:lnTo>
                    <a:pt x="550" y="1306"/>
                  </a:lnTo>
                  <a:lnTo>
                    <a:pt x="560" y="1294"/>
                  </a:lnTo>
                  <a:lnTo>
                    <a:pt x="570" y="1280"/>
                  </a:lnTo>
                  <a:lnTo>
                    <a:pt x="580" y="1266"/>
                  </a:lnTo>
                  <a:lnTo>
                    <a:pt x="590" y="1250"/>
                  </a:lnTo>
                  <a:lnTo>
                    <a:pt x="600" y="1232"/>
                  </a:lnTo>
                  <a:lnTo>
                    <a:pt x="610" y="1214"/>
                  </a:lnTo>
                  <a:lnTo>
                    <a:pt x="620" y="1196"/>
                  </a:lnTo>
                  <a:lnTo>
                    <a:pt x="630" y="1174"/>
                  </a:lnTo>
                  <a:lnTo>
                    <a:pt x="640" y="1152"/>
                  </a:lnTo>
                  <a:lnTo>
                    <a:pt x="652" y="1126"/>
                  </a:lnTo>
                  <a:lnTo>
                    <a:pt x="662" y="1102"/>
                  </a:lnTo>
                  <a:lnTo>
                    <a:pt x="672" y="1074"/>
                  </a:lnTo>
                  <a:lnTo>
                    <a:pt x="682" y="1044"/>
                  </a:lnTo>
                  <a:lnTo>
                    <a:pt x="692" y="1014"/>
                  </a:lnTo>
                  <a:lnTo>
                    <a:pt x="702" y="982"/>
                  </a:lnTo>
                  <a:lnTo>
                    <a:pt x="712" y="948"/>
                  </a:lnTo>
                  <a:lnTo>
                    <a:pt x="722" y="914"/>
                  </a:lnTo>
                  <a:lnTo>
                    <a:pt x="732" y="878"/>
                  </a:lnTo>
                  <a:lnTo>
                    <a:pt x="742" y="840"/>
                  </a:lnTo>
                  <a:lnTo>
                    <a:pt x="752" y="802"/>
                  </a:lnTo>
                  <a:lnTo>
                    <a:pt x="764" y="762"/>
                  </a:lnTo>
                  <a:lnTo>
                    <a:pt x="774" y="722"/>
                  </a:lnTo>
                  <a:lnTo>
                    <a:pt x="784" y="680"/>
                  </a:lnTo>
                  <a:lnTo>
                    <a:pt x="794" y="638"/>
                  </a:lnTo>
                  <a:lnTo>
                    <a:pt x="804" y="596"/>
                  </a:lnTo>
                  <a:lnTo>
                    <a:pt x="814" y="552"/>
                  </a:lnTo>
                  <a:lnTo>
                    <a:pt x="824" y="510"/>
                  </a:lnTo>
                  <a:lnTo>
                    <a:pt x="834" y="468"/>
                  </a:lnTo>
                  <a:lnTo>
                    <a:pt x="844" y="426"/>
                  </a:lnTo>
                  <a:lnTo>
                    <a:pt x="854" y="384"/>
                  </a:lnTo>
                  <a:lnTo>
                    <a:pt x="864" y="344"/>
                  </a:lnTo>
                  <a:lnTo>
                    <a:pt x="874" y="306"/>
                  </a:lnTo>
                  <a:lnTo>
                    <a:pt x="886" y="268"/>
                  </a:lnTo>
                  <a:lnTo>
                    <a:pt x="896" y="232"/>
                  </a:lnTo>
                  <a:lnTo>
                    <a:pt x="906" y="198"/>
                  </a:lnTo>
                  <a:lnTo>
                    <a:pt x="916" y="166"/>
                  </a:lnTo>
                  <a:lnTo>
                    <a:pt x="926" y="136"/>
                  </a:lnTo>
                  <a:lnTo>
                    <a:pt x="936" y="108"/>
                  </a:lnTo>
                  <a:lnTo>
                    <a:pt x="946" y="84"/>
                  </a:lnTo>
                  <a:lnTo>
                    <a:pt x="956" y="62"/>
                  </a:lnTo>
                  <a:lnTo>
                    <a:pt x="966" y="44"/>
                  </a:lnTo>
                  <a:lnTo>
                    <a:pt x="976" y="28"/>
                  </a:lnTo>
                  <a:lnTo>
                    <a:pt x="986" y="16"/>
                  </a:lnTo>
                  <a:lnTo>
                    <a:pt x="998" y="8"/>
                  </a:lnTo>
                  <a:lnTo>
                    <a:pt x="1008" y="2"/>
                  </a:lnTo>
                  <a:lnTo>
                    <a:pt x="1018" y="0"/>
                  </a:lnTo>
                  <a:lnTo>
                    <a:pt x="1028" y="2"/>
                  </a:lnTo>
                  <a:lnTo>
                    <a:pt x="1038" y="8"/>
                  </a:lnTo>
                  <a:lnTo>
                    <a:pt x="1048" y="16"/>
                  </a:lnTo>
                  <a:lnTo>
                    <a:pt x="1058" y="28"/>
                  </a:lnTo>
                  <a:lnTo>
                    <a:pt x="1068" y="44"/>
                  </a:lnTo>
                  <a:lnTo>
                    <a:pt x="1078" y="62"/>
                  </a:lnTo>
                  <a:lnTo>
                    <a:pt x="1088" y="84"/>
                  </a:lnTo>
                  <a:lnTo>
                    <a:pt x="1098" y="108"/>
                  </a:lnTo>
                  <a:lnTo>
                    <a:pt x="1110" y="136"/>
                  </a:lnTo>
                  <a:lnTo>
                    <a:pt x="1120" y="166"/>
                  </a:lnTo>
                  <a:lnTo>
                    <a:pt x="1130" y="198"/>
                  </a:lnTo>
                  <a:lnTo>
                    <a:pt x="1140" y="232"/>
                  </a:lnTo>
                  <a:lnTo>
                    <a:pt x="1150" y="268"/>
                  </a:lnTo>
                  <a:lnTo>
                    <a:pt x="1160" y="306"/>
                  </a:lnTo>
                  <a:lnTo>
                    <a:pt x="1170" y="344"/>
                  </a:lnTo>
                  <a:lnTo>
                    <a:pt x="1180" y="384"/>
                  </a:lnTo>
                  <a:lnTo>
                    <a:pt x="1190" y="426"/>
                  </a:lnTo>
                  <a:lnTo>
                    <a:pt x="1200" y="468"/>
                  </a:lnTo>
                  <a:lnTo>
                    <a:pt x="1210" y="510"/>
                  </a:lnTo>
                  <a:lnTo>
                    <a:pt x="1222" y="552"/>
                  </a:lnTo>
                  <a:lnTo>
                    <a:pt x="1232" y="596"/>
                  </a:lnTo>
                  <a:lnTo>
                    <a:pt x="1242" y="638"/>
                  </a:lnTo>
                  <a:lnTo>
                    <a:pt x="1252" y="680"/>
                  </a:lnTo>
                  <a:lnTo>
                    <a:pt x="1262" y="722"/>
                  </a:lnTo>
                  <a:lnTo>
                    <a:pt x="1272" y="762"/>
                  </a:lnTo>
                  <a:lnTo>
                    <a:pt x="1282" y="802"/>
                  </a:lnTo>
                  <a:lnTo>
                    <a:pt x="1292" y="840"/>
                  </a:lnTo>
                  <a:lnTo>
                    <a:pt x="1302" y="878"/>
                  </a:lnTo>
                  <a:lnTo>
                    <a:pt x="1312" y="914"/>
                  </a:lnTo>
                  <a:lnTo>
                    <a:pt x="1322" y="948"/>
                  </a:lnTo>
                  <a:lnTo>
                    <a:pt x="1334" y="982"/>
                  </a:lnTo>
                  <a:lnTo>
                    <a:pt x="1344" y="1014"/>
                  </a:lnTo>
                  <a:lnTo>
                    <a:pt x="1354" y="1044"/>
                  </a:lnTo>
                  <a:lnTo>
                    <a:pt x="1364" y="1074"/>
                  </a:lnTo>
                  <a:lnTo>
                    <a:pt x="1374" y="1102"/>
                  </a:lnTo>
                  <a:lnTo>
                    <a:pt x="1384" y="1126"/>
                  </a:lnTo>
                  <a:lnTo>
                    <a:pt x="1394" y="1152"/>
                  </a:lnTo>
                  <a:lnTo>
                    <a:pt x="1404" y="1174"/>
                  </a:lnTo>
                  <a:lnTo>
                    <a:pt x="1414" y="1196"/>
                  </a:lnTo>
                  <a:lnTo>
                    <a:pt x="1424" y="1214"/>
                  </a:lnTo>
                  <a:lnTo>
                    <a:pt x="1434" y="1232"/>
                  </a:lnTo>
                  <a:lnTo>
                    <a:pt x="1446" y="1250"/>
                  </a:lnTo>
                  <a:lnTo>
                    <a:pt x="1456" y="1266"/>
                  </a:lnTo>
                  <a:lnTo>
                    <a:pt x="1466" y="1280"/>
                  </a:lnTo>
                  <a:lnTo>
                    <a:pt x="1476" y="1294"/>
                  </a:lnTo>
                  <a:lnTo>
                    <a:pt x="1486" y="1306"/>
                  </a:lnTo>
                  <a:lnTo>
                    <a:pt x="1496" y="1316"/>
                  </a:lnTo>
                  <a:lnTo>
                    <a:pt x="1506" y="1326"/>
                  </a:lnTo>
                  <a:lnTo>
                    <a:pt x="1516" y="1334"/>
                  </a:lnTo>
                  <a:lnTo>
                    <a:pt x="1526" y="1344"/>
                  </a:lnTo>
                  <a:lnTo>
                    <a:pt x="1536" y="1350"/>
                  </a:lnTo>
                  <a:lnTo>
                    <a:pt x="1546" y="1356"/>
                  </a:lnTo>
                  <a:lnTo>
                    <a:pt x="1558" y="1362"/>
                  </a:lnTo>
                  <a:lnTo>
                    <a:pt x="1568" y="1368"/>
                  </a:lnTo>
                  <a:lnTo>
                    <a:pt x="1578" y="1372"/>
                  </a:lnTo>
                  <a:lnTo>
                    <a:pt x="1588" y="1376"/>
                  </a:lnTo>
                  <a:lnTo>
                    <a:pt x="1598" y="1380"/>
                  </a:lnTo>
                  <a:lnTo>
                    <a:pt x="1608" y="1384"/>
                  </a:lnTo>
                  <a:lnTo>
                    <a:pt x="1618" y="1386"/>
                  </a:lnTo>
                  <a:lnTo>
                    <a:pt x="1628" y="1390"/>
                  </a:lnTo>
                  <a:lnTo>
                    <a:pt x="1638" y="1392"/>
                  </a:lnTo>
                  <a:lnTo>
                    <a:pt x="1648" y="1394"/>
                  </a:lnTo>
                  <a:lnTo>
                    <a:pt x="1660" y="1396"/>
                  </a:lnTo>
                  <a:lnTo>
                    <a:pt x="1670" y="1396"/>
                  </a:lnTo>
                  <a:lnTo>
                    <a:pt x="1680" y="1398"/>
                  </a:lnTo>
                  <a:lnTo>
                    <a:pt x="1690" y="1398"/>
                  </a:lnTo>
                  <a:lnTo>
                    <a:pt x="1700" y="1400"/>
                  </a:lnTo>
                  <a:lnTo>
                    <a:pt x="1710" y="1400"/>
                  </a:lnTo>
                  <a:lnTo>
                    <a:pt x="1720" y="1402"/>
                  </a:lnTo>
                  <a:lnTo>
                    <a:pt x="1730" y="1402"/>
                  </a:lnTo>
                  <a:lnTo>
                    <a:pt x="1740" y="1402"/>
                  </a:lnTo>
                  <a:lnTo>
                    <a:pt x="1750" y="1402"/>
                  </a:lnTo>
                  <a:lnTo>
                    <a:pt x="1760" y="1404"/>
                  </a:lnTo>
                  <a:lnTo>
                    <a:pt x="1772" y="1404"/>
                  </a:lnTo>
                  <a:lnTo>
                    <a:pt x="1782" y="1404"/>
                  </a:lnTo>
                  <a:lnTo>
                    <a:pt x="1792" y="1404"/>
                  </a:lnTo>
                  <a:lnTo>
                    <a:pt x="1802" y="1404"/>
                  </a:lnTo>
                  <a:lnTo>
                    <a:pt x="1812" y="1404"/>
                  </a:lnTo>
                  <a:lnTo>
                    <a:pt x="1822" y="1404"/>
                  </a:lnTo>
                  <a:lnTo>
                    <a:pt x="1832" y="1404"/>
                  </a:lnTo>
                  <a:lnTo>
                    <a:pt x="1842" y="1404"/>
                  </a:lnTo>
                  <a:lnTo>
                    <a:pt x="1852" y="1404"/>
                  </a:lnTo>
                  <a:lnTo>
                    <a:pt x="1862" y="1404"/>
                  </a:lnTo>
                  <a:lnTo>
                    <a:pt x="1872" y="1404"/>
                  </a:lnTo>
                  <a:lnTo>
                    <a:pt x="1884" y="1404"/>
                  </a:lnTo>
                  <a:lnTo>
                    <a:pt x="1894" y="1404"/>
                  </a:lnTo>
                  <a:lnTo>
                    <a:pt x="1904" y="1404"/>
                  </a:lnTo>
                  <a:lnTo>
                    <a:pt x="1914" y="1404"/>
                  </a:lnTo>
                  <a:lnTo>
                    <a:pt x="1924" y="1404"/>
                  </a:lnTo>
                  <a:lnTo>
                    <a:pt x="1934" y="1404"/>
                  </a:lnTo>
                  <a:lnTo>
                    <a:pt x="1944" y="1404"/>
                  </a:lnTo>
                  <a:lnTo>
                    <a:pt x="1954" y="1404"/>
                  </a:lnTo>
                  <a:lnTo>
                    <a:pt x="1964" y="1404"/>
                  </a:lnTo>
                  <a:lnTo>
                    <a:pt x="1974" y="1404"/>
                  </a:lnTo>
                  <a:lnTo>
                    <a:pt x="1984" y="1404"/>
                  </a:lnTo>
                  <a:lnTo>
                    <a:pt x="1994" y="1404"/>
                  </a:lnTo>
                  <a:lnTo>
                    <a:pt x="2006" y="1404"/>
                  </a:lnTo>
                  <a:lnTo>
                    <a:pt x="2016" y="1404"/>
                  </a:lnTo>
                  <a:lnTo>
                    <a:pt x="2026" y="1404"/>
                  </a:lnTo>
                  <a:lnTo>
                    <a:pt x="0" y="1404"/>
                  </a:lnTo>
                  <a:close/>
                </a:path>
              </a:pathLst>
            </a:custGeom>
            <a:solidFill>
              <a:srgbClr val="CC0000"/>
            </a:solidFill>
            <a:ln w="0">
              <a:solidFill>
                <a:srgbClr val="323232"/>
              </a:solidFill>
              <a:prstDash val="solid"/>
              <a:round/>
              <a:headEnd/>
              <a:tailEnd/>
            </a:ln>
          </p:spPr>
          <p:txBody>
            <a:bodyPr/>
            <a:lstStyle/>
            <a:p>
              <a:endParaRPr lang="en-US" b="1"/>
            </a:p>
          </p:txBody>
        </p:sp>
        <p:sp>
          <p:nvSpPr>
            <p:cNvPr id="137" name="Freeform 136"/>
            <p:cNvSpPr>
              <a:spLocks/>
            </p:cNvSpPr>
            <p:nvPr/>
          </p:nvSpPr>
          <p:spPr bwMode="auto">
            <a:xfrm>
              <a:off x="1906579" y="3047306"/>
              <a:ext cx="2349671" cy="1679812"/>
            </a:xfrm>
            <a:custGeom>
              <a:avLst/>
              <a:gdLst>
                <a:gd name="T0" fmla="*/ 20 w 2026"/>
                <a:gd name="T1" fmla="*/ 1404 h 1404"/>
                <a:gd name="T2" fmla="*/ 60 w 2026"/>
                <a:gd name="T3" fmla="*/ 1404 h 1404"/>
                <a:gd name="T4" fmla="*/ 102 w 2026"/>
                <a:gd name="T5" fmla="*/ 1404 h 1404"/>
                <a:gd name="T6" fmla="*/ 142 w 2026"/>
                <a:gd name="T7" fmla="*/ 1404 h 1404"/>
                <a:gd name="T8" fmla="*/ 182 w 2026"/>
                <a:gd name="T9" fmla="*/ 1404 h 1404"/>
                <a:gd name="T10" fmla="*/ 224 w 2026"/>
                <a:gd name="T11" fmla="*/ 1404 h 1404"/>
                <a:gd name="T12" fmla="*/ 264 w 2026"/>
                <a:gd name="T13" fmla="*/ 1404 h 1404"/>
                <a:gd name="T14" fmla="*/ 304 w 2026"/>
                <a:gd name="T15" fmla="*/ 1404 h 1404"/>
                <a:gd name="T16" fmla="*/ 346 w 2026"/>
                <a:gd name="T17" fmla="*/ 1404 h 1404"/>
                <a:gd name="T18" fmla="*/ 386 w 2026"/>
                <a:gd name="T19" fmla="*/ 1404 h 1404"/>
                <a:gd name="T20" fmla="*/ 426 w 2026"/>
                <a:gd name="T21" fmla="*/ 1404 h 1404"/>
                <a:gd name="T22" fmla="*/ 468 w 2026"/>
                <a:gd name="T23" fmla="*/ 1404 h 1404"/>
                <a:gd name="T24" fmla="*/ 508 w 2026"/>
                <a:gd name="T25" fmla="*/ 1404 h 1404"/>
                <a:gd name="T26" fmla="*/ 550 w 2026"/>
                <a:gd name="T27" fmla="*/ 1404 h 1404"/>
                <a:gd name="T28" fmla="*/ 590 w 2026"/>
                <a:gd name="T29" fmla="*/ 1402 h 1404"/>
                <a:gd name="T30" fmla="*/ 630 w 2026"/>
                <a:gd name="T31" fmla="*/ 1400 h 1404"/>
                <a:gd name="T32" fmla="*/ 672 w 2026"/>
                <a:gd name="T33" fmla="*/ 1396 h 1404"/>
                <a:gd name="T34" fmla="*/ 712 w 2026"/>
                <a:gd name="T35" fmla="*/ 1390 h 1404"/>
                <a:gd name="T36" fmla="*/ 752 w 2026"/>
                <a:gd name="T37" fmla="*/ 1376 h 1404"/>
                <a:gd name="T38" fmla="*/ 794 w 2026"/>
                <a:gd name="T39" fmla="*/ 1356 h 1404"/>
                <a:gd name="T40" fmla="*/ 834 w 2026"/>
                <a:gd name="T41" fmla="*/ 1326 h 1404"/>
                <a:gd name="T42" fmla="*/ 874 w 2026"/>
                <a:gd name="T43" fmla="*/ 1280 h 1404"/>
                <a:gd name="T44" fmla="*/ 916 w 2026"/>
                <a:gd name="T45" fmla="*/ 1214 h 1404"/>
                <a:gd name="T46" fmla="*/ 956 w 2026"/>
                <a:gd name="T47" fmla="*/ 1126 h 1404"/>
                <a:gd name="T48" fmla="*/ 998 w 2026"/>
                <a:gd name="T49" fmla="*/ 1014 h 1404"/>
                <a:gd name="T50" fmla="*/ 1038 w 2026"/>
                <a:gd name="T51" fmla="*/ 878 h 1404"/>
                <a:gd name="T52" fmla="*/ 1078 w 2026"/>
                <a:gd name="T53" fmla="*/ 720 h 1404"/>
                <a:gd name="T54" fmla="*/ 1120 w 2026"/>
                <a:gd name="T55" fmla="*/ 552 h 1404"/>
                <a:gd name="T56" fmla="*/ 1160 w 2026"/>
                <a:gd name="T57" fmla="*/ 384 h 1404"/>
                <a:gd name="T58" fmla="*/ 1200 w 2026"/>
                <a:gd name="T59" fmla="*/ 232 h 1404"/>
                <a:gd name="T60" fmla="*/ 1242 w 2026"/>
                <a:gd name="T61" fmla="*/ 108 h 1404"/>
                <a:gd name="T62" fmla="*/ 1282 w 2026"/>
                <a:gd name="T63" fmla="*/ 28 h 1404"/>
                <a:gd name="T64" fmla="*/ 1322 w 2026"/>
                <a:gd name="T65" fmla="*/ 0 h 1404"/>
                <a:gd name="T66" fmla="*/ 1364 w 2026"/>
                <a:gd name="T67" fmla="*/ 28 h 1404"/>
                <a:gd name="T68" fmla="*/ 1404 w 2026"/>
                <a:gd name="T69" fmla="*/ 108 h 1404"/>
                <a:gd name="T70" fmla="*/ 1446 w 2026"/>
                <a:gd name="T71" fmla="*/ 232 h 1404"/>
                <a:gd name="T72" fmla="*/ 1486 w 2026"/>
                <a:gd name="T73" fmla="*/ 384 h 1404"/>
                <a:gd name="T74" fmla="*/ 1526 w 2026"/>
                <a:gd name="T75" fmla="*/ 552 h 1404"/>
                <a:gd name="T76" fmla="*/ 1568 w 2026"/>
                <a:gd name="T77" fmla="*/ 720 h 1404"/>
                <a:gd name="T78" fmla="*/ 1608 w 2026"/>
                <a:gd name="T79" fmla="*/ 878 h 1404"/>
                <a:gd name="T80" fmla="*/ 1648 w 2026"/>
                <a:gd name="T81" fmla="*/ 1014 h 1404"/>
                <a:gd name="T82" fmla="*/ 1690 w 2026"/>
                <a:gd name="T83" fmla="*/ 1126 h 1404"/>
                <a:gd name="T84" fmla="*/ 1730 w 2026"/>
                <a:gd name="T85" fmla="*/ 1214 h 1404"/>
                <a:gd name="T86" fmla="*/ 1772 w 2026"/>
                <a:gd name="T87" fmla="*/ 1280 h 1404"/>
                <a:gd name="T88" fmla="*/ 1812 w 2026"/>
                <a:gd name="T89" fmla="*/ 1326 h 1404"/>
                <a:gd name="T90" fmla="*/ 1852 w 2026"/>
                <a:gd name="T91" fmla="*/ 1356 h 1404"/>
                <a:gd name="T92" fmla="*/ 1894 w 2026"/>
                <a:gd name="T93" fmla="*/ 1376 h 1404"/>
                <a:gd name="T94" fmla="*/ 1934 w 2026"/>
                <a:gd name="T95" fmla="*/ 1390 h 1404"/>
                <a:gd name="T96" fmla="*/ 1974 w 2026"/>
                <a:gd name="T97" fmla="*/ 1396 h 1404"/>
                <a:gd name="T98" fmla="*/ 2016 w 2026"/>
                <a:gd name="T99" fmla="*/ 1400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0" y="1404"/>
                  </a:lnTo>
                  <a:lnTo>
                    <a:pt x="10" y="1404"/>
                  </a:lnTo>
                  <a:lnTo>
                    <a:pt x="20" y="1404"/>
                  </a:lnTo>
                  <a:lnTo>
                    <a:pt x="30" y="1404"/>
                  </a:lnTo>
                  <a:lnTo>
                    <a:pt x="40" y="1404"/>
                  </a:lnTo>
                  <a:lnTo>
                    <a:pt x="50" y="1404"/>
                  </a:lnTo>
                  <a:lnTo>
                    <a:pt x="60" y="1404"/>
                  </a:lnTo>
                  <a:lnTo>
                    <a:pt x="70" y="1404"/>
                  </a:lnTo>
                  <a:lnTo>
                    <a:pt x="80" y="1404"/>
                  </a:lnTo>
                  <a:lnTo>
                    <a:pt x="90" y="1404"/>
                  </a:lnTo>
                  <a:lnTo>
                    <a:pt x="102" y="1404"/>
                  </a:lnTo>
                  <a:lnTo>
                    <a:pt x="112" y="1404"/>
                  </a:lnTo>
                  <a:lnTo>
                    <a:pt x="122" y="1404"/>
                  </a:lnTo>
                  <a:lnTo>
                    <a:pt x="132" y="1404"/>
                  </a:lnTo>
                  <a:lnTo>
                    <a:pt x="142" y="1404"/>
                  </a:lnTo>
                  <a:lnTo>
                    <a:pt x="152" y="1404"/>
                  </a:lnTo>
                  <a:lnTo>
                    <a:pt x="162" y="1404"/>
                  </a:lnTo>
                  <a:lnTo>
                    <a:pt x="172" y="1404"/>
                  </a:lnTo>
                  <a:lnTo>
                    <a:pt x="182" y="1404"/>
                  </a:lnTo>
                  <a:lnTo>
                    <a:pt x="192" y="1404"/>
                  </a:lnTo>
                  <a:lnTo>
                    <a:pt x="202" y="1404"/>
                  </a:lnTo>
                  <a:lnTo>
                    <a:pt x="214" y="1404"/>
                  </a:lnTo>
                  <a:lnTo>
                    <a:pt x="224" y="1404"/>
                  </a:lnTo>
                  <a:lnTo>
                    <a:pt x="234" y="1404"/>
                  </a:lnTo>
                  <a:lnTo>
                    <a:pt x="244" y="1404"/>
                  </a:lnTo>
                  <a:lnTo>
                    <a:pt x="254" y="1404"/>
                  </a:lnTo>
                  <a:lnTo>
                    <a:pt x="264" y="1404"/>
                  </a:lnTo>
                  <a:lnTo>
                    <a:pt x="274" y="1404"/>
                  </a:lnTo>
                  <a:lnTo>
                    <a:pt x="284" y="1404"/>
                  </a:lnTo>
                  <a:lnTo>
                    <a:pt x="294" y="1404"/>
                  </a:lnTo>
                  <a:lnTo>
                    <a:pt x="304" y="1404"/>
                  </a:lnTo>
                  <a:lnTo>
                    <a:pt x="314" y="1404"/>
                  </a:lnTo>
                  <a:lnTo>
                    <a:pt x="326" y="1404"/>
                  </a:lnTo>
                  <a:lnTo>
                    <a:pt x="336" y="1404"/>
                  </a:lnTo>
                  <a:lnTo>
                    <a:pt x="346" y="1404"/>
                  </a:lnTo>
                  <a:lnTo>
                    <a:pt x="356" y="1404"/>
                  </a:lnTo>
                  <a:lnTo>
                    <a:pt x="366" y="1404"/>
                  </a:lnTo>
                  <a:lnTo>
                    <a:pt x="376" y="1404"/>
                  </a:lnTo>
                  <a:lnTo>
                    <a:pt x="386" y="1404"/>
                  </a:lnTo>
                  <a:lnTo>
                    <a:pt x="396" y="1404"/>
                  </a:lnTo>
                  <a:lnTo>
                    <a:pt x="406" y="1404"/>
                  </a:lnTo>
                  <a:lnTo>
                    <a:pt x="416" y="1404"/>
                  </a:lnTo>
                  <a:lnTo>
                    <a:pt x="426" y="1404"/>
                  </a:lnTo>
                  <a:lnTo>
                    <a:pt x="438" y="1404"/>
                  </a:lnTo>
                  <a:lnTo>
                    <a:pt x="448" y="1404"/>
                  </a:lnTo>
                  <a:lnTo>
                    <a:pt x="458" y="1404"/>
                  </a:lnTo>
                  <a:lnTo>
                    <a:pt x="468" y="1404"/>
                  </a:lnTo>
                  <a:lnTo>
                    <a:pt x="478" y="1404"/>
                  </a:lnTo>
                  <a:lnTo>
                    <a:pt x="488" y="1404"/>
                  </a:lnTo>
                  <a:lnTo>
                    <a:pt x="498" y="1404"/>
                  </a:lnTo>
                  <a:lnTo>
                    <a:pt x="508" y="1404"/>
                  </a:lnTo>
                  <a:lnTo>
                    <a:pt x="518" y="1404"/>
                  </a:lnTo>
                  <a:lnTo>
                    <a:pt x="528" y="1404"/>
                  </a:lnTo>
                  <a:lnTo>
                    <a:pt x="538" y="1404"/>
                  </a:lnTo>
                  <a:lnTo>
                    <a:pt x="550" y="1404"/>
                  </a:lnTo>
                  <a:lnTo>
                    <a:pt x="560" y="1404"/>
                  </a:lnTo>
                  <a:lnTo>
                    <a:pt x="570" y="1404"/>
                  </a:lnTo>
                  <a:lnTo>
                    <a:pt x="580" y="1404"/>
                  </a:lnTo>
                  <a:lnTo>
                    <a:pt x="590" y="1402"/>
                  </a:lnTo>
                  <a:lnTo>
                    <a:pt x="600" y="1402"/>
                  </a:lnTo>
                  <a:lnTo>
                    <a:pt x="610" y="1402"/>
                  </a:lnTo>
                  <a:lnTo>
                    <a:pt x="620" y="1402"/>
                  </a:lnTo>
                  <a:lnTo>
                    <a:pt x="630" y="1400"/>
                  </a:lnTo>
                  <a:lnTo>
                    <a:pt x="640" y="1400"/>
                  </a:lnTo>
                  <a:lnTo>
                    <a:pt x="652" y="1398"/>
                  </a:lnTo>
                  <a:lnTo>
                    <a:pt x="662" y="1398"/>
                  </a:lnTo>
                  <a:lnTo>
                    <a:pt x="672" y="1396"/>
                  </a:lnTo>
                  <a:lnTo>
                    <a:pt x="682" y="1396"/>
                  </a:lnTo>
                  <a:lnTo>
                    <a:pt x="692" y="1394"/>
                  </a:lnTo>
                  <a:lnTo>
                    <a:pt x="702" y="1392"/>
                  </a:lnTo>
                  <a:lnTo>
                    <a:pt x="712" y="1390"/>
                  </a:lnTo>
                  <a:lnTo>
                    <a:pt x="722" y="1386"/>
                  </a:lnTo>
                  <a:lnTo>
                    <a:pt x="732" y="1384"/>
                  </a:lnTo>
                  <a:lnTo>
                    <a:pt x="742" y="1380"/>
                  </a:lnTo>
                  <a:lnTo>
                    <a:pt x="752" y="1376"/>
                  </a:lnTo>
                  <a:lnTo>
                    <a:pt x="764" y="1372"/>
                  </a:lnTo>
                  <a:lnTo>
                    <a:pt x="774" y="1368"/>
                  </a:lnTo>
                  <a:lnTo>
                    <a:pt x="784" y="1362"/>
                  </a:lnTo>
                  <a:lnTo>
                    <a:pt x="794" y="1356"/>
                  </a:lnTo>
                  <a:lnTo>
                    <a:pt x="804" y="1350"/>
                  </a:lnTo>
                  <a:lnTo>
                    <a:pt x="814" y="1344"/>
                  </a:lnTo>
                  <a:lnTo>
                    <a:pt x="824" y="1334"/>
                  </a:lnTo>
                  <a:lnTo>
                    <a:pt x="834" y="1326"/>
                  </a:lnTo>
                  <a:lnTo>
                    <a:pt x="844" y="1316"/>
                  </a:lnTo>
                  <a:lnTo>
                    <a:pt x="854" y="1306"/>
                  </a:lnTo>
                  <a:lnTo>
                    <a:pt x="864" y="1294"/>
                  </a:lnTo>
                  <a:lnTo>
                    <a:pt x="874" y="1280"/>
                  </a:lnTo>
                  <a:lnTo>
                    <a:pt x="886" y="1266"/>
                  </a:lnTo>
                  <a:lnTo>
                    <a:pt x="896" y="1250"/>
                  </a:lnTo>
                  <a:lnTo>
                    <a:pt x="906" y="1232"/>
                  </a:lnTo>
                  <a:lnTo>
                    <a:pt x="916" y="1214"/>
                  </a:lnTo>
                  <a:lnTo>
                    <a:pt x="926" y="1196"/>
                  </a:lnTo>
                  <a:lnTo>
                    <a:pt x="936" y="1174"/>
                  </a:lnTo>
                  <a:lnTo>
                    <a:pt x="946" y="1152"/>
                  </a:lnTo>
                  <a:lnTo>
                    <a:pt x="956" y="1126"/>
                  </a:lnTo>
                  <a:lnTo>
                    <a:pt x="966" y="1100"/>
                  </a:lnTo>
                  <a:lnTo>
                    <a:pt x="976" y="1074"/>
                  </a:lnTo>
                  <a:lnTo>
                    <a:pt x="986" y="1044"/>
                  </a:lnTo>
                  <a:lnTo>
                    <a:pt x="998" y="1014"/>
                  </a:lnTo>
                  <a:lnTo>
                    <a:pt x="1008" y="982"/>
                  </a:lnTo>
                  <a:lnTo>
                    <a:pt x="1018" y="948"/>
                  </a:lnTo>
                  <a:lnTo>
                    <a:pt x="1028" y="914"/>
                  </a:lnTo>
                  <a:lnTo>
                    <a:pt x="1038" y="878"/>
                  </a:lnTo>
                  <a:lnTo>
                    <a:pt x="1048" y="840"/>
                  </a:lnTo>
                  <a:lnTo>
                    <a:pt x="1058" y="802"/>
                  </a:lnTo>
                  <a:lnTo>
                    <a:pt x="1068" y="762"/>
                  </a:lnTo>
                  <a:lnTo>
                    <a:pt x="1078" y="720"/>
                  </a:lnTo>
                  <a:lnTo>
                    <a:pt x="1088" y="680"/>
                  </a:lnTo>
                  <a:lnTo>
                    <a:pt x="1098" y="638"/>
                  </a:lnTo>
                  <a:lnTo>
                    <a:pt x="1110" y="596"/>
                  </a:lnTo>
                  <a:lnTo>
                    <a:pt x="1120" y="552"/>
                  </a:lnTo>
                  <a:lnTo>
                    <a:pt x="1130" y="510"/>
                  </a:lnTo>
                  <a:lnTo>
                    <a:pt x="1140" y="468"/>
                  </a:lnTo>
                  <a:lnTo>
                    <a:pt x="1150" y="426"/>
                  </a:lnTo>
                  <a:lnTo>
                    <a:pt x="1160" y="384"/>
                  </a:lnTo>
                  <a:lnTo>
                    <a:pt x="1170" y="344"/>
                  </a:lnTo>
                  <a:lnTo>
                    <a:pt x="1180" y="306"/>
                  </a:lnTo>
                  <a:lnTo>
                    <a:pt x="1190" y="268"/>
                  </a:lnTo>
                  <a:lnTo>
                    <a:pt x="1200" y="232"/>
                  </a:lnTo>
                  <a:lnTo>
                    <a:pt x="1210" y="198"/>
                  </a:lnTo>
                  <a:lnTo>
                    <a:pt x="1222" y="166"/>
                  </a:lnTo>
                  <a:lnTo>
                    <a:pt x="1232" y="136"/>
                  </a:lnTo>
                  <a:lnTo>
                    <a:pt x="1242" y="108"/>
                  </a:lnTo>
                  <a:lnTo>
                    <a:pt x="1252" y="84"/>
                  </a:lnTo>
                  <a:lnTo>
                    <a:pt x="1262" y="62"/>
                  </a:lnTo>
                  <a:lnTo>
                    <a:pt x="1272" y="44"/>
                  </a:lnTo>
                  <a:lnTo>
                    <a:pt x="1282" y="28"/>
                  </a:lnTo>
                  <a:lnTo>
                    <a:pt x="1292" y="16"/>
                  </a:lnTo>
                  <a:lnTo>
                    <a:pt x="1302" y="8"/>
                  </a:lnTo>
                  <a:lnTo>
                    <a:pt x="1312" y="2"/>
                  </a:lnTo>
                  <a:lnTo>
                    <a:pt x="1322" y="0"/>
                  </a:lnTo>
                  <a:lnTo>
                    <a:pt x="1334" y="2"/>
                  </a:lnTo>
                  <a:lnTo>
                    <a:pt x="1344" y="8"/>
                  </a:lnTo>
                  <a:lnTo>
                    <a:pt x="1354" y="16"/>
                  </a:lnTo>
                  <a:lnTo>
                    <a:pt x="1364" y="28"/>
                  </a:lnTo>
                  <a:lnTo>
                    <a:pt x="1374" y="44"/>
                  </a:lnTo>
                  <a:lnTo>
                    <a:pt x="1384" y="62"/>
                  </a:lnTo>
                  <a:lnTo>
                    <a:pt x="1394" y="84"/>
                  </a:lnTo>
                  <a:lnTo>
                    <a:pt x="1404" y="108"/>
                  </a:lnTo>
                  <a:lnTo>
                    <a:pt x="1414" y="136"/>
                  </a:lnTo>
                  <a:lnTo>
                    <a:pt x="1424" y="166"/>
                  </a:lnTo>
                  <a:lnTo>
                    <a:pt x="1434" y="198"/>
                  </a:lnTo>
                  <a:lnTo>
                    <a:pt x="1446" y="232"/>
                  </a:lnTo>
                  <a:lnTo>
                    <a:pt x="1456" y="268"/>
                  </a:lnTo>
                  <a:lnTo>
                    <a:pt x="1466" y="306"/>
                  </a:lnTo>
                  <a:lnTo>
                    <a:pt x="1476" y="344"/>
                  </a:lnTo>
                  <a:lnTo>
                    <a:pt x="1486" y="384"/>
                  </a:lnTo>
                  <a:lnTo>
                    <a:pt x="1496" y="426"/>
                  </a:lnTo>
                  <a:lnTo>
                    <a:pt x="1506" y="468"/>
                  </a:lnTo>
                  <a:lnTo>
                    <a:pt x="1516" y="510"/>
                  </a:lnTo>
                  <a:lnTo>
                    <a:pt x="1526" y="552"/>
                  </a:lnTo>
                  <a:lnTo>
                    <a:pt x="1536" y="596"/>
                  </a:lnTo>
                  <a:lnTo>
                    <a:pt x="1546" y="638"/>
                  </a:lnTo>
                  <a:lnTo>
                    <a:pt x="1558" y="680"/>
                  </a:lnTo>
                  <a:lnTo>
                    <a:pt x="1568" y="720"/>
                  </a:lnTo>
                  <a:lnTo>
                    <a:pt x="1578" y="762"/>
                  </a:lnTo>
                  <a:lnTo>
                    <a:pt x="1588" y="802"/>
                  </a:lnTo>
                  <a:lnTo>
                    <a:pt x="1598" y="840"/>
                  </a:lnTo>
                  <a:lnTo>
                    <a:pt x="1608" y="878"/>
                  </a:lnTo>
                  <a:lnTo>
                    <a:pt x="1618" y="914"/>
                  </a:lnTo>
                  <a:lnTo>
                    <a:pt x="1628" y="948"/>
                  </a:lnTo>
                  <a:lnTo>
                    <a:pt x="1638" y="982"/>
                  </a:lnTo>
                  <a:lnTo>
                    <a:pt x="1648" y="1014"/>
                  </a:lnTo>
                  <a:lnTo>
                    <a:pt x="1660" y="1044"/>
                  </a:lnTo>
                  <a:lnTo>
                    <a:pt x="1670" y="1074"/>
                  </a:lnTo>
                  <a:lnTo>
                    <a:pt x="1680" y="1100"/>
                  </a:lnTo>
                  <a:lnTo>
                    <a:pt x="1690" y="1126"/>
                  </a:lnTo>
                  <a:lnTo>
                    <a:pt x="1700" y="1152"/>
                  </a:lnTo>
                  <a:lnTo>
                    <a:pt x="1710" y="1174"/>
                  </a:lnTo>
                  <a:lnTo>
                    <a:pt x="1720" y="1196"/>
                  </a:lnTo>
                  <a:lnTo>
                    <a:pt x="1730" y="1214"/>
                  </a:lnTo>
                  <a:lnTo>
                    <a:pt x="1740" y="1232"/>
                  </a:lnTo>
                  <a:lnTo>
                    <a:pt x="1750" y="1250"/>
                  </a:lnTo>
                  <a:lnTo>
                    <a:pt x="1760" y="1266"/>
                  </a:lnTo>
                  <a:lnTo>
                    <a:pt x="1772" y="1280"/>
                  </a:lnTo>
                  <a:lnTo>
                    <a:pt x="1782" y="1294"/>
                  </a:lnTo>
                  <a:lnTo>
                    <a:pt x="1792" y="1306"/>
                  </a:lnTo>
                  <a:lnTo>
                    <a:pt x="1802" y="1316"/>
                  </a:lnTo>
                  <a:lnTo>
                    <a:pt x="1812" y="1326"/>
                  </a:lnTo>
                  <a:lnTo>
                    <a:pt x="1822" y="1334"/>
                  </a:lnTo>
                  <a:lnTo>
                    <a:pt x="1832" y="1344"/>
                  </a:lnTo>
                  <a:lnTo>
                    <a:pt x="1842" y="1350"/>
                  </a:lnTo>
                  <a:lnTo>
                    <a:pt x="1852" y="1356"/>
                  </a:lnTo>
                  <a:lnTo>
                    <a:pt x="1862" y="1362"/>
                  </a:lnTo>
                  <a:lnTo>
                    <a:pt x="1872" y="1368"/>
                  </a:lnTo>
                  <a:lnTo>
                    <a:pt x="1884" y="1372"/>
                  </a:lnTo>
                  <a:lnTo>
                    <a:pt x="1894" y="1376"/>
                  </a:lnTo>
                  <a:lnTo>
                    <a:pt x="1904" y="1380"/>
                  </a:lnTo>
                  <a:lnTo>
                    <a:pt x="1914" y="1384"/>
                  </a:lnTo>
                  <a:lnTo>
                    <a:pt x="1924" y="1386"/>
                  </a:lnTo>
                  <a:lnTo>
                    <a:pt x="1934" y="1390"/>
                  </a:lnTo>
                  <a:lnTo>
                    <a:pt x="1944" y="1392"/>
                  </a:lnTo>
                  <a:lnTo>
                    <a:pt x="1954" y="1394"/>
                  </a:lnTo>
                  <a:lnTo>
                    <a:pt x="1964" y="1396"/>
                  </a:lnTo>
                  <a:lnTo>
                    <a:pt x="1974" y="1396"/>
                  </a:lnTo>
                  <a:lnTo>
                    <a:pt x="1984" y="1398"/>
                  </a:lnTo>
                  <a:lnTo>
                    <a:pt x="1994" y="1398"/>
                  </a:lnTo>
                  <a:lnTo>
                    <a:pt x="2006" y="1400"/>
                  </a:lnTo>
                  <a:lnTo>
                    <a:pt x="2016" y="1400"/>
                  </a:lnTo>
                  <a:lnTo>
                    <a:pt x="2026" y="1402"/>
                  </a:lnTo>
                  <a:lnTo>
                    <a:pt x="0" y="1404"/>
                  </a:lnTo>
                  <a:close/>
                </a:path>
              </a:pathLst>
            </a:custGeom>
            <a:solidFill>
              <a:srgbClr val="33CC33">
                <a:alpha val="80000"/>
              </a:srgbClr>
            </a:solidFill>
            <a:ln w="0">
              <a:solidFill>
                <a:srgbClr val="646464"/>
              </a:solidFill>
              <a:prstDash val="solid"/>
              <a:round/>
              <a:headEnd/>
              <a:tailEnd/>
            </a:ln>
          </p:spPr>
          <p:txBody>
            <a:bodyPr/>
            <a:lstStyle/>
            <a:p>
              <a:endParaRPr lang="en-US" b="1"/>
            </a:p>
          </p:txBody>
        </p:sp>
        <p:sp>
          <p:nvSpPr>
            <p:cNvPr id="138" name="Line 137"/>
            <p:cNvSpPr>
              <a:spLocks noChangeShapeType="1"/>
            </p:cNvSpPr>
            <p:nvPr/>
          </p:nvSpPr>
          <p:spPr bwMode="auto">
            <a:xfrm>
              <a:off x="1898461" y="4722333"/>
              <a:ext cx="2643089"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1"/>
            </a:p>
          </p:txBody>
        </p:sp>
        <p:sp>
          <p:nvSpPr>
            <p:cNvPr id="139" name="Freeform 138"/>
            <p:cNvSpPr>
              <a:spLocks/>
            </p:cNvSpPr>
            <p:nvPr/>
          </p:nvSpPr>
          <p:spPr bwMode="auto">
            <a:xfrm>
              <a:off x="1906579" y="4820527"/>
              <a:ext cx="2349671" cy="1679812"/>
            </a:xfrm>
            <a:custGeom>
              <a:avLst/>
              <a:gdLst>
                <a:gd name="T0" fmla="*/ 30 w 2026"/>
                <a:gd name="T1" fmla="*/ 1404 h 1404"/>
                <a:gd name="T2" fmla="*/ 70 w 2026"/>
                <a:gd name="T3" fmla="*/ 1404 h 1404"/>
                <a:gd name="T4" fmla="*/ 112 w 2026"/>
                <a:gd name="T5" fmla="*/ 1404 h 1404"/>
                <a:gd name="T6" fmla="*/ 152 w 2026"/>
                <a:gd name="T7" fmla="*/ 1404 h 1404"/>
                <a:gd name="T8" fmla="*/ 192 w 2026"/>
                <a:gd name="T9" fmla="*/ 1404 h 1404"/>
                <a:gd name="T10" fmla="*/ 234 w 2026"/>
                <a:gd name="T11" fmla="*/ 1404 h 1404"/>
                <a:gd name="T12" fmla="*/ 274 w 2026"/>
                <a:gd name="T13" fmla="*/ 1404 h 1404"/>
                <a:gd name="T14" fmla="*/ 314 w 2026"/>
                <a:gd name="T15" fmla="*/ 1404 h 1404"/>
                <a:gd name="T16" fmla="*/ 356 w 2026"/>
                <a:gd name="T17" fmla="*/ 1404 h 1404"/>
                <a:gd name="T18" fmla="*/ 396 w 2026"/>
                <a:gd name="T19" fmla="*/ 1404 h 1404"/>
                <a:gd name="T20" fmla="*/ 438 w 2026"/>
                <a:gd name="T21" fmla="*/ 1404 h 1404"/>
                <a:gd name="T22" fmla="*/ 478 w 2026"/>
                <a:gd name="T23" fmla="*/ 1404 h 1404"/>
                <a:gd name="T24" fmla="*/ 518 w 2026"/>
                <a:gd name="T25" fmla="*/ 1404 h 1404"/>
                <a:gd name="T26" fmla="*/ 560 w 2026"/>
                <a:gd name="T27" fmla="*/ 1404 h 1404"/>
                <a:gd name="T28" fmla="*/ 600 w 2026"/>
                <a:gd name="T29" fmla="*/ 1402 h 1404"/>
                <a:gd name="T30" fmla="*/ 640 w 2026"/>
                <a:gd name="T31" fmla="*/ 1400 h 1404"/>
                <a:gd name="T32" fmla="*/ 682 w 2026"/>
                <a:gd name="T33" fmla="*/ 1396 h 1404"/>
                <a:gd name="T34" fmla="*/ 722 w 2026"/>
                <a:gd name="T35" fmla="*/ 1386 h 1404"/>
                <a:gd name="T36" fmla="*/ 764 w 2026"/>
                <a:gd name="T37" fmla="*/ 1372 h 1404"/>
                <a:gd name="T38" fmla="*/ 804 w 2026"/>
                <a:gd name="T39" fmla="*/ 1350 h 1404"/>
                <a:gd name="T40" fmla="*/ 844 w 2026"/>
                <a:gd name="T41" fmla="*/ 1316 h 1404"/>
                <a:gd name="T42" fmla="*/ 886 w 2026"/>
                <a:gd name="T43" fmla="*/ 1266 h 1404"/>
                <a:gd name="T44" fmla="*/ 926 w 2026"/>
                <a:gd name="T45" fmla="*/ 1196 h 1404"/>
                <a:gd name="T46" fmla="*/ 966 w 2026"/>
                <a:gd name="T47" fmla="*/ 1100 h 1404"/>
                <a:gd name="T48" fmla="*/ 1008 w 2026"/>
                <a:gd name="T49" fmla="*/ 982 h 1404"/>
                <a:gd name="T50" fmla="*/ 1048 w 2026"/>
                <a:gd name="T51" fmla="*/ 840 h 1404"/>
                <a:gd name="T52" fmla="*/ 1088 w 2026"/>
                <a:gd name="T53" fmla="*/ 680 h 1404"/>
                <a:gd name="T54" fmla="*/ 1130 w 2026"/>
                <a:gd name="T55" fmla="*/ 510 h 1404"/>
                <a:gd name="T56" fmla="*/ 1170 w 2026"/>
                <a:gd name="T57" fmla="*/ 344 h 1404"/>
                <a:gd name="T58" fmla="*/ 1210 w 2026"/>
                <a:gd name="T59" fmla="*/ 198 h 1404"/>
                <a:gd name="T60" fmla="*/ 1252 w 2026"/>
                <a:gd name="T61" fmla="*/ 84 h 1404"/>
                <a:gd name="T62" fmla="*/ 1292 w 2026"/>
                <a:gd name="T63" fmla="*/ 16 h 1404"/>
                <a:gd name="T64" fmla="*/ 1334 w 2026"/>
                <a:gd name="T65" fmla="*/ 2 h 1404"/>
                <a:gd name="T66" fmla="*/ 1374 w 2026"/>
                <a:gd name="T67" fmla="*/ 44 h 1404"/>
                <a:gd name="T68" fmla="*/ 1414 w 2026"/>
                <a:gd name="T69" fmla="*/ 136 h 1404"/>
                <a:gd name="T70" fmla="*/ 1456 w 2026"/>
                <a:gd name="T71" fmla="*/ 268 h 1404"/>
                <a:gd name="T72" fmla="*/ 1496 w 2026"/>
                <a:gd name="T73" fmla="*/ 426 h 1404"/>
                <a:gd name="T74" fmla="*/ 1536 w 2026"/>
                <a:gd name="T75" fmla="*/ 596 h 1404"/>
                <a:gd name="T76" fmla="*/ 1578 w 2026"/>
                <a:gd name="T77" fmla="*/ 762 h 1404"/>
                <a:gd name="T78" fmla="*/ 1618 w 2026"/>
                <a:gd name="T79" fmla="*/ 914 h 1404"/>
                <a:gd name="T80" fmla="*/ 1660 w 2026"/>
                <a:gd name="T81" fmla="*/ 1044 h 1404"/>
                <a:gd name="T82" fmla="*/ 1700 w 2026"/>
                <a:gd name="T83" fmla="*/ 1152 h 1404"/>
                <a:gd name="T84" fmla="*/ 1740 w 2026"/>
                <a:gd name="T85" fmla="*/ 1232 h 1404"/>
                <a:gd name="T86" fmla="*/ 1782 w 2026"/>
                <a:gd name="T87" fmla="*/ 1294 h 1404"/>
                <a:gd name="T88" fmla="*/ 1822 w 2026"/>
                <a:gd name="T89" fmla="*/ 1334 h 1404"/>
                <a:gd name="T90" fmla="*/ 1862 w 2026"/>
                <a:gd name="T91" fmla="*/ 1362 h 1404"/>
                <a:gd name="T92" fmla="*/ 1904 w 2026"/>
                <a:gd name="T93" fmla="*/ 1380 h 1404"/>
                <a:gd name="T94" fmla="*/ 1944 w 2026"/>
                <a:gd name="T95" fmla="*/ 1392 h 1404"/>
                <a:gd name="T96" fmla="*/ 1984 w 2026"/>
                <a:gd name="T97" fmla="*/ 1398 h 1404"/>
                <a:gd name="T98" fmla="*/ 2026 w 2026"/>
                <a:gd name="T99" fmla="*/ 1402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10" y="1404"/>
                  </a:lnTo>
                  <a:lnTo>
                    <a:pt x="20" y="1404"/>
                  </a:lnTo>
                  <a:lnTo>
                    <a:pt x="30" y="1404"/>
                  </a:lnTo>
                  <a:lnTo>
                    <a:pt x="40" y="1404"/>
                  </a:lnTo>
                  <a:lnTo>
                    <a:pt x="50" y="1404"/>
                  </a:lnTo>
                  <a:lnTo>
                    <a:pt x="60" y="1404"/>
                  </a:lnTo>
                  <a:lnTo>
                    <a:pt x="70" y="1404"/>
                  </a:lnTo>
                  <a:lnTo>
                    <a:pt x="80" y="1404"/>
                  </a:lnTo>
                  <a:lnTo>
                    <a:pt x="90" y="1404"/>
                  </a:lnTo>
                  <a:lnTo>
                    <a:pt x="102" y="1404"/>
                  </a:lnTo>
                  <a:lnTo>
                    <a:pt x="112" y="1404"/>
                  </a:lnTo>
                  <a:lnTo>
                    <a:pt x="122" y="1404"/>
                  </a:lnTo>
                  <a:lnTo>
                    <a:pt x="132" y="1404"/>
                  </a:lnTo>
                  <a:lnTo>
                    <a:pt x="142" y="1404"/>
                  </a:lnTo>
                  <a:lnTo>
                    <a:pt x="152" y="1404"/>
                  </a:lnTo>
                  <a:lnTo>
                    <a:pt x="162" y="1404"/>
                  </a:lnTo>
                  <a:lnTo>
                    <a:pt x="172" y="1404"/>
                  </a:lnTo>
                  <a:lnTo>
                    <a:pt x="182" y="1404"/>
                  </a:lnTo>
                  <a:lnTo>
                    <a:pt x="192" y="1404"/>
                  </a:lnTo>
                  <a:lnTo>
                    <a:pt x="202" y="1404"/>
                  </a:lnTo>
                  <a:lnTo>
                    <a:pt x="214" y="1404"/>
                  </a:lnTo>
                  <a:lnTo>
                    <a:pt x="224" y="1404"/>
                  </a:lnTo>
                  <a:lnTo>
                    <a:pt x="234" y="1404"/>
                  </a:lnTo>
                  <a:lnTo>
                    <a:pt x="244" y="1404"/>
                  </a:lnTo>
                  <a:lnTo>
                    <a:pt x="254" y="1404"/>
                  </a:lnTo>
                  <a:lnTo>
                    <a:pt x="264" y="1404"/>
                  </a:lnTo>
                  <a:lnTo>
                    <a:pt x="274" y="1404"/>
                  </a:lnTo>
                  <a:lnTo>
                    <a:pt x="284" y="1404"/>
                  </a:lnTo>
                  <a:lnTo>
                    <a:pt x="294" y="1404"/>
                  </a:lnTo>
                  <a:lnTo>
                    <a:pt x="304" y="1404"/>
                  </a:lnTo>
                  <a:lnTo>
                    <a:pt x="314" y="1404"/>
                  </a:lnTo>
                  <a:lnTo>
                    <a:pt x="326" y="1404"/>
                  </a:lnTo>
                  <a:lnTo>
                    <a:pt x="336" y="1404"/>
                  </a:lnTo>
                  <a:lnTo>
                    <a:pt x="346" y="1404"/>
                  </a:lnTo>
                  <a:lnTo>
                    <a:pt x="356" y="1404"/>
                  </a:lnTo>
                  <a:lnTo>
                    <a:pt x="366" y="1404"/>
                  </a:lnTo>
                  <a:lnTo>
                    <a:pt x="376" y="1404"/>
                  </a:lnTo>
                  <a:lnTo>
                    <a:pt x="386" y="1404"/>
                  </a:lnTo>
                  <a:lnTo>
                    <a:pt x="396" y="1404"/>
                  </a:lnTo>
                  <a:lnTo>
                    <a:pt x="406" y="1404"/>
                  </a:lnTo>
                  <a:lnTo>
                    <a:pt x="416" y="1404"/>
                  </a:lnTo>
                  <a:lnTo>
                    <a:pt x="426" y="1404"/>
                  </a:lnTo>
                  <a:lnTo>
                    <a:pt x="438" y="1404"/>
                  </a:lnTo>
                  <a:lnTo>
                    <a:pt x="448" y="1404"/>
                  </a:lnTo>
                  <a:lnTo>
                    <a:pt x="458" y="1404"/>
                  </a:lnTo>
                  <a:lnTo>
                    <a:pt x="468" y="1404"/>
                  </a:lnTo>
                  <a:lnTo>
                    <a:pt x="478" y="1404"/>
                  </a:lnTo>
                  <a:lnTo>
                    <a:pt x="488" y="1404"/>
                  </a:lnTo>
                  <a:lnTo>
                    <a:pt x="498" y="1404"/>
                  </a:lnTo>
                  <a:lnTo>
                    <a:pt x="508" y="1404"/>
                  </a:lnTo>
                  <a:lnTo>
                    <a:pt x="518" y="1404"/>
                  </a:lnTo>
                  <a:lnTo>
                    <a:pt x="528" y="1404"/>
                  </a:lnTo>
                  <a:lnTo>
                    <a:pt x="538" y="1404"/>
                  </a:lnTo>
                  <a:lnTo>
                    <a:pt x="550" y="1404"/>
                  </a:lnTo>
                  <a:lnTo>
                    <a:pt x="560" y="1404"/>
                  </a:lnTo>
                  <a:lnTo>
                    <a:pt x="570" y="1404"/>
                  </a:lnTo>
                  <a:lnTo>
                    <a:pt x="580" y="1404"/>
                  </a:lnTo>
                  <a:lnTo>
                    <a:pt x="590" y="1402"/>
                  </a:lnTo>
                  <a:lnTo>
                    <a:pt x="600" y="1402"/>
                  </a:lnTo>
                  <a:lnTo>
                    <a:pt x="610" y="1402"/>
                  </a:lnTo>
                  <a:lnTo>
                    <a:pt x="620" y="1402"/>
                  </a:lnTo>
                  <a:lnTo>
                    <a:pt x="630" y="1400"/>
                  </a:lnTo>
                  <a:lnTo>
                    <a:pt x="640" y="1400"/>
                  </a:lnTo>
                  <a:lnTo>
                    <a:pt x="652" y="1398"/>
                  </a:lnTo>
                  <a:lnTo>
                    <a:pt x="662" y="1398"/>
                  </a:lnTo>
                  <a:lnTo>
                    <a:pt x="672" y="1396"/>
                  </a:lnTo>
                  <a:lnTo>
                    <a:pt x="682" y="1396"/>
                  </a:lnTo>
                  <a:lnTo>
                    <a:pt x="692" y="1394"/>
                  </a:lnTo>
                  <a:lnTo>
                    <a:pt x="702" y="1392"/>
                  </a:lnTo>
                  <a:lnTo>
                    <a:pt x="712" y="1390"/>
                  </a:lnTo>
                  <a:lnTo>
                    <a:pt x="722" y="1386"/>
                  </a:lnTo>
                  <a:lnTo>
                    <a:pt x="732" y="1384"/>
                  </a:lnTo>
                  <a:lnTo>
                    <a:pt x="742" y="1380"/>
                  </a:lnTo>
                  <a:lnTo>
                    <a:pt x="752" y="1376"/>
                  </a:lnTo>
                  <a:lnTo>
                    <a:pt x="764" y="1372"/>
                  </a:lnTo>
                  <a:lnTo>
                    <a:pt x="774" y="1368"/>
                  </a:lnTo>
                  <a:lnTo>
                    <a:pt x="784" y="1362"/>
                  </a:lnTo>
                  <a:lnTo>
                    <a:pt x="794" y="1356"/>
                  </a:lnTo>
                  <a:lnTo>
                    <a:pt x="804" y="1350"/>
                  </a:lnTo>
                  <a:lnTo>
                    <a:pt x="814" y="1344"/>
                  </a:lnTo>
                  <a:lnTo>
                    <a:pt x="824" y="1334"/>
                  </a:lnTo>
                  <a:lnTo>
                    <a:pt x="834" y="1326"/>
                  </a:lnTo>
                  <a:lnTo>
                    <a:pt x="844" y="1316"/>
                  </a:lnTo>
                  <a:lnTo>
                    <a:pt x="854" y="1306"/>
                  </a:lnTo>
                  <a:lnTo>
                    <a:pt x="864" y="1294"/>
                  </a:lnTo>
                  <a:lnTo>
                    <a:pt x="874" y="1280"/>
                  </a:lnTo>
                  <a:lnTo>
                    <a:pt x="886" y="1266"/>
                  </a:lnTo>
                  <a:lnTo>
                    <a:pt x="896" y="1250"/>
                  </a:lnTo>
                  <a:lnTo>
                    <a:pt x="906" y="1232"/>
                  </a:lnTo>
                  <a:lnTo>
                    <a:pt x="916" y="1214"/>
                  </a:lnTo>
                  <a:lnTo>
                    <a:pt x="926" y="1196"/>
                  </a:lnTo>
                  <a:lnTo>
                    <a:pt x="936" y="1174"/>
                  </a:lnTo>
                  <a:lnTo>
                    <a:pt x="946" y="1152"/>
                  </a:lnTo>
                  <a:lnTo>
                    <a:pt x="956" y="1126"/>
                  </a:lnTo>
                  <a:lnTo>
                    <a:pt x="966" y="1100"/>
                  </a:lnTo>
                  <a:lnTo>
                    <a:pt x="976" y="1074"/>
                  </a:lnTo>
                  <a:lnTo>
                    <a:pt x="986" y="1044"/>
                  </a:lnTo>
                  <a:lnTo>
                    <a:pt x="998" y="1014"/>
                  </a:lnTo>
                  <a:lnTo>
                    <a:pt x="1008" y="982"/>
                  </a:lnTo>
                  <a:lnTo>
                    <a:pt x="1018" y="948"/>
                  </a:lnTo>
                  <a:lnTo>
                    <a:pt x="1028" y="914"/>
                  </a:lnTo>
                  <a:lnTo>
                    <a:pt x="1038" y="878"/>
                  </a:lnTo>
                  <a:lnTo>
                    <a:pt x="1048" y="840"/>
                  </a:lnTo>
                  <a:lnTo>
                    <a:pt x="1058" y="802"/>
                  </a:lnTo>
                  <a:lnTo>
                    <a:pt x="1068" y="762"/>
                  </a:lnTo>
                  <a:lnTo>
                    <a:pt x="1078" y="720"/>
                  </a:lnTo>
                  <a:lnTo>
                    <a:pt x="1088" y="680"/>
                  </a:lnTo>
                  <a:lnTo>
                    <a:pt x="1098" y="638"/>
                  </a:lnTo>
                  <a:lnTo>
                    <a:pt x="1110" y="596"/>
                  </a:lnTo>
                  <a:lnTo>
                    <a:pt x="1120" y="552"/>
                  </a:lnTo>
                  <a:lnTo>
                    <a:pt x="1130" y="510"/>
                  </a:lnTo>
                  <a:lnTo>
                    <a:pt x="1140" y="468"/>
                  </a:lnTo>
                  <a:lnTo>
                    <a:pt x="1150" y="426"/>
                  </a:lnTo>
                  <a:lnTo>
                    <a:pt x="1160" y="384"/>
                  </a:lnTo>
                  <a:lnTo>
                    <a:pt x="1170" y="344"/>
                  </a:lnTo>
                  <a:lnTo>
                    <a:pt x="1180" y="306"/>
                  </a:lnTo>
                  <a:lnTo>
                    <a:pt x="1190" y="268"/>
                  </a:lnTo>
                  <a:lnTo>
                    <a:pt x="1200" y="232"/>
                  </a:lnTo>
                  <a:lnTo>
                    <a:pt x="1210" y="198"/>
                  </a:lnTo>
                  <a:lnTo>
                    <a:pt x="1222" y="166"/>
                  </a:lnTo>
                  <a:lnTo>
                    <a:pt x="1232" y="136"/>
                  </a:lnTo>
                  <a:lnTo>
                    <a:pt x="1242" y="108"/>
                  </a:lnTo>
                  <a:lnTo>
                    <a:pt x="1252" y="84"/>
                  </a:lnTo>
                  <a:lnTo>
                    <a:pt x="1262" y="62"/>
                  </a:lnTo>
                  <a:lnTo>
                    <a:pt x="1272" y="44"/>
                  </a:lnTo>
                  <a:lnTo>
                    <a:pt x="1282" y="28"/>
                  </a:lnTo>
                  <a:lnTo>
                    <a:pt x="1292" y="16"/>
                  </a:lnTo>
                  <a:lnTo>
                    <a:pt x="1302" y="8"/>
                  </a:lnTo>
                  <a:lnTo>
                    <a:pt x="1312" y="2"/>
                  </a:lnTo>
                  <a:lnTo>
                    <a:pt x="1322" y="0"/>
                  </a:lnTo>
                  <a:lnTo>
                    <a:pt x="1334" y="2"/>
                  </a:lnTo>
                  <a:lnTo>
                    <a:pt x="1344" y="8"/>
                  </a:lnTo>
                  <a:lnTo>
                    <a:pt x="1354" y="16"/>
                  </a:lnTo>
                  <a:lnTo>
                    <a:pt x="1364" y="28"/>
                  </a:lnTo>
                  <a:lnTo>
                    <a:pt x="1374" y="44"/>
                  </a:lnTo>
                  <a:lnTo>
                    <a:pt x="1384" y="62"/>
                  </a:lnTo>
                  <a:lnTo>
                    <a:pt x="1394" y="84"/>
                  </a:lnTo>
                  <a:lnTo>
                    <a:pt x="1404" y="108"/>
                  </a:lnTo>
                  <a:lnTo>
                    <a:pt x="1414" y="136"/>
                  </a:lnTo>
                  <a:lnTo>
                    <a:pt x="1424" y="166"/>
                  </a:lnTo>
                  <a:lnTo>
                    <a:pt x="1434" y="198"/>
                  </a:lnTo>
                  <a:lnTo>
                    <a:pt x="1446" y="232"/>
                  </a:lnTo>
                  <a:lnTo>
                    <a:pt x="1456" y="268"/>
                  </a:lnTo>
                  <a:lnTo>
                    <a:pt x="1466" y="306"/>
                  </a:lnTo>
                  <a:lnTo>
                    <a:pt x="1476" y="344"/>
                  </a:lnTo>
                  <a:lnTo>
                    <a:pt x="1486" y="384"/>
                  </a:lnTo>
                  <a:lnTo>
                    <a:pt x="1496" y="426"/>
                  </a:lnTo>
                  <a:lnTo>
                    <a:pt x="1506" y="468"/>
                  </a:lnTo>
                  <a:lnTo>
                    <a:pt x="1516" y="510"/>
                  </a:lnTo>
                  <a:lnTo>
                    <a:pt x="1526" y="552"/>
                  </a:lnTo>
                  <a:lnTo>
                    <a:pt x="1536" y="596"/>
                  </a:lnTo>
                  <a:lnTo>
                    <a:pt x="1546" y="638"/>
                  </a:lnTo>
                  <a:lnTo>
                    <a:pt x="1558" y="680"/>
                  </a:lnTo>
                  <a:lnTo>
                    <a:pt x="1568" y="720"/>
                  </a:lnTo>
                  <a:lnTo>
                    <a:pt x="1578" y="762"/>
                  </a:lnTo>
                  <a:lnTo>
                    <a:pt x="1588" y="802"/>
                  </a:lnTo>
                  <a:lnTo>
                    <a:pt x="1598" y="840"/>
                  </a:lnTo>
                  <a:lnTo>
                    <a:pt x="1608" y="878"/>
                  </a:lnTo>
                  <a:lnTo>
                    <a:pt x="1618" y="914"/>
                  </a:lnTo>
                  <a:lnTo>
                    <a:pt x="1628" y="948"/>
                  </a:lnTo>
                  <a:lnTo>
                    <a:pt x="1638" y="982"/>
                  </a:lnTo>
                  <a:lnTo>
                    <a:pt x="1648" y="1014"/>
                  </a:lnTo>
                  <a:lnTo>
                    <a:pt x="1660" y="1044"/>
                  </a:lnTo>
                  <a:lnTo>
                    <a:pt x="1670" y="1074"/>
                  </a:lnTo>
                  <a:lnTo>
                    <a:pt x="1680" y="1100"/>
                  </a:lnTo>
                  <a:lnTo>
                    <a:pt x="1690" y="1126"/>
                  </a:lnTo>
                  <a:lnTo>
                    <a:pt x="1700" y="1152"/>
                  </a:lnTo>
                  <a:lnTo>
                    <a:pt x="1710" y="1174"/>
                  </a:lnTo>
                  <a:lnTo>
                    <a:pt x="1720" y="1196"/>
                  </a:lnTo>
                  <a:lnTo>
                    <a:pt x="1730" y="1214"/>
                  </a:lnTo>
                  <a:lnTo>
                    <a:pt x="1740" y="1232"/>
                  </a:lnTo>
                  <a:lnTo>
                    <a:pt x="1750" y="1250"/>
                  </a:lnTo>
                  <a:lnTo>
                    <a:pt x="1760" y="1266"/>
                  </a:lnTo>
                  <a:lnTo>
                    <a:pt x="1772" y="1280"/>
                  </a:lnTo>
                  <a:lnTo>
                    <a:pt x="1782" y="1294"/>
                  </a:lnTo>
                  <a:lnTo>
                    <a:pt x="1792" y="1306"/>
                  </a:lnTo>
                  <a:lnTo>
                    <a:pt x="1802" y="1316"/>
                  </a:lnTo>
                  <a:lnTo>
                    <a:pt x="1812" y="1326"/>
                  </a:lnTo>
                  <a:lnTo>
                    <a:pt x="1822" y="1334"/>
                  </a:lnTo>
                  <a:lnTo>
                    <a:pt x="1832" y="1344"/>
                  </a:lnTo>
                  <a:lnTo>
                    <a:pt x="1842" y="1350"/>
                  </a:lnTo>
                  <a:lnTo>
                    <a:pt x="1852" y="1356"/>
                  </a:lnTo>
                  <a:lnTo>
                    <a:pt x="1862" y="1362"/>
                  </a:lnTo>
                  <a:lnTo>
                    <a:pt x="1872" y="1368"/>
                  </a:lnTo>
                  <a:lnTo>
                    <a:pt x="1884" y="1372"/>
                  </a:lnTo>
                  <a:lnTo>
                    <a:pt x="1894" y="1376"/>
                  </a:lnTo>
                  <a:lnTo>
                    <a:pt x="1904" y="1380"/>
                  </a:lnTo>
                  <a:lnTo>
                    <a:pt x="1914" y="1384"/>
                  </a:lnTo>
                  <a:lnTo>
                    <a:pt x="1924" y="1386"/>
                  </a:lnTo>
                  <a:lnTo>
                    <a:pt x="1934" y="1390"/>
                  </a:lnTo>
                  <a:lnTo>
                    <a:pt x="1944" y="1392"/>
                  </a:lnTo>
                  <a:lnTo>
                    <a:pt x="1954" y="1394"/>
                  </a:lnTo>
                  <a:lnTo>
                    <a:pt x="1964" y="1396"/>
                  </a:lnTo>
                  <a:lnTo>
                    <a:pt x="1974" y="1396"/>
                  </a:lnTo>
                  <a:lnTo>
                    <a:pt x="1984" y="1398"/>
                  </a:lnTo>
                  <a:lnTo>
                    <a:pt x="1994" y="1398"/>
                  </a:lnTo>
                  <a:lnTo>
                    <a:pt x="2006" y="1400"/>
                  </a:lnTo>
                  <a:lnTo>
                    <a:pt x="2016" y="1400"/>
                  </a:lnTo>
                  <a:lnTo>
                    <a:pt x="2026" y="1402"/>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40" name="Freeform 139"/>
            <p:cNvSpPr>
              <a:spLocks/>
            </p:cNvSpPr>
            <p:nvPr/>
          </p:nvSpPr>
          <p:spPr bwMode="auto">
            <a:xfrm>
              <a:off x="2215910" y="4820527"/>
              <a:ext cx="2349671" cy="1679812"/>
            </a:xfrm>
            <a:custGeom>
              <a:avLst/>
              <a:gdLst>
                <a:gd name="T0" fmla="*/ 20 w 2026"/>
                <a:gd name="T1" fmla="*/ 1404 h 1404"/>
                <a:gd name="T2" fmla="*/ 60 w 2026"/>
                <a:gd name="T3" fmla="*/ 1404 h 1404"/>
                <a:gd name="T4" fmla="*/ 102 w 2026"/>
                <a:gd name="T5" fmla="*/ 1404 h 1404"/>
                <a:gd name="T6" fmla="*/ 142 w 2026"/>
                <a:gd name="T7" fmla="*/ 1404 h 1404"/>
                <a:gd name="T8" fmla="*/ 182 w 2026"/>
                <a:gd name="T9" fmla="*/ 1404 h 1404"/>
                <a:gd name="T10" fmla="*/ 224 w 2026"/>
                <a:gd name="T11" fmla="*/ 1404 h 1404"/>
                <a:gd name="T12" fmla="*/ 264 w 2026"/>
                <a:gd name="T13" fmla="*/ 1404 h 1404"/>
                <a:gd name="T14" fmla="*/ 304 w 2026"/>
                <a:gd name="T15" fmla="*/ 1402 h 1404"/>
                <a:gd name="T16" fmla="*/ 346 w 2026"/>
                <a:gd name="T17" fmla="*/ 1398 h 1404"/>
                <a:gd name="T18" fmla="*/ 386 w 2026"/>
                <a:gd name="T19" fmla="*/ 1394 h 1404"/>
                <a:gd name="T20" fmla="*/ 426 w 2026"/>
                <a:gd name="T21" fmla="*/ 1384 h 1404"/>
                <a:gd name="T22" fmla="*/ 468 w 2026"/>
                <a:gd name="T23" fmla="*/ 1368 h 1404"/>
                <a:gd name="T24" fmla="*/ 508 w 2026"/>
                <a:gd name="T25" fmla="*/ 1344 h 1404"/>
                <a:gd name="T26" fmla="*/ 550 w 2026"/>
                <a:gd name="T27" fmla="*/ 1306 h 1404"/>
                <a:gd name="T28" fmla="*/ 590 w 2026"/>
                <a:gd name="T29" fmla="*/ 1250 h 1404"/>
                <a:gd name="T30" fmla="*/ 630 w 2026"/>
                <a:gd name="T31" fmla="*/ 1174 h 1404"/>
                <a:gd name="T32" fmla="*/ 672 w 2026"/>
                <a:gd name="T33" fmla="*/ 1074 h 1404"/>
                <a:gd name="T34" fmla="*/ 712 w 2026"/>
                <a:gd name="T35" fmla="*/ 948 h 1404"/>
                <a:gd name="T36" fmla="*/ 752 w 2026"/>
                <a:gd name="T37" fmla="*/ 802 h 1404"/>
                <a:gd name="T38" fmla="*/ 794 w 2026"/>
                <a:gd name="T39" fmla="*/ 638 h 1404"/>
                <a:gd name="T40" fmla="*/ 834 w 2026"/>
                <a:gd name="T41" fmla="*/ 468 h 1404"/>
                <a:gd name="T42" fmla="*/ 874 w 2026"/>
                <a:gd name="T43" fmla="*/ 306 h 1404"/>
                <a:gd name="T44" fmla="*/ 916 w 2026"/>
                <a:gd name="T45" fmla="*/ 166 h 1404"/>
                <a:gd name="T46" fmla="*/ 956 w 2026"/>
                <a:gd name="T47" fmla="*/ 62 h 1404"/>
                <a:gd name="T48" fmla="*/ 998 w 2026"/>
                <a:gd name="T49" fmla="*/ 8 h 1404"/>
                <a:gd name="T50" fmla="*/ 1038 w 2026"/>
                <a:gd name="T51" fmla="*/ 8 h 1404"/>
                <a:gd name="T52" fmla="*/ 1078 w 2026"/>
                <a:gd name="T53" fmla="*/ 62 h 1404"/>
                <a:gd name="T54" fmla="*/ 1120 w 2026"/>
                <a:gd name="T55" fmla="*/ 166 h 1404"/>
                <a:gd name="T56" fmla="*/ 1160 w 2026"/>
                <a:gd name="T57" fmla="*/ 306 h 1404"/>
                <a:gd name="T58" fmla="*/ 1200 w 2026"/>
                <a:gd name="T59" fmla="*/ 468 h 1404"/>
                <a:gd name="T60" fmla="*/ 1242 w 2026"/>
                <a:gd name="T61" fmla="*/ 638 h 1404"/>
                <a:gd name="T62" fmla="*/ 1282 w 2026"/>
                <a:gd name="T63" fmla="*/ 802 h 1404"/>
                <a:gd name="T64" fmla="*/ 1322 w 2026"/>
                <a:gd name="T65" fmla="*/ 948 h 1404"/>
                <a:gd name="T66" fmla="*/ 1364 w 2026"/>
                <a:gd name="T67" fmla="*/ 1074 h 1404"/>
                <a:gd name="T68" fmla="*/ 1404 w 2026"/>
                <a:gd name="T69" fmla="*/ 1174 h 1404"/>
                <a:gd name="T70" fmla="*/ 1446 w 2026"/>
                <a:gd name="T71" fmla="*/ 1250 h 1404"/>
                <a:gd name="T72" fmla="*/ 1486 w 2026"/>
                <a:gd name="T73" fmla="*/ 1306 h 1404"/>
                <a:gd name="T74" fmla="*/ 1526 w 2026"/>
                <a:gd name="T75" fmla="*/ 1344 h 1404"/>
                <a:gd name="T76" fmla="*/ 1568 w 2026"/>
                <a:gd name="T77" fmla="*/ 1368 h 1404"/>
                <a:gd name="T78" fmla="*/ 1608 w 2026"/>
                <a:gd name="T79" fmla="*/ 1384 h 1404"/>
                <a:gd name="T80" fmla="*/ 1648 w 2026"/>
                <a:gd name="T81" fmla="*/ 1394 h 1404"/>
                <a:gd name="T82" fmla="*/ 1690 w 2026"/>
                <a:gd name="T83" fmla="*/ 1398 h 1404"/>
                <a:gd name="T84" fmla="*/ 1730 w 2026"/>
                <a:gd name="T85" fmla="*/ 1402 h 1404"/>
                <a:gd name="T86" fmla="*/ 1772 w 2026"/>
                <a:gd name="T87" fmla="*/ 1404 h 1404"/>
                <a:gd name="T88" fmla="*/ 1812 w 2026"/>
                <a:gd name="T89" fmla="*/ 1404 h 1404"/>
                <a:gd name="T90" fmla="*/ 1852 w 2026"/>
                <a:gd name="T91" fmla="*/ 1404 h 1404"/>
                <a:gd name="T92" fmla="*/ 1894 w 2026"/>
                <a:gd name="T93" fmla="*/ 1404 h 1404"/>
                <a:gd name="T94" fmla="*/ 1934 w 2026"/>
                <a:gd name="T95" fmla="*/ 1404 h 1404"/>
                <a:gd name="T96" fmla="*/ 1974 w 2026"/>
                <a:gd name="T97" fmla="*/ 1404 h 1404"/>
                <a:gd name="T98" fmla="*/ 2016 w 2026"/>
                <a:gd name="T99"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0" y="1404"/>
                  </a:lnTo>
                  <a:lnTo>
                    <a:pt x="10" y="1404"/>
                  </a:lnTo>
                  <a:lnTo>
                    <a:pt x="20" y="1404"/>
                  </a:lnTo>
                  <a:lnTo>
                    <a:pt x="30" y="1404"/>
                  </a:lnTo>
                  <a:lnTo>
                    <a:pt x="40" y="1404"/>
                  </a:lnTo>
                  <a:lnTo>
                    <a:pt x="50" y="1404"/>
                  </a:lnTo>
                  <a:lnTo>
                    <a:pt x="60" y="1404"/>
                  </a:lnTo>
                  <a:lnTo>
                    <a:pt x="70" y="1404"/>
                  </a:lnTo>
                  <a:lnTo>
                    <a:pt x="80" y="1404"/>
                  </a:lnTo>
                  <a:lnTo>
                    <a:pt x="90" y="1404"/>
                  </a:lnTo>
                  <a:lnTo>
                    <a:pt x="102" y="1404"/>
                  </a:lnTo>
                  <a:lnTo>
                    <a:pt x="112" y="1404"/>
                  </a:lnTo>
                  <a:lnTo>
                    <a:pt x="122" y="1404"/>
                  </a:lnTo>
                  <a:lnTo>
                    <a:pt x="132" y="1404"/>
                  </a:lnTo>
                  <a:lnTo>
                    <a:pt x="142" y="1404"/>
                  </a:lnTo>
                  <a:lnTo>
                    <a:pt x="152" y="1404"/>
                  </a:lnTo>
                  <a:lnTo>
                    <a:pt x="162" y="1404"/>
                  </a:lnTo>
                  <a:lnTo>
                    <a:pt x="172" y="1404"/>
                  </a:lnTo>
                  <a:lnTo>
                    <a:pt x="182" y="1404"/>
                  </a:lnTo>
                  <a:lnTo>
                    <a:pt x="192" y="1404"/>
                  </a:lnTo>
                  <a:lnTo>
                    <a:pt x="202" y="1404"/>
                  </a:lnTo>
                  <a:lnTo>
                    <a:pt x="214" y="1404"/>
                  </a:lnTo>
                  <a:lnTo>
                    <a:pt x="224" y="1404"/>
                  </a:lnTo>
                  <a:lnTo>
                    <a:pt x="234" y="1404"/>
                  </a:lnTo>
                  <a:lnTo>
                    <a:pt x="244" y="1404"/>
                  </a:lnTo>
                  <a:lnTo>
                    <a:pt x="254" y="1404"/>
                  </a:lnTo>
                  <a:lnTo>
                    <a:pt x="264" y="1404"/>
                  </a:lnTo>
                  <a:lnTo>
                    <a:pt x="274" y="1404"/>
                  </a:lnTo>
                  <a:lnTo>
                    <a:pt x="284" y="1402"/>
                  </a:lnTo>
                  <a:lnTo>
                    <a:pt x="294" y="1402"/>
                  </a:lnTo>
                  <a:lnTo>
                    <a:pt x="304" y="1402"/>
                  </a:lnTo>
                  <a:lnTo>
                    <a:pt x="314" y="1402"/>
                  </a:lnTo>
                  <a:lnTo>
                    <a:pt x="326" y="1400"/>
                  </a:lnTo>
                  <a:lnTo>
                    <a:pt x="336" y="1400"/>
                  </a:lnTo>
                  <a:lnTo>
                    <a:pt x="346" y="1398"/>
                  </a:lnTo>
                  <a:lnTo>
                    <a:pt x="356" y="1398"/>
                  </a:lnTo>
                  <a:lnTo>
                    <a:pt x="366" y="1396"/>
                  </a:lnTo>
                  <a:lnTo>
                    <a:pt x="376" y="1396"/>
                  </a:lnTo>
                  <a:lnTo>
                    <a:pt x="386" y="1394"/>
                  </a:lnTo>
                  <a:lnTo>
                    <a:pt x="396" y="1392"/>
                  </a:lnTo>
                  <a:lnTo>
                    <a:pt x="406" y="1390"/>
                  </a:lnTo>
                  <a:lnTo>
                    <a:pt x="416" y="1386"/>
                  </a:lnTo>
                  <a:lnTo>
                    <a:pt x="426" y="1384"/>
                  </a:lnTo>
                  <a:lnTo>
                    <a:pt x="438" y="1380"/>
                  </a:lnTo>
                  <a:lnTo>
                    <a:pt x="448" y="1376"/>
                  </a:lnTo>
                  <a:lnTo>
                    <a:pt x="458" y="1372"/>
                  </a:lnTo>
                  <a:lnTo>
                    <a:pt x="468" y="1368"/>
                  </a:lnTo>
                  <a:lnTo>
                    <a:pt x="478" y="1362"/>
                  </a:lnTo>
                  <a:lnTo>
                    <a:pt x="488" y="1356"/>
                  </a:lnTo>
                  <a:lnTo>
                    <a:pt x="498" y="1350"/>
                  </a:lnTo>
                  <a:lnTo>
                    <a:pt x="508" y="1344"/>
                  </a:lnTo>
                  <a:lnTo>
                    <a:pt x="518" y="1334"/>
                  </a:lnTo>
                  <a:lnTo>
                    <a:pt x="528" y="1326"/>
                  </a:lnTo>
                  <a:lnTo>
                    <a:pt x="538" y="1316"/>
                  </a:lnTo>
                  <a:lnTo>
                    <a:pt x="550" y="1306"/>
                  </a:lnTo>
                  <a:lnTo>
                    <a:pt x="560" y="1294"/>
                  </a:lnTo>
                  <a:lnTo>
                    <a:pt x="570" y="1280"/>
                  </a:lnTo>
                  <a:lnTo>
                    <a:pt x="580" y="1266"/>
                  </a:lnTo>
                  <a:lnTo>
                    <a:pt x="590" y="1250"/>
                  </a:lnTo>
                  <a:lnTo>
                    <a:pt x="600" y="1232"/>
                  </a:lnTo>
                  <a:lnTo>
                    <a:pt x="610" y="1214"/>
                  </a:lnTo>
                  <a:lnTo>
                    <a:pt x="620" y="1196"/>
                  </a:lnTo>
                  <a:lnTo>
                    <a:pt x="630" y="1174"/>
                  </a:lnTo>
                  <a:lnTo>
                    <a:pt x="640" y="1152"/>
                  </a:lnTo>
                  <a:lnTo>
                    <a:pt x="652" y="1126"/>
                  </a:lnTo>
                  <a:lnTo>
                    <a:pt x="662" y="1102"/>
                  </a:lnTo>
                  <a:lnTo>
                    <a:pt x="672" y="1074"/>
                  </a:lnTo>
                  <a:lnTo>
                    <a:pt x="682" y="1044"/>
                  </a:lnTo>
                  <a:lnTo>
                    <a:pt x="692" y="1014"/>
                  </a:lnTo>
                  <a:lnTo>
                    <a:pt x="702" y="982"/>
                  </a:lnTo>
                  <a:lnTo>
                    <a:pt x="712" y="948"/>
                  </a:lnTo>
                  <a:lnTo>
                    <a:pt x="722" y="914"/>
                  </a:lnTo>
                  <a:lnTo>
                    <a:pt x="732" y="878"/>
                  </a:lnTo>
                  <a:lnTo>
                    <a:pt x="742" y="840"/>
                  </a:lnTo>
                  <a:lnTo>
                    <a:pt x="752" y="802"/>
                  </a:lnTo>
                  <a:lnTo>
                    <a:pt x="764" y="762"/>
                  </a:lnTo>
                  <a:lnTo>
                    <a:pt x="774" y="722"/>
                  </a:lnTo>
                  <a:lnTo>
                    <a:pt x="784" y="680"/>
                  </a:lnTo>
                  <a:lnTo>
                    <a:pt x="794" y="638"/>
                  </a:lnTo>
                  <a:lnTo>
                    <a:pt x="804" y="596"/>
                  </a:lnTo>
                  <a:lnTo>
                    <a:pt x="814" y="552"/>
                  </a:lnTo>
                  <a:lnTo>
                    <a:pt x="824" y="510"/>
                  </a:lnTo>
                  <a:lnTo>
                    <a:pt x="834" y="468"/>
                  </a:lnTo>
                  <a:lnTo>
                    <a:pt x="844" y="426"/>
                  </a:lnTo>
                  <a:lnTo>
                    <a:pt x="854" y="384"/>
                  </a:lnTo>
                  <a:lnTo>
                    <a:pt x="864" y="344"/>
                  </a:lnTo>
                  <a:lnTo>
                    <a:pt x="874" y="306"/>
                  </a:lnTo>
                  <a:lnTo>
                    <a:pt x="886" y="268"/>
                  </a:lnTo>
                  <a:lnTo>
                    <a:pt x="896" y="232"/>
                  </a:lnTo>
                  <a:lnTo>
                    <a:pt x="906" y="198"/>
                  </a:lnTo>
                  <a:lnTo>
                    <a:pt x="916" y="166"/>
                  </a:lnTo>
                  <a:lnTo>
                    <a:pt x="926" y="136"/>
                  </a:lnTo>
                  <a:lnTo>
                    <a:pt x="936" y="108"/>
                  </a:lnTo>
                  <a:lnTo>
                    <a:pt x="946" y="84"/>
                  </a:lnTo>
                  <a:lnTo>
                    <a:pt x="956" y="62"/>
                  </a:lnTo>
                  <a:lnTo>
                    <a:pt x="966" y="44"/>
                  </a:lnTo>
                  <a:lnTo>
                    <a:pt x="976" y="28"/>
                  </a:lnTo>
                  <a:lnTo>
                    <a:pt x="986" y="16"/>
                  </a:lnTo>
                  <a:lnTo>
                    <a:pt x="998" y="8"/>
                  </a:lnTo>
                  <a:lnTo>
                    <a:pt x="1008" y="2"/>
                  </a:lnTo>
                  <a:lnTo>
                    <a:pt x="1018" y="0"/>
                  </a:lnTo>
                  <a:lnTo>
                    <a:pt x="1028" y="2"/>
                  </a:lnTo>
                  <a:lnTo>
                    <a:pt x="1038" y="8"/>
                  </a:lnTo>
                  <a:lnTo>
                    <a:pt x="1048" y="16"/>
                  </a:lnTo>
                  <a:lnTo>
                    <a:pt x="1058" y="28"/>
                  </a:lnTo>
                  <a:lnTo>
                    <a:pt x="1068" y="44"/>
                  </a:lnTo>
                  <a:lnTo>
                    <a:pt x="1078" y="62"/>
                  </a:lnTo>
                  <a:lnTo>
                    <a:pt x="1088" y="84"/>
                  </a:lnTo>
                  <a:lnTo>
                    <a:pt x="1098" y="108"/>
                  </a:lnTo>
                  <a:lnTo>
                    <a:pt x="1110" y="136"/>
                  </a:lnTo>
                  <a:lnTo>
                    <a:pt x="1120" y="166"/>
                  </a:lnTo>
                  <a:lnTo>
                    <a:pt x="1130" y="198"/>
                  </a:lnTo>
                  <a:lnTo>
                    <a:pt x="1140" y="232"/>
                  </a:lnTo>
                  <a:lnTo>
                    <a:pt x="1150" y="268"/>
                  </a:lnTo>
                  <a:lnTo>
                    <a:pt x="1160" y="306"/>
                  </a:lnTo>
                  <a:lnTo>
                    <a:pt x="1170" y="344"/>
                  </a:lnTo>
                  <a:lnTo>
                    <a:pt x="1180" y="384"/>
                  </a:lnTo>
                  <a:lnTo>
                    <a:pt x="1190" y="426"/>
                  </a:lnTo>
                  <a:lnTo>
                    <a:pt x="1200" y="468"/>
                  </a:lnTo>
                  <a:lnTo>
                    <a:pt x="1210" y="510"/>
                  </a:lnTo>
                  <a:lnTo>
                    <a:pt x="1222" y="552"/>
                  </a:lnTo>
                  <a:lnTo>
                    <a:pt x="1232" y="596"/>
                  </a:lnTo>
                  <a:lnTo>
                    <a:pt x="1242" y="638"/>
                  </a:lnTo>
                  <a:lnTo>
                    <a:pt x="1252" y="680"/>
                  </a:lnTo>
                  <a:lnTo>
                    <a:pt x="1262" y="722"/>
                  </a:lnTo>
                  <a:lnTo>
                    <a:pt x="1272" y="762"/>
                  </a:lnTo>
                  <a:lnTo>
                    <a:pt x="1282" y="802"/>
                  </a:lnTo>
                  <a:lnTo>
                    <a:pt x="1292" y="840"/>
                  </a:lnTo>
                  <a:lnTo>
                    <a:pt x="1302" y="878"/>
                  </a:lnTo>
                  <a:lnTo>
                    <a:pt x="1312" y="914"/>
                  </a:lnTo>
                  <a:lnTo>
                    <a:pt x="1322" y="948"/>
                  </a:lnTo>
                  <a:lnTo>
                    <a:pt x="1334" y="982"/>
                  </a:lnTo>
                  <a:lnTo>
                    <a:pt x="1344" y="1014"/>
                  </a:lnTo>
                  <a:lnTo>
                    <a:pt x="1354" y="1044"/>
                  </a:lnTo>
                  <a:lnTo>
                    <a:pt x="1364" y="1074"/>
                  </a:lnTo>
                  <a:lnTo>
                    <a:pt x="1374" y="1102"/>
                  </a:lnTo>
                  <a:lnTo>
                    <a:pt x="1384" y="1126"/>
                  </a:lnTo>
                  <a:lnTo>
                    <a:pt x="1394" y="1152"/>
                  </a:lnTo>
                  <a:lnTo>
                    <a:pt x="1404" y="1174"/>
                  </a:lnTo>
                  <a:lnTo>
                    <a:pt x="1414" y="1196"/>
                  </a:lnTo>
                  <a:lnTo>
                    <a:pt x="1424" y="1214"/>
                  </a:lnTo>
                  <a:lnTo>
                    <a:pt x="1434" y="1232"/>
                  </a:lnTo>
                  <a:lnTo>
                    <a:pt x="1446" y="1250"/>
                  </a:lnTo>
                  <a:lnTo>
                    <a:pt x="1456" y="1266"/>
                  </a:lnTo>
                  <a:lnTo>
                    <a:pt x="1466" y="1280"/>
                  </a:lnTo>
                  <a:lnTo>
                    <a:pt x="1476" y="1294"/>
                  </a:lnTo>
                  <a:lnTo>
                    <a:pt x="1486" y="1306"/>
                  </a:lnTo>
                  <a:lnTo>
                    <a:pt x="1496" y="1316"/>
                  </a:lnTo>
                  <a:lnTo>
                    <a:pt x="1506" y="1326"/>
                  </a:lnTo>
                  <a:lnTo>
                    <a:pt x="1516" y="1334"/>
                  </a:lnTo>
                  <a:lnTo>
                    <a:pt x="1526" y="1344"/>
                  </a:lnTo>
                  <a:lnTo>
                    <a:pt x="1536" y="1350"/>
                  </a:lnTo>
                  <a:lnTo>
                    <a:pt x="1546" y="1356"/>
                  </a:lnTo>
                  <a:lnTo>
                    <a:pt x="1558" y="1362"/>
                  </a:lnTo>
                  <a:lnTo>
                    <a:pt x="1568" y="1368"/>
                  </a:lnTo>
                  <a:lnTo>
                    <a:pt x="1578" y="1372"/>
                  </a:lnTo>
                  <a:lnTo>
                    <a:pt x="1588" y="1376"/>
                  </a:lnTo>
                  <a:lnTo>
                    <a:pt x="1598" y="1380"/>
                  </a:lnTo>
                  <a:lnTo>
                    <a:pt x="1608" y="1384"/>
                  </a:lnTo>
                  <a:lnTo>
                    <a:pt x="1618" y="1386"/>
                  </a:lnTo>
                  <a:lnTo>
                    <a:pt x="1628" y="1390"/>
                  </a:lnTo>
                  <a:lnTo>
                    <a:pt x="1638" y="1392"/>
                  </a:lnTo>
                  <a:lnTo>
                    <a:pt x="1648" y="1394"/>
                  </a:lnTo>
                  <a:lnTo>
                    <a:pt x="1660" y="1396"/>
                  </a:lnTo>
                  <a:lnTo>
                    <a:pt x="1670" y="1396"/>
                  </a:lnTo>
                  <a:lnTo>
                    <a:pt x="1680" y="1398"/>
                  </a:lnTo>
                  <a:lnTo>
                    <a:pt x="1690" y="1398"/>
                  </a:lnTo>
                  <a:lnTo>
                    <a:pt x="1700" y="1400"/>
                  </a:lnTo>
                  <a:lnTo>
                    <a:pt x="1710" y="1400"/>
                  </a:lnTo>
                  <a:lnTo>
                    <a:pt x="1720" y="1402"/>
                  </a:lnTo>
                  <a:lnTo>
                    <a:pt x="1730" y="1402"/>
                  </a:lnTo>
                  <a:lnTo>
                    <a:pt x="1740" y="1402"/>
                  </a:lnTo>
                  <a:lnTo>
                    <a:pt x="1750" y="1402"/>
                  </a:lnTo>
                  <a:lnTo>
                    <a:pt x="1760" y="1404"/>
                  </a:lnTo>
                  <a:lnTo>
                    <a:pt x="1772" y="1404"/>
                  </a:lnTo>
                  <a:lnTo>
                    <a:pt x="1782" y="1404"/>
                  </a:lnTo>
                  <a:lnTo>
                    <a:pt x="1792" y="1404"/>
                  </a:lnTo>
                  <a:lnTo>
                    <a:pt x="1802" y="1404"/>
                  </a:lnTo>
                  <a:lnTo>
                    <a:pt x="1812" y="1404"/>
                  </a:lnTo>
                  <a:lnTo>
                    <a:pt x="1822" y="1404"/>
                  </a:lnTo>
                  <a:lnTo>
                    <a:pt x="1832" y="1404"/>
                  </a:lnTo>
                  <a:lnTo>
                    <a:pt x="1842" y="1404"/>
                  </a:lnTo>
                  <a:lnTo>
                    <a:pt x="1852" y="1404"/>
                  </a:lnTo>
                  <a:lnTo>
                    <a:pt x="1862" y="1404"/>
                  </a:lnTo>
                  <a:lnTo>
                    <a:pt x="1872" y="1404"/>
                  </a:lnTo>
                  <a:lnTo>
                    <a:pt x="1884" y="1404"/>
                  </a:lnTo>
                  <a:lnTo>
                    <a:pt x="1894" y="1404"/>
                  </a:lnTo>
                  <a:lnTo>
                    <a:pt x="1904" y="1404"/>
                  </a:lnTo>
                  <a:lnTo>
                    <a:pt x="1914" y="1404"/>
                  </a:lnTo>
                  <a:lnTo>
                    <a:pt x="1924" y="1404"/>
                  </a:lnTo>
                  <a:lnTo>
                    <a:pt x="1934" y="1404"/>
                  </a:lnTo>
                  <a:lnTo>
                    <a:pt x="1944" y="1404"/>
                  </a:lnTo>
                  <a:lnTo>
                    <a:pt x="1954" y="1404"/>
                  </a:lnTo>
                  <a:lnTo>
                    <a:pt x="1964" y="1404"/>
                  </a:lnTo>
                  <a:lnTo>
                    <a:pt x="1974" y="1404"/>
                  </a:lnTo>
                  <a:lnTo>
                    <a:pt x="1984" y="1404"/>
                  </a:lnTo>
                  <a:lnTo>
                    <a:pt x="1994" y="1404"/>
                  </a:lnTo>
                  <a:lnTo>
                    <a:pt x="2006" y="1404"/>
                  </a:lnTo>
                  <a:lnTo>
                    <a:pt x="2016" y="1404"/>
                  </a:lnTo>
                  <a:lnTo>
                    <a:pt x="2026" y="1404"/>
                  </a:lnTo>
                  <a:lnTo>
                    <a:pt x="0" y="1404"/>
                  </a:lnTo>
                  <a:close/>
                </a:path>
              </a:pathLst>
            </a:custGeom>
            <a:solidFill>
              <a:srgbClr val="CC0000"/>
            </a:solidFill>
            <a:ln w="0">
              <a:solidFill>
                <a:srgbClr val="323232"/>
              </a:solidFill>
              <a:prstDash val="solid"/>
              <a:round/>
              <a:headEnd/>
              <a:tailEnd/>
            </a:ln>
          </p:spPr>
          <p:txBody>
            <a:bodyPr/>
            <a:lstStyle/>
            <a:p>
              <a:endParaRPr lang="en-US" b="1"/>
            </a:p>
          </p:txBody>
        </p:sp>
        <p:sp>
          <p:nvSpPr>
            <p:cNvPr id="141" name="Freeform 140"/>
            <p:cNvSpPr>
              <a:spLocks/>
            </p:cNvSpPr>
            <p:nvPr/>
          </p:nvSpPr>
          <p:spPr bwMode="auto">
            <a:xfrm>
              <a:off x="1906579" y="4820527"/>
              <a:ext cx="2349671" cy="1679812"/>
            </a:xfrm>
            <a:custGeom>
              <a:avLst/>
              <a:gdLst>
                <a:gd name="T0" fmla="*/ 20 w 2026"/>
                <a:gd name="T1" fmla="*/ 1404 h 1404"/>
                <a:gd name="T2" fmla="*/ 60 w 2026"/>
                <a:gd name="T3" fmla="*/ 1404 h 1404"/>
                <a:gd name="T4" fmla="*/ 102 w 2026"/>
                <a:gd name="T5" fmla="*/ 1404 h 1404"/>
                <a:gd name="T6" fmla="*/ 142 w 2026"/>
                <a:gd name="T7" fmla="*/ 1404 h 1404"/>
                <a:gd name="T8" fmla="*/ 182 w 2026"/>
                <a:gd name="T9" fmla="*/ 1404 h 1404"/>
                <a:gd name="T10" fmla="*/ 224 w 2026"/>
                <a:gd name="T11" fmla="*/ 1404 h 1404"/>
                <a:gd name="T12" fmla="*/ 264 w 2026"/>
                <a:gd name="T13" fmla="*/ 1404 h 1404"/>
                <a:gd name="T14" fmla="*/ 304 w 2026"/>
                <a:gd name="T15" fmla="*/ 1404 h 1404"/>
                <a:gd name="T16" fmla="*/ 346 w 2026"/>
                <a:gd name="T17" fmla="*/ 1404 h 1404"/>
                <a:gd name="T18" fmla="*/ 386 w 2026"/>
                <a:gd name="T19" fmla="*/ 1404 h 1404"/>
                <a:gd name="T20" fmla="*/ 426 w 2026"/>
                <a:gd name="T21" fmla="*/ 1404 h 1404"/>
                <a:gd name="T22" fmla="*/ 468 w 2026"/>
                <a:gd name="T23" fmla="*/ 1404 h 1404"/>
                <a:gd name="T24" fmla="*/ 508 w 2026"/>
                <a:gd name="T25" fmla="*/ 1404 h 1404"/>
                <a:gd name="T26" fmla="*/ 550 w 2026"/>
                <a:gd name="T27" fmla="*/ 1404 h 1404"/>
                <a:gd name="T28" fmla="*/ 590 w 2026"/>
                <a:gd name="T29" fmla="*/ 1402 h 1404"/>
                <a:gd name="T30" fmla="*/ 630 w 2026"/>
                <a:gd name="T31" fmla="*/ 1400 h 1404"/>
                <a:gd name="T32" fmla="*/ 672 w 2026"/>
                <a:gd name="T33" fmla="*/ 1396 h 1404"/>
                <a:gd name="T34" fmla="*/ 712 w 2026"/>
                <a:gd name="T35" fmla="*/ 1390 h 1404"/>
                <a:gd name="T36" fmla="*/ 752 w 2026"/>
                <a:gd name="T37" fmla="*/ 1376 h 1404"/>
                <a:gd name="T38" fmla="*/ 794 w 2026"/>
                <a:gd name="T39" fmla="*/ 1356 h 1404"/>
                <a:gd name="T40" fmla="*/ 834 w 2026"/>
                <a:gd name="T41" fmla="*/ 1326 h 1404"/>
                <a:gd name="T42" fmla="*/ 874 w 2026"/>
                <a:gd name="T43" fmla="*/ 1280 h 1404"/>
                <a:gd name="T44" fmla="*/ 916 w 2026"/>
                <a:gd name="T45" fmla="*/ 1214 h 1404"/>
                <a:gd name="T46" fmla="*/ 956 w 2026"/>
                <a:gd name="T47" fmla="*/ 1126 h 1404"/>
                <a:gd name="T48" fmla="*/ 998 w 2026"/>
                <a:gd name="T49" fmla="*/ 1014 h 1404"/>
                <a:gd name="T50" fmla="*/ 1038 w 2026"/>
                <a:gd name="T51" fmla="*/ 878 h 1404"/>
                <a:gd name="T52" fmla="*/ 1078 w 2026"/>
                <a:gd name="T53" fmla="*/ 720 h 1404"/>
                <a:gd name="T54" fmla="*/ 1120 w 2026"/>
                <a:gd name="T55" fmla="*/ 552 h 1404"/>
                <a:gd name="T56" fmla="*/ 1160 w 2026"/>
                <a:gd name="T57" fmla="*/ 384 h 1404"/>
                <a:gd name="T58" fmla="*/ 1200 w 2026"/>
                <a:gd name="T59" fmla="*/ 232 h 1404"/>
                <a:gd name="T60" fmla="*/ 1242 w 2026"/>
                <a:gd name="T61" fmla="*/ 108 h 1404"/>
                <a:gd name="T62" fmla="*/ 1282 w 2026"/>
                <a:gd name="T63" fmla="*/ 28 h 1404"/>
                <a:gd name="T64" fmla="*/ 1322 w 2026"/>
                <a:gd name="T65" fmla="*/ 0 h 1404"/>
                <a:gd name="T66" fmla="*/ 1364 w 2026"/>
                <a:gd name="T67" fmla="*/ 28 h 1404"/>
                <a:gd name="T68" fmla="*/ 1404 w 2026"/>
                <a:gd name="T69" fmla="*/ 108 h 1404"/>
                <a:gd name="T70" fmla="*/ 1446 w 2026"/>
                <a:gd name="T71" fmla="*/ 232 h 1404"/>
                <a:gd name="T72" fmla="*/ 1486 w 2026"/>
                <a:gd name="T73" fmla="*/ 384 h 1404"/>
                <a:gd name="T74" fmla="*/ 1526 w 2026"/>
                <a:gd name="T75" fmla="*/ 552 h 1404"/>
                <a:gd name="T76" fmla="*/ 1568 w 2026"/>
                <a:gd name="T77" fmla="*/ 720 h 1404"/>
                <a:gd name="T78" fmla="*/ 1608 w 2026"/>
                <a:gd name="T79" fmla="*/ 878 h 1404"/>
                <a:gd name="T80" fmla="*/ 1648 w 2026"/>
                <a:gd name="T81" fmla="*/ 1014 h 1404"/>
                <a:gd name="T82" fmla="*/ 1690 w 2026"/>
                <a:gd name="T83" fmla="*/ 1126 h 1404"/>
                <a:gd name="T84" fmla="*/ 1730 w 2026"/>
                <a:gd name="T85" fmla="*/ 1214 h 1404"/>
                <a:gd name="T86" fmla="*/ 1772 w 2026"/>
                <a:gd name="T87" fmla="*/ 1280 h 1404"/>
                <a:gd name="T88" fmla="*/ 1812 w 2026"/>
                <a:gd name="T89" fmla="*/ 1326 h 1404"/>
                <a:gd name="T90" fmla="*/ 1852 w 2026"/>
                <a:gd name="T91" fmla="*/ 1356 h 1404"/>
                <a:gd name="T92" fmla="*/ 1894 w 2026"/>
                <a:gd name="T93" fmla="*/ 1376 h 1404"/>
                <a:gd name="T94" fmla="*/ 1934 w 2026"/>
                <a:gd name="T95" fmla="*/ 1390 h 1404"/>
                <a:gd name="T96" fmla="*/ 1974 w 2026"/>
                <a:gd name="T97" fmla="*/ 1396 h 1404"/>
                <a:gd name="T98" fmla="*/ 2016 w 2026"/>
                <a:gd name="T99" fmla="*/ 1400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0" y="1404"/>
                  </a:lnTo>
                  <a:lnTo>
                    <a:pt x="10" y="1404"/>
                  </a:lnTo>
                  <a:lnTo>
                    <a:pt x="20" y="1404"/>
                  </a:lnTo>
                  <a:lnTo>
                    <a:pt x="30" y="1404"/>
                  </a:lnTo>
                  <a:lnTo>
                    <a:pt x="40" y="1404"/>
                  </a:lnTo>
                  <a:lnTo>
                    <a:pt x="50" y="1404"/>
                  </a:lnTo>
                  <a:lnTo>
                    <a:pt x="60" y="1404"/>
                  </a:lnTo>
                  <a:lnTo>
                    <a:pt x="70" y="1404"/>
                  </a:lnTo>
                  <a:lnTo>
                    <a:pt x="80" y="1404"/>
                  </a:lnTo>
                  <a:lnTo>
                    <a:pt x="90" y="1404"/>
                  </a:lnTo>
                  <a:lnTo>
                    <a:pt x="102" y="1404"/>
                  </a:lnTo>
                  <a:lnTo>
                    <a:pt x="112" y="1404"/>
                  </a:lnTo>
                  <a:lnTo>
                    <a:pt x="122" y="1404"/>
                  </a:lnTo>
                  <a:lnTo>
                    <a:pt x="132" y="1404"/>
                  </a:lnTo>
                  <a:lnTo>
                    <a:pt x="142" y="1404"/>
                  </a:lnTo>
                  <a:lnTo>
                    <a:pt x="152" y="1404"/>
                  </a:lnTo>
                  <a:lnTo>
                    <a:pt x="162" y="1404"/>
                  </a:lnTo>
                  <a:lnTo>
                    <a:pt x="172" y="1404"/>
                  </a:lnTo>
                  <a:lnTo>
                    <a:pt x="182" y="1404"/>
                  </a:lnTo>
                  <a:lnTo>
                    <a:pt x="192" y="1404"/>
                  </a:lnTo>
                  <a:lnTo>
                    <a:pt x="202" y="1404"/>
                  </a:lnTo>
                  <a:lnTo>
                    <a:pt x="214" y="1404"/>
                  </a:lnTo>
                  <a:lnTo>
                    <a:pt x="224" y="1404"/>
                  </a:lnTo>
                  <a:lnTo>
                    <a:pt x="234" y="1404"/>
                  </a:lnTo>
                  <a:lnTo>
                    <a:pt x="244" y="1404"/>
                  </a:lnTo>
                  <a:lnTo>
                    <a:pt x="254" y="1404"/>
                  </a:lnTo>
                  <a:lnTo>
                    <a:pt x="264" y="1404"/>
                  </a:lnTo>
                  <a:lnTo>
                    <a:pt x="274" y="1404"/>
                  </a:lnTo>
                  <a:lnTo>
                    <a:pt x="284" y="1404"/>
                  </a:lnTo>
                  <a:lnTo>
                    <a:pt x="294" y="1404"/>
                  </a:lnTo>
                  <a:lnTo>
                    <a:pt x="304" y="1404"/>
                  </a:lnTo>
                  <a:lnTo>
                    <a:pt x="314" y="1404"/>
                  </a:lnTo>
                  <a:lnTo>
                    <a:pt x="326" y="1404"/>
                  </a:lnTo>
                  <a:lnTo>
                    <a:pt x="336" y="1404"/>
                  </a:lnTo>
                  <a:lnTo>
                    <a:pt x="346" y="1404"/>
                  </a:lnTo>
                  <a:lnTo>
                    <a:pt x="356" y="1404"/>
                  </a:lnTo>
                  <a:lnTo>
                    <a:pt x="366" y="1404"/>
                  </a:lnTo>
                  <a:lnTo>
                    <a:pt x="376" y="1404"/>
                  </a:lnTo>
                  <a:lnTo>
                    <a:pt x="386" y="1404"/>
                  </a:lnTo>
                  <a:lnTo>
                    <a:pt x="396" y="1404"/>
                  </a:lnTo>
                  <a:lnTo>
                    <a:pt x="406" y="1404"/>
                  </a:lnTo>
                  <a:lnTo>
                    <a:pt x="416" y="1404"/>
                  </a:lnTo>
                  <a:lnTo>
                    <a:pt x="426" y="1404"/>
                  </a:lnTo>
                  <a:lnTo>
                    <a:pt x="438" y="1404"/>
                  </a:lnTo>
                  <a:lnTo>
                    <a:pt x="448" y="1404"/>
                  </a:lnTo>
                  <a:lnTo>
                    <a:pt x="458" y="1404"/>
                  </a:lnTo>
                  <a:lnTo>
                    <a:pt x="468" y="1404"/>
                  </a:lnTo>
                  <a:lnTo>
                    <a:pt x="478" y="1404"/>
                  </a:lnTo>
                  <a:lnTo>
                    <a:pt x="488" y="1404"/>
                  </a:lnTo>
                  <a:lnTo>
                    <a:pt x="498" y="1404"/>
                  </a:lnTo>
                  <a:lnTo>
                    <a:pt x="508" y="1404"/>
                  </a:lnTo>
                  <a:lnTo>
                    <a:pt x="518" y="1404"/>
                  </a:lnTo>
                  <a:lnTo>
                    <a:pt x="528" y="1404"/>
                  </a:lnTo>
                  <a:lnTo>
                    <a:pt x="538" y="1404"/>
                  </a:lnTo>
                  <a:lnTo>
                    <a:pt x="550" y="1404"/>
                  </a:lnTo>
                  <a:lnTo>
                    <a:pt x="560" y="1404"/>
                  </a:lnTo>
                  <a:lnTo>
                    <a:pt x="570" y="1404"/>
                  </a:lnTo>
                  <a:lnTo>
                    <a:pt x="580" y="1404"/>
                  </a:lnTo>
                  <a:lnTo>
                    <a:pt x="590" y="1402"/>
                  </a:lnTo>
                  <a:lnTo>
                    <a:pt x="600" y="1402"/>
                  </a:lnTo>
                  <a:lnTo>
                    <a:pt x="610" y="1402"/>
                  </a:lnTo>
                  <a:lnTo>
                    <a:pt x="620" y="1402"/>
                  </a:lnTo>
                  <a:lnTo>
                    <a:pt x="630" y="1400"/>
                  </a:lnTo>
                  <a:lnTo>
                    <a:pt x="640" y="1400"/>
                  </a:lnTo>
                  <a:lnTo>
                    <a:pt x="652" y="1398"/>
                  </a:lnTo>
                  <a:lnTo>
                    <a:pt x="662" y="1398"/>
                  </a:lnTo>
                  <a:lnTo>
                    <a:pt x="672" y="1396"/>
                  </a:lnTo>
                  <a:lnTo>
                    <a:pt x="682" y="1396"/>
                  </a:lnTo>
                  <a:lnTo>
                    <a:pt x="692" y="1394"/>
                  </a:lnTo>
                  <a:lnTo>
                    <a:pt x="702" y="1392"/>
                  </a:lnTo>
                  <a:lnTo>
                    <a:pt x="712" y="1390"/>
                  </a:lnTo>
                  <a:lnTo>
                    <a:pt x="722" y="1386"/>
                  </a:lnTo>
                  <a:lnTo>
                    <a:pt x="732" y="1384"/>
                  </a:lnTo>
                  <a:lnTo>
                    <a:pt x="742" y="1380"/>
                  </a:lnTo>
                  <a:lnTo>
                    <a:pt x="752" y="1376"/>
                  </a:lnTo>
                  <a:lnTo>
                    <a:pt x="764" y="1372"/>
                  </a:lnTo>
                  <a:lnTo>
                    <a:pt x="774" y="1368"/>
                  </a:lnTo>
                  <a:lnTo>
                    <a:pt x="784" y="1362"/>
                  </a:lnTo>
                  <a:lnTo>
                    <a:pt x="794" y="1356"/>
                  </a:lnTo>
                  <a:lnTo>
                    <a:pt x="804" y="1350"/>
                  </a:lnTo>
                  <a:lnTo>
                    <a:pt x="814" y="1344"/>
                  </a:lnTo>
                  <a:lnTo>
                    <a:pt x="824" y="1334"/>
                  </a:lnTo>
                  <a:lnTo>
                    <a:pt x="834" y="1326"/>
                  </a:lnTo>
                  <a:lnTo>
                    <a:pt x="844" y="1316"/>
                  </a:lnTo>
                  <a:lnTo>
                    <a:pt x="854" y="1306"/>
                  </a:lnTo>
                  <a:lnTo>
                    <a:pt x="864" y="1294"/>
                  </a:lnTo>
                  <a:lnTo>
                    <a:pt x="874" y="1280"/>
                  </a:lnTo>
                  <a:lnTo>
                    <a:pt x="886" y="1266"/>
                  </a:lnTo>
                  <a:lnTo>
                    <a:pt x="896" y="1250"/>
                  </a:lnTo>
                  <a:lnTo>
                    <a:pt x="906" y="1232"/>
                  </a:lnTo>
                  <a:lnTo>
                    <a:pt x="916" y="1214"/>
                  </a:lnTo>
                  <a:lnTo>
                    <a:pt x="926" y="1196"/>
                  </a:lnTo>
                  <a:lnTo>
                    <a:pt x="936" y="1174"/>
                  </a:lnTo>
                  <a:lnTo>
                    <a:pt x="946" y="1152"/>
                  </a:lnTo>
                  <a:lnTo>
                    <a:pt x="956" y="1126"/>
                  </a:lnTo>
                  <a:lnTo>
                    <a:pt x="966" y="1100"/>
                  </a:lnTo>
                  <a:lnTo>
                    <a:pt x="976" y="1074"/>
                  </a:lnTo>
                  <a:lnTo>
                    <a:pt x="986" y="1044"/>
                  </a:lnTo>
                  <a:lnTo>
                    <a:pt x="998" y="1014"/>
                  </a:lnTo>
                  <a:lnTo>
                    <a:pt x="1008" y="982"/>
                  </a:lnTo>
                  <a:lnTo>
                    <a:pt x="1018" y="948"/>
                  </a:lnTo>
                  <a:lnTo>
                    <a:pt x="1028" y="914"/>
                  </a:lnTo>
                  <a:lnTo>
                    <a:pt x="1038" y="878"/>
                  </a:lnTo>
                  <a:lnTo>
                    <a:pt x="1048" y="840"/>
                  </a:lnTo>
                  <a:lnTo>
                    <a:pt x="1058" y="802"/>
                  </a:lnTo>
                  <a:lnTo>
                    <a:pt x="1068" y="762"/>
                  </a:lnTo>
                  <a:lnTo>
                    <a:pt x="1078" y="720"/>
                  </a:lnTo>
                  <a:lnTo>
                    <a:pt x="1088" y="680"/>
                  </a:lnTo>
                  <a:lnTo>
                    <a:pt x="1098" y="638"/>
                  </a:lnTo>
                  <a:lnTo>
                    <a:pt x="1110" y="596"/>
                  </a:lnTo>
                  <a:lnTo>
                    <a:pt x="1120" y="552"/>
                  </a:lnTo>
                  <a:lnTo>
                    <a:pt x="1130" y="510"/>
                  </a:lnTo>
                  <a:lnTo>
                    <a:pt x="1140" y="468"/>
                  </a:lnTo>
                  <a:lnTo>
                    <a:pt x="1150" y="426"/>
                  </a:lnTo>
                  <a:lnTo>
                    <a:pt x="1160" y="384"/>
                  </a:lnTo>
                  <a:lnTo>
                    <a:pt x="1170" y="344"/>
                  </a:lnTo>
                  <a:lnTo>
                    <a:pt x="1180" y="306"/>
                  </a:lnTo>
                  <a:lnTo>
                    <a:pt x="1190" y="268"/>
                  </a:lnTo>
                  <a:lnTo>
                    <a:pt x="1200" y="232"/>
                  </a:lnTo>
                  <a:lnTo>
                    <a:pt x="1210" y="198"/>
                  </a:lnTo>
                  <a:lnTo>
                    <a:pt x="1222" y="166"/>
                  </a:lnTo>
                  <a:lnTo>
                    <a:pt x="1232" y="136"/>
                  </a:lnTo>
                  <a:lnTo>
                    <a:pt x="1242" y="108"/>
                  </a:lnTo>
                  <a:lnTo>
                    <a:pt x="1252" y="84"/>
                  </a:lnTo>
                  <a:lnTo>
                    <a:pt x="1262" y="62"/>
                  </a:lnTo>
                  <a:lnTo>
                    <a:pt x="1272" y="44"/>
                  </a:lnTo>
                  <a:lnTo>
                    <a:pt x="1282" y="28"/>
                  </a:lnTo>
                  <a:lnTo>
                    <a:pt x="1292" y="16"/>
                  </a:lnTo>
                  <a:lnTo>
                    <a:pt x="1302" y="8"/>
                  </a:lnTo>
                  <a:lnTo>
                    <a:pt x="1312" y="2"/>
                  </a:lnTo>
                  <a:lnTo>
                    <a:pt x="1322" y="0"/>
                  </a:lnTo>
                  <a:lnTo>
                    <a:pt x="1334" y="2"/>
                  </a:lnTo>
                  <a:lnTo>
                    <a:pt x="1344" y="8"/>
                  </a:lnTo>
                  <a:lnTo>
                    <a:pt x="1354" y="16"/>
                  </a:lnTo>
                  <a:lnTo>
                    <a:pt x="1364" y="28"/>
                  </a:lnTo>
                  <a:lnTo>
                    <a:pt x="1374" y="44"/>
                  </a:lnTo>
                  <a:lnTo>
                    <a:pt x="1384" y="62"/>
                  </a:lnTo>
                  <a:lnTo>
                    <a:pt x="1394" y="84"/>
                  </a:lnTo>
                  <a:lnTo>
                    <a:pt x="1404" y="108"/>
                  </a:lnTo>
                  <a:lnTo>
                    <a:pt x="1414" y="136"/>
                  </a:lnTo>
                  <a:lnTo>
                    <a:pt x="1424" y="166"/>
                  </a:lnTo>
                  <a:lnTo>
                    <a:pt x="1434" y="198"/>
                  </a:lnTo>
                  <a:lnTo>
                    <a:pt x="1446" y="232"/>
                  </a:lnTo>
                  <a:lnTo>
                    <a:pt x="1456" y="268"/>
                  </a:lnTo>
                  <a:lnTo>
                    <a:pt x="1466" y="306"/>
                  </a:lnTo>
                  <a:lnTo>
                    <a:pt x="1476" y="344"/>
                  </a:lnTo>
                  <a:lnTo>
                    <a:pt x="1486" y="384"/>
                  </a:lnTo>
                  <a:lnTo>
                    <a:pt x="1496" y="426"/>
                  </a:lnTo>
                  <a:lnTo>
                    <a:pt x="1506" y="468"/>
                  </a:lnTo>
                  <a:lnTo>
                    <a:pt x="1516" y="510"/>
                  </a:lnTo>
                  <a:lnTo>
                    <a:pt x="1526" y="552"/>
                  </a:lnTo>
                  <a:lnTo>
                    <a:pt x="1536" y="596"/>
                  </a:lnTo>
                  <a:lnTo>
                    <a:pt x="1546" y="638"/>
                  </a:lnTo>
                  <a:lnTo>
                    <a:pt x="1558" y="680"/>
                  </a:lnTo>
                  <a:lnTo>
                    <a:pt x="1568" y="720"/>
                  </a:lnTo>
                  <a:lnTo>
                    <a:pt x="1578" y="762"/>
                  </a:lnTo>
                  <a:lnTo>
                    <a:pt x="1588" y="802"/>
                  </a:lnTo>
                  <a:lnTo>
                    <a:pt x="1598" y="840"/>
                  </a:lnTo>
                  <a:lnTo>
                    <a:pt x="1608" y="878"/>
                  </a:lnTo>
                  <a:lnTo>
                    <a:pt x="1618" y="914"/>
                  </a:lnTo>
                  <a:lnTo>
                    <a:pt x="1628" y="948"/>
                  </a:lnTo>
                  <a:lnTo>
                    <a:pt x="1638" y="982"/>
                  </a:lnTo>
                  <a:lnTo>
                    <a:pt x="1648" y="1014"/>
                  </a:lnTo>
                  <a:lnTo>
                    <a:pt x="1660" y="1044"/>
                  </a:lnTo>
                  <a:lnTo>
                    <a:pt x="1670" y="1074"/>
                  </a:lnTo>
                  <a:lnTo>
                    <a:pt x="1680" y="1100"/>
                  </a:lnTo>
                  <a:lnTo>
                    <a:pt x="1690" y="1126"/>
                  </a:lnTo>
                  <a:lnTo>
                    <a:pt x="1700" y="1152"/>
                  </a:lnTo>
                  <a:lnTo>
                    <a:pt x="1710" y="1174"/>
                  </a:lnTo>
                  <a:lnTo>
                    <a:pt x="1720" y="1196"/>
                  </a:lnTo>
                  <a:lnTo>
                    <a:pt x="1730" y="1214"/>
                  </a:lnTo>
                  <a:lnTo>
                    <a:pt x="1740" y="1232"/>
                  </a:lnTo>
                  <a:lnTo>
                    <a:pt x="1750" y="1250"/>
                  </a:lnTo>
                  <a:lnTo>
                    <a:pt x="1760" y="1266"/>
                  </a:lnTo>
                  <a:lnTo>
                    <a:pt x="1772" y="1280"/>
                  </a:lnTo>
                  <a:lnTo>
                    <a:pt x="1782" y="1294"/>
                  </a:lnTo>
                  <a:lnTo>
                    <a:pt x="1792" y="1306"/>
                  </a:lnTo>
                  <a:lnTo>
                    <a:pt x="1802" y="1316"/>
                  </a:lnTo>
                  <a:lnTo>
                    <a:pt x="1812" y="1326"/>
                  </a:lnTo>
                  <a:lnTo>
                    <a:pt x="1822" y="1334"/>
                  </a:lnTo>
                  <a:lnTo>
                    <a:pt x="1832" y="1344"/>
                  </a:lnTo>
                  <a:lnTo>
                    <a:pt x="1842" y="1350"/>
                  </a:lnTo>
                  <a:lnTo>
                    <a:pt x="1852" y="1356"/>
                  </a:lnTo>
                  <a:lnTo>
                    <a:pt x="1862" y="1362"/>
                  </a:lnTo>
                  <a:lnTo>
                    <a:pt x="1872" y="1368"/>
                  </a:lnTo>
                  <a:lnTo>
                    <a:pt x="1884" y="1372"/>
                  </a:lnTo>
                  <a:lnTo>
                    <a:pt x="1894" y="1376"/>
                  </a:lnTo>
                  <a:lnTo>
                    <a:pt x="1904" y="1380"/>
                  </a:lnTo>
                  <a:lnTo>
                    <a:pt x="1914" y="1384"/>
                  </a:lnTo>
                  <a:lnTo>
                    <a:pt x="1924" y="1386"/>
                  </a:lnTo>
                  <a:lnTo>
                    <a:pt x="1934" y="1390"/>
                  </a:lnTo>
                  <a:lnTo>
                    <a:pt x="1944" y="1392"/>
                  </a:lnTo>
                  <a:lnTo>
                    <a:pt x="1954" y="1394"/>
                  </a:lnTo>
                  <a:lnTo>
                    <a:pt x="1964" y="1396"/>
                  </a:lnTo>
                  <a:lnTo>
                    <a:pt x="1974" y="1396"/>
                  </a:lnTo>
                  <a:lnTo>
                    <a:pt x="1984" y="1398"/>
                  </a:lnTo>
                  <a:lnTo>
                    <a:pt x="1994" y="1398"/>
                  </a:lnTo>
                  <a:lnTo>
                    <a:pt x="2006" y="1400"/>
                  </a:lnTo>
                  <a:lnTo>
                    <a:pt x="2016" y="1400"/>
                  </a:lnTo>
                  <a:lnTo>
                    <a:pt x="2026" y="1402"/>
                  </a:lnTo>
                  <a:lnTo>
                    <a:pt x="0" y="1404"/>
                  </a:lnTo>
                  <a:close/>
                </a:path>
              </a:pathLst>
            </a:custGeom>
            <a:solidFill>
              <a:srgbClr val="33CC33">
                <a:alpha val="80000"/>
              </a:srgbClr>
            </a:solidFill>
            <a:ln w="0">
              <a:solidFill>
                <a:srgbClr val="646464"/>
              </a:solidFill>
              <a:prstDash val="solid"/>
              <a:round/>
              <a:headEnd/>
              <a:tailEnd/>
            </a:ln>
          </p:spPr>
          <p:txBody>
            <a:bodyPr/>
            <a:lstStyle/>
            <a:p>
              <a:endParaRPr lang="en-US" b="1"/>
            </a:p>
          </p:txBody>
        </p:sp>
        <p:sp>
          <p:nvSpPr>
            <p:cNvPr id="142" name="Line 141"/>
            <p:cNvSpPr>
              <a:spLocks noChangeShapeType="1"/>
            </p:cNvSpPr>
            <p:nvPr/>
          </p:nvSpPr>
          <p:spPr bwMode="auto">
            <a:xfrm>
              <a:off x="1898461" y="6495553"/>
              <a:ext cx="2643089"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1"/>
            </a:p>
          </p:txBody>
        </p:sp>
        <p:sp>
          <p:nvSpPr>
            <p:cNvPr id="143" name="Freeform 142"/>
            <p:cNvSpPr>
              <a:spLocks/>
            </p:cNvSpPr>
            <p:nvPr/>
          </p:nvSpPr>
          <p:spPr bwMode="auto">
            <a:xfrm>
              <a:off x="1906579" y="1265711"/>
              <a:ext cx="2349671" cy="1679812"/>
            </a:xfrm>
            <a:custGeom>
              <a:avLst/>
              <a:gdLst>
                <a:gd name="T0" fmla="*/ 30 w 2026"/>
                <a:gd name="T1" fmla="*/ 1404 h 1404"/>
                <a:gd name="T2" fmla="*/ 70 w 2026"/>
                <a:gd name="T3" fmla="*/ 1404 h 1404"/>
                <a:gd name="T4" fmla="*/ 112 w 2026"/>
                <a:gd name="T5" fmla="*/ 1404 h 1404"/>
                <a:gd name="T6" fmla="*/ 152 w 2026"/>
                <a:gd name="T7" fmla="*/ 1404 h 1404"/>
                <a:gd name="T8" fmla="*/ 192 w 2026"/>
                <a:gd name="T9" fmla="*/ 1404 h 1404"/>
                <a:gd name="T10" fmla="*/ 234 w 2026"/>
                <a:gd name="T11" fmla="*/ 1404 h 1404"/>
                <a:gd name="T12" fmla="*/ 274 w 2026"/>
                <a:gd name="T13" fmla="*/ 1404 h 1404"/>
                <a:gd name="T14" fmla="*/ 314 w 2026"/>
                <a:gd name="T15" fmla="*/ 1404 h 1404"/>
                <a:gd name="T16" fmla="*/ 356 w 2026"/>
                <a:gd name="T17" fmla="*/ 1404 h 1404"/>
                <a:gd name="T18" fmla="*/ 396 w 2026"/>
                <a:gd name="T19" fmla="*/ 1404 h 1404"/>
                <a:gd name="T20" fmla="*/ 438 w 2026"/>
                <a:gd name="T21" fmla="*/ 1404 h 1404"/>
                <a:gd name="T22" fmla="*/ 478 w 2026"/>
                <a:gd name="T23" fmla="*/ 1404 h 1404"/>
                <a:gd name="T24" fmla="*/ 518 w 2026"/>
                <a:gd name="T25" fmla="*/ 1404 h 1404"/>
                <a:gd name="T26" fmla="*/ 560 w 2026"/>
                <a:gd name="T27" fmla="*/ 1404 h 1404"/>
                <a:gd name="T28" fmla="*/ 600 w 2026"/>
                <a:gd name="T29" fmla="*/ 1402 h 1404"/>
                <a:gd name="T30" fmla="*/ 640 w 2026"/>
                <a:gd name="T31" fmla="*/ 1400 h 1404"/>
                <a:gd name="T32" fmla="*/ 682 w 2026"/>
                <a:gd name="T33" fmla="*/ 1396 h 1404"/>
                <a:gd name="T34" fmla="*/ 722 w 2026"/>
                <a:gd name="T35" fmla="*/ 1386 h 1404"/>
                <a:gd name="T36" fmla="*/ 764 w 2026"/>
                <a:gd name="T37" fmla="*/ 1372 h 1404"/>
                <a:gd name="T38" fmla="*/ 804 w 2026"/>
                <a:gd name="T39" fmla="*/ 1350 h 1404"/>
                <a:gd name="T40" fmla="*/ 844 w 2026"/>
                <a:gd name="T41" fmla="*/ 1316 h 1404"/>
                <a:gd name="T42" fmla="*/ 886 w 2026"/>
                <a:gd name="T43" fmla="*/ 1266 h 1404"/>
                <a:gd name="T44" fmla="*/ 926 w 2026"/>
                <a:gd name="T45" fmla="*/ 1196 h 1404"/>
                <a:gd name="T46" fmla="*/ 966 w 2026"/>
                <a:gd name="T47" fmla="*/ 1100 h 1404"/>
                <a:gd name="T48" fmla="*/ 1008 w 2026"/>
                <a:gd name="T49" fmla="*/ 982 h 1404"/>
                <a:gd name="T50" fmla="*/ 1048 w 2026"/>
                <a:gd name="T51" fmla="*/ 840 h 1404"/>
                <a:gd name="T52" fmla="*/ 1088 w 2026"/>
                <a:gd name="T53" fmla="*/ 680 h 1404"/>
                <a:gd name="T54" fmla="*/ 1130 w 2026"/>
                <a:gd name="T55" fmla="*/ 510 h 1404"/>
                <a:gd name="T56" fmla="*/ 1170 w 2026"/>
                <a:gd name="T57" fmla="*/ 344 h 1404"/>
                <a:gd name="T58" fmla="*/ 1210 w 2026"/>
                <a:gd name="T59" fmla="*/ 198 h 1404"/>
                <a:gd name="T60" fmla="*/ 1252 w 2026"/>
                <a:gd name="T61" fmla="*/ 84 h 1404"/>
                <a:gd name="T62" fmla="*/ 1292 w 2026"/>
                <a:gd name="T63" fmla="*/ 16 h 1404"/>
                <a:gd name="T64" fmla="*/ 1334 w 2026"/>
                <a:gd name="T65" fmla="*/ 2 h 1404"/>
                <a:gd name="T66" fmla="*/ 1374 w 2026"/>
                <a:gd name="T67" fmla="*/ 44 h 1404"/>
                <a:gd name="T68" fmla="*/ 1414 w 2026"/>
                <a:gd name="T69" fmla="*/ 136 h 1404"/>
                <a:gd name="T70" fmla="*/ 1456 w 2026"/>
                <a:gd name="T71" fmla="*/ 268 h 1404"/>
                <a:gd name="T72" fmla="*/ 1496 w 2026"/>
                <a:gd name="T73" fmla="*/ 426 h 1404"/>
                <a:gd name="T74" fmla="*/ 1536 w 2026"/>
                <a:gd name="T75" fmla="*/ 596 h 1404"/>
                <a:gd name="T76" fmla="*/ 1578 w 2026"/>
                <a:gd name="T77" fmla="*/ 762 h 1404"/>
                <a:gd name="T78" fmla="*/ 1618 w 2026"/>
                <a:gd name="T79" fmla="*/ 914 h 1404"/>
                <a:gd name="T80" fmla="*/ 1660 w 2026"/>
                <a:gd name="T81" fmla="*/ 1044 h 1404"/>
                <a:gd name="T82" fmla="*/ 1700 w 2026"/>
                <a:gd name="T83" fmla="*/ 1152 h 1404"/>
                <a:gd name="T84" fmla="*/ 1740 w 2026"/>
                <a:gd name="T85" fmla="*/ 1232 h 1404"/>
                <a:gd name="T86" fmla="*/ 1782 w 2026"/>
                <a:gd name="T87" fmla="*/ 1294 h 1404"/>
                <a:gd name="T88" fmla="*/ 1822 w 2026"/>
                <a:gd name="T89" fmla="*/ 1334 h 1404"/>
                <a:gd name="T90" fmla="*/ 1862 w 2026"/>
                <a:gd name="T91" fmla="*/ 1362 h 1404"/>
                <a:gd name="T92" fmla="*/ 1904 w 2026"/>
                <a:gd name="T93" fmla="*/ 1380 h 1404"/>
                <a:gd name="T94" fmla="*/ 1944 w 2026"/>
                <a:gd name="T95" fmla="*/ 1392 h 1404"/>
                <a:gd name="T96" fmla="*/ 1984 w 2026"/>
                <a:gd name="T97" fmla="*/ 1398 h 1404"/>
                <a:gd name="T98" fmla="*/ 2026 w 2026"/>
                <a:gd name="T99" fmla="*/ 1402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10" y="1404"/>
                  </a:lnTo>
                  <a:lnTo>
                    <a:pt x="20" y="1404"/>
                  </a:lnTo>
                  <a:lnTo>
                    <a:pt x="30" y="1404"/>
                  </a:lnTo>
                  <a:lnTo>
                    <a:pt x="40" y="1404"/>
                  </a:lnTo>
                  <a:lnTo>
                    <a:pt x="50" y="1404"/>
                  </a:lnTo>
                  <a:lnTo>
                    <a:pt x="60" y="1404"/>
                  </a:lnTo>
                  <a:lnTo>
                    <a:pt x="70" y="1404"/>
                  </a:lnTo>
                  <a:lnTo>
                    <a:pt x="80" y="1404"/>
                  </a:lnTo>
                  <a:lnTo>
                    <a:pt x="90" y="1404"/>
                  </a:lnTo>
                  <a:lnTo>
                    <a:pt x="102" y="1404"/>
                  </a:lnTo>
                  <a:lnTo>
                    <a:pt x="112" y="1404"/>
                  </a:lnTo>
                  <a:lnTo>
                    <a:pt x="122" y="1404"/>
                  </a:lnTo>
                  <a:lnTo>
                    <a:pt x="132" y="1404"/>
                  </a:lnTo>
                  <a:lnTo>
                    <a:pt x="142" y="1404"/>
                  </a:lnTo>
                  <a:lnTo>
                    <a:pt x="152" y="1404"/>
                  </a:lnTo>
                  <a:lnTo>
                    <a:pt x="162" y="1404"/>
                  </a:lnTo>
                  <a:lnTo>
                    <a:pt x="172" y="1404"/>
                  </a:lnTo>
                  <a:lnTo>
                    <a:pt x="182" y="1404"/>
                  </a:lnTo>
                  <a:lnTo>
                    <a:pt x="192" y="1404"/>
                  </a:lnTo>
                  <a:lnTo>
                    <a:pt x="202" y="1404"/>
                  </a:lnTo>
                  <a:lnTo>
                    <a:pt x="214" y="1404"/>
                  </a:lnTo>
                  <a:lnTo>
                    <a:pt x="224" y="1404"/>
                  </a:lnTo>
                  <a:lnTo>
                    <a:pt x="234" y="1404"/>
                  </a:lnTo>
                  <a:lnTo>
                    <a:pt x="244" y="1404"/>
                  </a:lnTo>
                  <a:lnTo>
                    <a:pt x="254" y="1404"/>
                  </a:lnTo>
                  <a:lnTo>
                    <a:pt x="264" y="1404"/>
                  </a:lnTo>
                  <a:lnTo>
                    <a:pt x="274" y="1404"/>
                  </a:lnTo>
                  <a:lnTo>
                    <a:pt x="284" y="1404"/>
                  </a:lnTo>
                  <a:lnTo>
                    <a:pt x="294" y="1404"/>
                  </a:lnTo>
                  <a:lnTo>
                    <a:pt x="304" y="1404"/>
                  </a:lnTo>
                  <a:lnTo>
                    <a:pt x="314" y="1404"/>
                  </a:lnTo>
                  <a:lnTo>
                    <a:pt x="326" y="1404"/>
                  </a:lnTo>
                  <a:lnTo>
                    <a:pt x="336" y="1404"/>
                  </a:lnTo>
                  <a:lnTo>
                    <a:pt x="346" y="1404"/>
                  </a:lnTo>
                  <a:lnTo>
                    <a:pt x="356" y="1404"/>
                  </a:lnTo>
                  <a:lnTo>
                    <a:pt x="366" y="1404"/>
                  </a:lnTo>
                  <a:lnTo>
                    <a:pt x="376" y="1404"/>
                  </a:lnTo>
                  <a:lnTo>
                    <a:pt x="386" y="1404"/>
                  </a:lnTo>
                  <a:lnTo>
                    <a:pt x="396" y="1404"/>
                  </a:lnTo>
                  <a:lnTo>
                    <a:pt x="406" y="1404"/>
                  </a:lnTo>
                  <a:lnTo>
                    <a:pt x="416" y="1404"/>
                  </a:lnTo>
                  <a:lnTo>
                    <a:pt x="426" y="1404"/>
                  </a:lnTo>
                  <a:lnTo>
                    <a:pt x="438" y="1404"/>
                  </a:lnTo>
                  <a:lnTo>
                    <a:pt x="448" y="1404"/>
                  </a:lnTo>
                  <a:lnTo>
                    <a:pt x="458" y="1404"/>
                  </a:lnTo>
                  <a:lnTo>
                    <a:pt x="468" y="1404"/>
                  </a:lnTo>
                  <a:lnTo>
                    <a:pt x="478" y="1404"/>
                  </a:lnTo>
                  <a:lnTo>
                    <a:pt x="488" y="1404"/>
                  </a:lnTo>
                  <a:lnTo>
                    <a:pt x="498" y="1404"/>
                  </a:lnTo>
                  <a:lnTo>
                    <a:pt x="508" y="1404"/>
                  </a:lnTo>
                  <a:lnTo>
                    <a:pt x="518" y="1404"/>
                  </a:lnTo>
                  <a:lnTo>
                    <a:pt x="528" y="1404"/>
                  </a:lnTo>
                  <a:lnTo>
                    <a:pt x="538" y="1404"/>
                  </a:lnTo>
                  <a:lnTo>
                    <a:pt x="550" y="1404"/>
                  </a:lnTo>
                  <a:lnTo>
                    <a:pt x="560" y="1404"/>
                  </a:lnTo>
                  <a:lnTo>
                    <a:pt x="570" y="1404"/>
                  </a:lnTo>
                  <a:lnTo>
                    <a:pt x="580" y="1404"/>
                  </a:lnTo>
                  <a:lnTo>
                    <a:pt x="590" y="1402"/>
                  </a:lnTo>
                  <a:lnTo>
                    <a:pt x="600" y="1402"/>
                  </a:lnTo>
                  <a:lnTo>
                    <a:pt x="610" y="1402"/>
                  </a:lnTo>
                  <a:lnTo>
                    <a:pt x="620" y="1402"/>
                  </a:lnTo>
                  <a:lnTo>
                    <a:pt x="630" y="1400"/>
                  </a:lnTo>
                  <a:lnTo>
                    <a:pt x="640" y="1400"/>
                  </a:lnTo>
                  <a:lnTo>
                    <a:pt x="652" y="1398"/>
                  </a:lnTo>
                  <a:lnTo>
                    <a:pt x="662" y="1398"/>
                  </a:lnTo>
                  <a:lnTo>
                    <a:pt x="672" y="1396"/>
                  </a:lnTo>
                  <a:lnTo>
                    <a:pt x="682" y="1396"/>
                  </a:lnTo>
                  <a:lnTo>
                    <a:pt x="692" y="1394"/>
                  </a:lnTo>
                  <a:lnTo>
                    <a:pt x="702" y="1392"/>
                  </a:lnTo>
                  <a:lnTo>
                    <a:pt x="712" y="1390"/>
                  </a:lnTo>
                  <a:lnTo>
                    <a:pt x="722" y="1386"/>
                  </a:lnTo>
                  <a:lnTo>
                    <a:pt x="732" y="1384"/>
                  </a:lnTo>
                  <a:lnTo>
                    <a:pt x="742" y="1380"/>
                  </a:lnTo>
                  <a:lnTo>
                    <a:pt x="752" y="1376"/>
                  </a:lnTo>
                  <a:lnTo>
                    <a:pt x="764" y="1372"/>
                  </a:lnTo>
                  <a:lnTo>
                    <a:pt x="774" y="1368"/>
                  </a:lnTo>
                  <a:lnTo>
                    <a:pt x="784" y="1362"/>
                  </a:lnTo>
                  <a:lnTo>
                    <a:pt x="794" y="1356"/>
                  </a:lnTo>
                  <a:lnTo>
                    <a:pt x="804" y="1350"/>
                  </a:lnTo>
                  <a:lnTo>
                    <a:pt x="814" y="1344"/>
                  </a:lnTo>
                  <a:lnTo>
                    <a:pt x="824" y="1334"/>
                  </a:lnTo>
                  <a:lnTo>
                    <a:pt x="834" y="1326"/>
                  </a:lnTo>
                  <a:lnTo>
                    <a:pt x="844" y="1316"/>
                  </a:lnTo>
                  <a:lnTo>
                    <a:pt x="854" y="1306"/>
                  </a:lnTo>
                  <a:lnTo>
                    <a:pt x="864" y="1294"/>
                  </a:lnTo>
                  <a:lnTo>
                    <a:pt x="874" y="1280"/>
                  </a:lnTo>
                  <a:lnTo>
                    <a:pt x="886" y="1266"/>
                  </a:lnTo>
                  <a:lnTo>
                    <a:pt x="896" y="1250"/>
                  </a:lnTo>
                  <a:lnTo>
                    <a:pt x="906" y="1232"/>
                  </a:lnTo>
                  <a:lnTo>
                    <a:pt x="916" y="1214"/>
                  </a:lnTo>
                  <a:lnTo>
                    <a:pt x="926" y="1196"/>
                  </a:lnTo>
                  <a:lnTo>
                    <a:pt x="936" y="1174"/>
                  </a:lnTo>
                  <a:lnTo>
                    <a:pt x="946" y="1152"/>
                  </a:lnTo>
                  <a:lnTo>
                    <a:pt x="956" y="1126"/>
                  </a:lnTo>
                  <a:lnTo>
                    <a:pt x="966" y="1100"/>
                  </a:lnTo>
                  <a:lnTo>
                    <a:pt x="976" y="1074"/>
                  </a:lnTo>
                  <a:lnTo>
                    <a:pt x="986" y="1044"/>
                  </a:lnTo>
                  <a:lnTo>
                    <a:pt x="998" y="1014"/>
                  </a:lnTo>
                  <a:lnTo>
                    <a:pt x="1008" y="982"/>
                  </a:lnTo>
                  <a:lnTo>
                    <a:pt x="1018" y="948"/>
                  </a:lnTo>
                  <a:lnTo>
                    <a:pt x="1028" y="914"/>
                  </a:lnTo>
                  <a:lnTo>
                    <a:pt x="1038" y="878"/>
                  </a:lnTo>
                  <a:lnTo>
                    <a:pt x="1048" y="840"/>
                  </a:lnTo>
                  <a:lnTo>
                    <a:pt x="1058" y="802"/>
                  </a:lnTo>
                  <a:lnTo>
                    <a:pt x="1068" y="762"/>
                  </a:lnTo>
                  <a:lnTo>
                    <a:pt x="1078" y="720"/>
                  </a:lnTo>
                  <a:lnTo>
                    <a:pt x="1088" y="680"/>
                  </a:lnTo>
                  <a:lnTo>
                    <a:pt x="1098" y="638"/>
                  </a:lnTo>
                  <a:lnTo>
                    <a:pt x="1110" y="596"/>
                  </a:lnTo>
                  <a:lnTo>
                    <a:pt x="1120" y="552"/>
                  </a:lnTo>
                  <a:lnTo>
                    <a:pt x="1130" y="510"/>
                  </a:lnTo>
                  <a:lnTo>
                    <a:pt x="1140" y="468"/>
                  </a:lnTo>
                  <a:lnTo>
                    <a:pt x="1150" y="426"/>
                  </a:lnTo>
                  <a:lnTo>
                    <a:pt x="1160" y="384"/>
                  </a:lnTo>
                  <a:lnTo>
                    <a:pt x="1170" y="344"/>
                  </a:lnTo>
                  <a:lnTo>
                    <a:pt x="1180" y="306"/>
                  </a:lnTo>
                  <a:lnTo>
                    <a:pt x="1190" y="268"/>
                  </a:lnTo>
                  <a:lnTo>
                    <a:pt x="1200" y="232"/>
                  </a:lnTo>
                  <a:lnTo>
                    <a:pt x="1210" y="198"/>
                  </a:lnTo>
                  <a:lnTo>
                    <a:pt x="1222" y="166"/>
                  </a:lnTo>
                  <a:lnTo>
                    <a:pt x="1232" y="136"/>
                  </a:lnTo>
                  <a:lnTo>
                    <a:pt x="1242" y="108"/>
                  </a:lnTo>
                  <a:lnTo>
                    <a:pt x="1252" y="84"/>
                  </a:lnTo>
                  <a:lnTo>
                    <a:pt x="1262" y="62"/>
                  </a:lnTo>
                  <a:lnTo>
                    <a:pt x="1272" y="44"/>
                  </a:lnTo>
                  <a:lnTo>
                    <a:pt x="1282" y="28"/>
                  </a:lnTo>
                  <a:lnTo>
                    <a:pt x="1292" y="16"/>
                  </a:lnTo>
                  <a:lnTo>
                    <a:pt x="1302" y="8"/>
                  </a:lnTo>
                  <a:lnTo>
                    <a:pt x="1312" y="2"/>
                  </a:lnTo>
                  <a:lnTo>
                    <a:pt x="1322" y="0"/>
                  </a:lnTo>
                  <a:lnTo>
                    <a:pt x="1334" y="2"/>
                  </a:lnTo>
                  <a:lnTo>
                    <a:pt x="1344" y="8"/>
                  </a:lnTo>
                  <a:lnTo>
                    <a:pt x="1354" y="16"/>
                  </a:lnTo>
                  <a:lnTo>
                    <a:pt x="1364" y="28"/>
                  </a:lnTo>
                  <a:lnTo>
                    <a:pt x="1374" y="44"/>
                  </a:lnTo>
                  <a:lnTo>
                    <a:pt x="1384" y="62"/>
                  </a:lnTo>
                  <a:lnTo>
                    <a:pt x="1394" y="84"/>
                  </a:lnTo>
                  <a:lnTo>
                    <a:pt x="1404" y="108"/>
                  </a:lnTo>
                  <a:lnTo>
                    <a:pt x="1414" y="136"/>
                  </a:lnTo>
                  <a:lnTo>
                    <a:pt x="1424" y="166"/>
                  </a:lnTo>
                  <a:lnTo>
                    <a:pt x="1434" y="198"/>
                  </a:lnTo>
                  <a:lnTo>
                    <a:pt x="1446" y="232"/>
                  </a:lnTo>
                  <a:lnTo>
                    <a:pt x="1456" y="268"/>
                  </a:lnTo>
                  <a:lnTo>
                    <a:pt x="1466" y="306"/>
                  </a:lnTo>
                  <a:lnTo>
                    <a:pt x="1476" y="344"/>
                  </a:lnTo>
                  <a:lnTo>
                    <a:pt x="1486" y="384"/>
                  </a:lnTo>
                  <a:lnTo>
                    <a:pt x="1496" y="426"/>
                  </a:lnTo>
                  <a:lnTo>
                    <a:pt x="1506" y="468"/>
                  </a:lnTo>
                  <a:lnTo>
                    <a:pt x="1516" y="510"/>
                  </a:lnTo>
                  <a:lnTo>
                    <a:pt x="1526" y="552"/>
                  </a:lnTo>
                  <a:lnTo>
                    <a:pt x="1536" y="596"/>
                  </a:lnTo>
                  <a:lnTo>
                    <a:pt x="1546" y="638"/>
                  </a:lnTo>
                  <a:lnTo>
                    <a:pt x="1558" y="680"/>
                  </a:lnTo>
                  <a:lnTo>
                    <a:pt x="1568" y="720"/>
                  </a:lnTo>
                  <a:lnTo>
                    <a:pt x="1578" y="762"/>
                  </a:lnTo>
                  <a:lnTo>
                    <a:pt x="1588" y="802"/>
                  </a:lnTo>
                  <a:lnTo>
                    <a:pt x="1598" y="840"/>
                  </a:lnTo>
                  <a:lnTo>
                    <a:pt x="1608" y="878"/>
                  </a:lnTo>
                  <a:lnTo>
                    <a:pt x="1618" y="914"/>
                  </a:lnTo>
                  <a:lnTo>
                    <a:pt x="1628" y="948"/>
                  </a:lnTo>
                  <a:lnTo>
                    <a:pt x="1638" y="982"/>
                  </a:lnTo>
                  <a:lnTo>
                    <a:pt x="1648" y="1014"/>
                  </a:lnTo>
                  <a:lnTo>
                    <a:pt x="1660" y="1044"/>
                  </a:lnTo>
                  <a:lnTo>
                    <a:pt x="1670" y="1074"/>
                  </a:lnTo>
                  <a:lnTo>
                    <a:pt x="1680" y="1100"/>
                  </a:lnTo>
                  <a:lnTo>
                    <a:pt x="1690" y="1126"/>
                  </a:lnTo>
                  <a:lnTo>
                    <a:pt x="1700" y="1152"/>
                  </a:lnTo>
                  <a:lnTo>
                    <a:pt x="1710" y="1174"/>
                  </a:lnTo>
                  <a:lnTo>
                    <a:pt x="1720" y="1196"/>
                  </a:lnTo>
                  <a:lnTo>
                    <a:pt x="1730" y="1214"/>
                  </a:lnTo>
                  <a:lnTo>
                    <a:pt x="1740" y="1232"/>
                  </a:lnTo>
                  <a:lnTo>
                    <a:pt x="1750" y="1250"/>
                  </a:lnTo>
                  <a:lnTo>
                    <a:pt x="1760" y="1266"/>
                  </a:lnTo>
                  <a:lnTo>
                    <a:pt x="1772" y="1280"/>
                  </a:lnTo>
                  <a:lnTo>
                    <a:pt x="1782" y="1294"/>
                  </a:lnTo>
                  <a:lnTo>
                    <a:pt x="1792" y="1306"/>
                  </a:lnTo>
                  <a:lnTo>
                    <a:pt x="1802" y="1316"/>
                  </a:lnTo>
                  <a:lnTo>
                    <a:pt x="1812" y="1326"/>
                  </a:lnTo>
                  <a:lnTo>
                    <a:pt x="1822" y="1334"/>
                  </a:lnTo>
                  <a:lnTo>
                    <a:pt x="1832" y="1344"/>
                  </a:lnTo>
                  <a:lnTo>
                    <a:pt x="1842" y="1350"/>
                  </a:lnTo>
                  <a:lnTo>
                    <a:pt x="1852" y="1356"/>
                  </a:lnTo>
                  <a:lnTo>
                    <a:pt x="1862" y="1362"/>
                  </a:lnTo>
                  <a:lnTo>
                    <a:pt x="1872" y="1368"/>
                  </a:lnTo>
                  <a:lnTo>
                    <a:pt x="1884" y="1372"/>
                  </a:lnTo>
                  <a:lnTo>
                    <a:pt x="1894" y="1376"/>
                  </a:lnTo>
                  <a:lnTo>
                    <a:pt x="1904" y="1380"/>
                  </a:lnTo>
                  <a:lnTo>
                    <a:pt x="1914" y="1384"/>
                  </a:lnTo>
                  <a:lnTo>
                    <a:pt x="1924" y="1386"/>
                  </a:lnTo>
                  <a:lnTo>
                    <a:pt x="1934" y="1390"/>
                  </a:lnTo>
                  <a:lnTo>
                    <a:pt x="1944" y="1392"/>
                  </a:lnTo>
                  <a:lnTo>
                    <a:pt x="1954" y="1394"/>
                  </a:lnTo>
                  <a:lnTo>
                    <a:pt x="1964" y="1396"/>
                  </a:lnTo>
                  <a:lnTo>
                    <a:pt x="1974" y="1396"/>
                  </a:lnTo>
                  <a:lnTo>
                    <a:pt x="1984" y="1398"/>
                  </a:lnTo>
                  <a:lnTo>
                    <a:pt x="1994" y="1398"/>
                  </a:lnTo>
                  <a:lnTo>
                    <a:pt x="2006" y="1400"/>
                  </a:lnTo>
                  <a:lnTo>
                    <a:pt x="2016" y="1400"/>
                  </a:lnTo>
                  <a:lnTo>
                    <a:pt x="2026" y="1402"/>
                  </a:lnTo>
                </a:path>
              </a:pathLst>
            </a:custGeom>
            <a:noFill/>
            <a:ln w="1587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b="1"/>
            </a:p>
          </p:txBody>
        </p:sp>
        <p:sp>
          <p:nvSpPr>
            <p:cNvPr id="144" name="Freeform 143"/>
            <p:cNvSpPr>
              <a:spLocks/>
            </p:cNvSpPr>
            <p:nvPr/>
          </p:nvSpPr>
          <p:spPr bwMode="auto">
            <a:xfrm>
              <a:off x="1458912" y="1265711"/>
              <a:ext cx="2349671" cy="1679812"/>
            </a:xfrm>
            <a:custGeom>
              <a:avLst/>
              <a:gdLst>
                <a:gd name="T0" fmla="*/ 20 w 2026"/>
                <a:gd name="T1" fmla="*/ 1404 h 1404"/>
                <a:gd name="T2" fmla="*/ 60 w 2026"/>
                <a:gd name="T3" fmla="*/ 1404 h 1404"/>
                <a:gd name="T4" fmla="*/ 102 w 2026"/>
                <a:gd name="T5" fmla="*/ 1404 h 1404"/>
                <a:gd name="T6" fmla="*/ 142 w 2026"/>
                <a:gd name="T7" fmla="*/ 1404 h 1404"/>
                <a:gd name="T8" fmla="*/ 182 w 2026"/>
                <a:gd name="T9" fmla="*/ 1404 h 1404"/>
                <a:gd name="T10" fmla="*/ 224 w 2026"/>
                <a:gd name="T11" fmla="*/ 1404 h 1404"/>
                <a:gd name="T12" fmla="*/ 264 w 2026"/>
                <a:gd name="T13" fmla="*/ 1404 h 1404"/>
                <a:gd name="T14" fmla="*/ 304 w 2026"/>
                <a:gd name="T15" fmla="*/ 1402 h 1404"/>
                <a:gd name="T16" fmla="*/ 346 w 2026"/>
                <a:gd name="T17" fmla="*/ 1398 h 1404"/>
                <a:gd name="T18" fmla="*/ 386 w 2026"/>
                <a:gd name="T19" fmla="*/ 1394 h 1404"/>
                <a:gd name="T20" fmla="*/ 426 w 2026"/>
                <a:gd name="T21" fmla="*/ 1384 h 1404"/>
                <a:gd name="T22" fmla="*/ 468 w 2026"/>
                <a:gd name="T23" fmla="*/ 1368 h 1404"/>
                <a:gd name="T24" fmla="*/ 508 w 2026"/>
                <a:gd name="T25" fmla="*/ 1344 h 1404"/>
                <a:gd name="T26" fmla="*/ 550 w 2026"/>
                <a:gd name="T27" fmla="*/ 1306 h 1404"/>
                <a:gd name="T28" fmla="*/ 590 w 2026"/>
                <a:gd name="T29" fmla="*/ 1250 h 1404"/>
                <a:gd name="T30" fmla="*/ 630 w 2026"/>
                <a:gd name="T31" fmla="*/ 1174 h 1404"/>
                <a:gd name="T32" fmla="*/ 672 w 2026"/>
                <a:gd name="T33" fmla="*/ 1074 h 1404"/>
                <a:gd name="T34" fmla="*/ 712 w 2026"/>
                <a:gd name="T35" fmla="*/ 948 h 1404"/>
                <a:gd name="T36" fmla="*/ 752 w 2026"/>
                <a:gd name="T37" fmla="*/ 802 h 1404"/>
                <a:gd name="T38" fmla="*/ 794 w 2026"/>
                <a:gd name="T39" fmla="*/ 638 h 1404"/>
                <a:gd name="T40" fmla="*/ 834 w 2026"/>
                <a:gd name="T41" fmla="*/ 468 h 1404"/>
                <a:gd name="T42" fmla="*/ 874 w 2026"/>
                <a:gd name="T43" fmla="*/ 306 h 1404"/>
                <a:gd name="T44" fmla="*/ 916 w 2026"/>
                <a:gd name="T45" fmla="*/ 166 h 1404"/>
                <a:gd name="T46" fmla="*/ 956 w 2026"/>
                <a:gd name="T47" fmla="*/ 62 h 1404"/>
                <a:gd name="T48" fmla="*/ 998 w 2026"/>
                <a:gd name="T49" fmla="*/ 8 h 1404"/>
                <a:gd name="T50" fmla="*/ 1038 w 2026"/>
                <a:gd name="T51" fmla="*/ 8 h 1404"/>
                <a:gd name="T52" fmla="*/ 1078 w 2026"/>
                <a:gd name="T53" fmla="*/ 62 h 1404"/>
                <a:gd name="T54" fmla="*/ 1120 w 2026"/>
                <a:gd name="T55" fmla="*/ 166 h 1404"/>
                <a:gd name="T56" fmla="*/ 1160 w 2026"/>
                <a:gd name="T57" fmla="*/ 306 h 1404"/>
                <a:gd name="T58" fmla="*/ 1200 w 2026"/>
                <a:gd name="T59" fmla="*/ 468 h 1404"/>
                <a:gd name="T60" fmla="*/ 1242 w 2026"/>
                <a:gd name="T61" fmla="*/ 638 h 1404"/>
                <a:gd name="T62" fmla="*/ 1282 w 2026"/>
                <a:gd name="T63" fmla="*/ 802 h 1404"/>
                <a:gd name="T64" fmla="*/ 1322 w 2026"/>
                <a:gd name="T65" fmla="*/ 948 h 1404"/>
                <a:gd name="T66" fmla="*/ 1364 w 2026"/>
                <a:gd name="T67" fmla="*/ 1074 h 1404"/>
                <a:gd name="T68" fmla="*/ 1404 w 2026"/>
                <a:gd name="T69" fmla="*/ 1174 h 1404"/>
                <a:gd name="T70" fmla="*/ 1446 w 2026"/>
                <a:gd name="T71" fmla="*/ 1250 h 1404"/>
                <a:gd name="T72" fmla="*/ 1486 w 2026"/>
                <a:gd name="T73" fmla="*/ 1306 h 1404"/>
                <a:gd name="T74" fmla="*/ 1526 w 2026"/>
                <a:gd name="T75" fmla="*/ 1344 h 1404"/>
                <a:gd name="T76" fmla="*/ 1568 w 2026"/>
                <a:gd name="T77" fmla="*/ 1368 h 1404"/>
                <a:gd name="T78" fmla="*/ 1608 w 2026"/>
                <a:gd name="T79" fmla="*/ 1384 h 1404"/>
                <a:gd name="T80" fmla="*/ 1648 w 2026"/>
                <a:gd name="T81" fmla="*/ 1394 h 1404"/>
                <a:gd name="T82" fmla="*/ 1690 w 2026"/>
                <a:gd name="T83" fmla="*/ 1398 h 1404"/>
                <a:gd name="T84" fmla="*/ 1730 w 2026"/>
                <a:gd name="T85" fmla="*/ 1402 h 1404"/>
                <a:gd name="T86" fmla="*/ 1772 w 2026"/>
                <a:gd name="T87" fmla="*/ 1404 h 1404"/>
                <a:gd name="T88" fmla="*/ 1812 w 2026"/>
                <a:gd name="T89" fmla="*/ 1404 h 1404"/>
                <a:gd name="T90" fmla="*/ 1852 w 2026"/>
                <a:gd name="T91" fmla="*/ 1404 h 1404"/>
                <a:gd name="T92" fmla="*/ 1894 w 2026"/>
                <a:gd name="T93" fmla="*/ 1404 h 1404"/>
                <a:gd name="T94" fmla="*/ 1934 w 2026"/>
                <a:gd name="T95" fmla="*/ 1404 h 1404"/>
                <a:gd name="T96" fmla="*/ 1974 w 2026"/>
                <a:gd name="T97" fmla="*/ 1404 h 1404"/>
                <a:gd name="T98" fmla="*/ 2016 w 2026"/>
                <a:gd name="T99" fmla="*/ 1404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0" y="1404"/>
                  </a:lnTo>
                  <a:lnTo>
                    <a:pt x="10" y="1404"/>
                  </a:lnTo>
                  <a:lnTo>
                    <a:pt x="20" y="1404"/>
                  </a:lnTo>
                  <a:lnTo>
                    <a:pt x="30" y="1404"/>
                  </a:lnTo>
                  <a:lnTo>
                    <a:pt x="40" y="1404"/>
                  </a:lnTo>
                  <a:lnTo>
                    <a:pt x="50" y="1404"/>
                  </a:lnTo>
                  <a:lnTo>
                    <a:pt x="60" y="1404"/>
                  </a:lnTo>
                  <a:lnTo>
                    <a:pt x="70" y="1404"/>
                  </a:lnTo>
                  <a:lnTo>
                    <a:pt x="80" y="1404"/>
                  </a:lnTo>
                  <a:lnTo>
                    <a:pt x="90" y="1404"/>
                  </a:lnTo>
                  <a:lnTo>
                    <a:pt x="102" y="1404"/>
                  </a:lnTo>
                  <a:lnTo>
                    <a:pt x="112" y="1404"/>
                  </a:lnTo>
                  <a:lnTo>
                    <a:pt x="122" y="1404"/>
                  </a:lnTo>
                  <a:lnTo>
                    <a:pt x="132" y="1404"/>
                  </a:lnTo>
                  <a:lnTo>
                    <a:pt x="142" y="1404"/>
                  </a:lnTo>
                  <a:lnTo>
                    <a:pt x="152" y="1404"/>
                  </a:lnTo>
                  <a:lnTo>
                    <a:pt x="162" y="1404"/>
                  </a:lnTo>
                  <a:lnTo>
                    <a:pt x="172" y="1404"/>
                  </a:lnTo>
                  <a:lnTo>
                    <a:pt x="182" y="1404"/>
                  </a:lnTo>
                  <a:lnTo>
                    <a:pt x="192" y="1404"/>
                  </a:lnTo>
                  <a:lnTo>
                    <a:pt x="202" y="1404"/>
                  </a:lnTo>
                  <a:lnTo>
                    <a:pt x="214" y="1404"/>
                  </a:lnTo>
                  <a:lnTo>
                    <a:pt x="224" y="1404"/>
                  </a:lnTo>
                  <a:lnTo>
                    <a:pt x="234" y="1404"/>
                  </a:lnTo>
                  <a:lnTo>
                    <a:pt x="244" y="1404"/>
                  </a:lnTo>
                  <a:lnTo>
                    <a:pt x="254" y="1404"/>
                  </a:lnTo>
                  <a:lnTo>
                    <a:pt x="264" y="1404"/>
                  </a:lnTo>
                  <a:lnTo>
                    <a:pt x="274" y="1404"/>
                  </a:lnTo>
                  <a:lnTo>
                    <a:pt x="284" y="1402"/>
                  </a:lnTo>
                  <a:lnTo>
                    <a:pt x="294" y="1402"/>
                  </a:lnTo>
                  <a:lnTo>
                    <a:pt x="304" y="1402"/>
                  </a:lnTo>
                  <a:lnTo>
                    <a:pt x="314" y="1402"/>
                  </a:lnTo>
                  <a:lnTo>
                    <a:pt x="326" y="1400"/>
                  </a:lnTo>
                  <a:lnTo>
                    <a:pt x="336" y="1400"/>
                  </a:lnTo>
                  <a:lnTo>
                    <a:pt x="346" y="1398"/>
                  </a:lnTo>
                  <a:lnTo>
                    <a:pt x="356" y="1398"/>
                  </a:lnTo>
                  <a:lnTo>
                    <a:pt x="366" y="1396"/>
                  </a:lnTo>
                  <a:lnTo>
                    <a:pt x="376" y="1396"/>
                  </a:lnTo>
                  <a:lnTo>
                    <a:pt x="386" y="1394"/>
                  </a:lnTo>
                  <a:lnTo>
                    <a:pt x="396" y="1392"/>
                  </a:lnTo>
                  <a:lnTo>
                    <a:pt x="406" y="1390"/>
                  </a:lnTo>
                  <a:lnTo>
                    <a:pt x="416" y="1386"/>
                  </a:lnTo>
                  <a:lnTo>
                    <a:pt x="426" y="1384"/>
                  </a:lnTo>
                  <a:lnTo>
                    <a:pt x="438" y="1380"/>
                  </a:lnTo>
                  <a:lnTo>
                    <a:pt x="448" y="1376"/>
                  </a:lnTo>
                  <a:lnTo>
                    <a:pt x="458" y="1372"/>
                  </a:lnTo>
                  <a:lnTo>
                    <a:pt x="468" y="1368"/>
                  </a:lnTo>
                  <a:lnTo>
                    <a:pt x="478" y="1362"/>
                  </a:lnTo>
                  <a:lnTo>
                    <a:pt x="488" y="1356"/>
                  </a:lnTo>
                  <a:lnTo>
                    <a:pt x="498" y="1350"/>
                  </a:lnTo>
                  <a:lnTo>
                    <a:pt x="508" y="1344"/>
                  </a:lnTo>
                  <a:lnTo>
                    <a:pt x="518" y="1334"/>
                  </a:lnTo>
                  <a:lnTo>
                    <a:pt x="528" y="1326"/>
                  </a:lnTo>
                  <a:lnTo>
                    <a:pt x="538" y="1316"/>
                  </a:lnTo>
                  <a:lnTo>
                    <a:pt x="550" y="1306"/>
                  </a:lnTo>
                  <a:lnTo>
                    <a:pt x="560" y="1294"/>
                  </a:lnTo>
                  <a:lnTo>
                    <a:pt x="570" y="1280"/>
                  </a:lnTo>
                  <a:lnTo>
                    <a:pt x="580" y="1266"/>
                  </a:lnTo>
                  <a:lnTo>
                    <a:pt x="590" y="1250"/>
                  </a:lnTo>
                  <a:lnTo>
                    <a:pt x="600" y="1232"/>
                  </a:lnTo>
                  <a:lnTo>
                    <a:pt x="610" y="1214"/>
                  </a:lnTo>
                  <a:lnTo>
                    <a:pt x="620" y="1196"/>
                  </a:lnTo>
                  <a:lnTo>
                    <a:pt x="630" y="1174"/>
                  </a:lnTo>
                  <a:lnTo>
                    <a:pt x="640" y="1152"/>
                  </a:lnTo>
                  <a:lnTo>
                    <a:pt x="652" y="1126"/>
                  </a:lnTo>
                  <a:lnTo>
                    <a:pt x="662" y="1102"/>
                  </a:lnTo>
                  <a:lnTo>
                    <a:pt x="672" y="1074"/>
                  </a:lnTo>
                  <a:lnTo>
                    <a:pt x="682" y="1044"/>
                  </a:lnTo>
                  <a:lnTo>
                    <a:pt x="692" y="1014"/>
                  </a:lnTo>
                  <a:lnTo>
                    <a:pt x="702" y="982"/>
                  </a:lnTo>
                  <a:lnTo>
                    <a:pt x="712" y="948"/>
                  </a:lnTo>
                  <a:lnTo>
                    <a:pt x="722" y="914"/>
                  </a:lnTo>
                  <a:lnTo>
                    <a:pt x="732" y="878"/>
                  </a:lnTo>
                  <a:lnTo>
                    <a:pt x="742" y="840"/>
                  </a:lnTo>
                  <a:lnTo>
                    <a:pt x="752" y="802"/>
                  </a:lnTo>
                  <a:lnTo>
                    <a:pt x="764" y="762"/>
                  </a:lnTo>
                  <a:lnTo>
                    <a:pt x="774" y="722"/>
                  </a:lnTo>
                  <a:lnTo>
                    <a:pt x="784" y="680"/>
                  </a:lnTo>
                  <a:lnTo>
                    <a:pt x="794" y="638"/>
                  </a:lnTo>
                  <a:lnTo>
                    <a:pt x="804" y="596"/>
                  </a:lnTo>
                  <a:lnTo>
                    <a:pt x="814" y="552"/>
                  </a:lnTo>
                  <a:lnTo>
                    <a:pt x="824" y="510"/>
                  </a:lnTo>
                  <a:lnTo>
                    <a:pt x="834" y="468"/>
                  </a:lnTo>
                  <a:lnTo>
                    <a:pt x="844" y="426"/>
                  </a:lnTo>
                  <a:lnTo>
                    <a:pt x="854" y="384"/>
                  </a:lnTo>
                  <a:lnTo>
                    <a:pt x="864" y="344"/>
                  </a:lnTo>
                  <a:lnTo>
                    <a:pt x="874" y="306"/>
                  </a:lnTo>
                  <a:lnTo>
                    <a:pt x="886" y="268"/>
                  </a:lnTo>
                  <a:lnTo>
                    <a:pt x="896" y="232"/>
                  </a:lnTo>
                  <a:lnTo>
                    <a:pt x="906" y="198"/>
                  </a:lnTo>
                  <a:lnTo>
                    <a:pt x="916" y="166"/>
                  </a:lnTo>
                  <a:lnTo>
                    <a:pt x="926" y="136"/>
                  </a:lnTo>
                  <a:lnTo>
                    <a:pt x="936" y="108"/>
                  </a:lnTo>
                  <a:lnTo>
                    <a:pt x="946" y="84"/>
                  </a:lnTo>
                  <a:lnTo>
                    <a:pt x="956" y="62"/>
                  </a:lnTo>
                  <a:lnTo>
                    <a:pt x="966" y="44"/>
                  </a:lnTo>
                  <a:lnTo>
                    <a:pt x="976" y="28"/>
                  </a:lnTo>
                  <a:lnTo>
                    <a:pt x="986" y="16"/>
                  </a:lnTo>
                  <a:lnTo>
                    <a:pt x="998" y="8"/>
                  </a:lnTo>
                  <a:lnTo>
                    <a:pt x="1008" y="2"/>
                  </a:lnTo>
                  <a:lnTo>
                    <a:pt x="1018" y="0"/>
                  </a:lnTo>
                  <a:lnTo>
                    <a:pt x="1028" y="2"/>
                  </a:lnTo>
                  <a:lnTo>
                    <a:pt x="1038" y="8"/>
                  </a:lnTo>
                  <a:lnTo>
                    <a:pt x="1048" y="16"/>
                  </a:lnTo>
                  <a:lnTo>
                    <a:pt x="1058" y="28"/>
                  </a:lnTo>
                  <a:lnTo>
                    <a:pt x="1068" y="44"/>
                  </a:lnTo>
                  <a:lnTo>
                    <a:pt x="1078" y="62"/>
                  </a:lnTo>
                  <a:lnTo>
                    <a:pt x="1088" y="84"/>
                  </a:lnTo>
                  <a:lnTo>
                    <a:pt x="1098" y="108"/>
                  </a:lnTo>
                  <a:lnTo>
                    <a:pt x="1110" y="136"/>
                  </a:lnTo>
                  <a:lnTo>
                    <a:pt x="1120" y="166"/>
                  </a:lnTo>
                  <a:lnTo>
                    <a:pt x="1130" y="198"/>
                  </a:lnTo>
                  <a:lnTo>
                    <a:pt x="1140" y="232"/>
                  </a:lnTo>
                  <a:lnTo>
                    <a:pt x="1150" y="268"/>
                  </a:lnTo>
                  <a:lnTo>
                    <a:pt x="1160" y="306"/>
                  </a:lnTo>
                  <a:lnTo>
                    <a:pt x="1170" y="344"/>
                  </a:lnTo>
                  <a:lnTo>
                    <a:pt x="1180" y="384"/>
                  </a:lnTo>
                  <a:lnTo>
                    <a:pt x="1190" y="426"/>
                  </a:lnTo>
                  <a:lnTo>
                    <a:pt x="1200" y="468"/>
                  </a:lnTo>
                  <a:lnTo>
                    <a:pt x="1210" y="510"/>
                  </a:lnTo>
                  <a:lnTo>
                    <a:pt x="1222" y="552"/>
                  </a:lnTo>
                  <a:lnTo>
                    <a:pt x="1232" y="596"/>
                  </a:lnTo>
                  <a:lnTo>
                    <a:pt x="1242" y="638"/>
                  </a:lnTo>
                  <a:lnTo>
                    <a:pt x="1252" y="680"/>
                  </a:lnTo>
                  <a:lnTo>
                    <a:pt x="1262" y="722"/>
                  </a:lnTo>
                  <a:lnTo>
                    <a:pt x="1272" y="762"/>
                  </a:lnTo>
                  <a:lnTo>
                    <a:pt x="1282" y="802"/>
                  </a:lnTo>
                  <a:lnTo>
                    <a:pt x="1292" y="840"/>
                  </a:lnTo>
                  <a:lnTo>
                    <a:pt x="1302" y="878"/>
                  </a:lnTo>
                  <a:lnTo>
                    <a:pt x="1312" y="914"/>
                  </a:lnTo>
                  <a:lnTo>
                    <a:pt x="1322" y="948"/>
                  </a:lnTo>
                  <a:lnTo>
                    <a:pt x="1334" y="982"/>
                  </a:lnTo>
                  <a:lnTo>
                    <a:pt x="1344" y="1014"/>
                  </a:lnTo>
                  <a:lnTo>
                    <a:pt x="1354" y="1044"/>
                  </a:lnTo>
                  <a:lnTo>
                    <a:pt x="1364" y="1074"/>
                  </a:lnTo>
                  <a:lnTo>
                    <a:pt x="1374" y="1102"/>
                  </a:lnTo>
                  <a:lnTo>
                    <a:pt x="1384" y="1126"/>
                  </a:lnTo>
                  <a:lnTo>
                    <a:pt x="1394" y="1152"/>
                  </a:lnTo>
                  <a:lnTo>
                    <a:pt x="1404" y="1174"/>
                  </a:lnTo>
                  <a:lnTo>
                    <a:pt x="1414" y="1196"/>
                  </a:lnTo>
                  <a:lnTo>
                    <a:pt x="1424" y="1214"/>
                  </a:lnTo>
                  <a:lnTo>
                    <a:pt x="1434" y="1232"/>
                  </a:lnTo>
                  <a:lnTo>
                    <a:pt x="1446" y="1250"/>
                  </a:lnTo>
                  <a:lnTo>
                    <a:pt x="1456" y="1266"/>
                  </a:lnTo>
                  <a:lnTo>
                    <a:pt x="1466" y="1280"/>
                  </a:lnTo>
                  <a:lnTo>
                    <a:pt x="1476" y="1294"/>
                  </a:lnTo>
                  <a:lnTo>
                    <a:pt x="1486" y="1306"/>
                  </a:lnTo>
                  <a:lnTo>
                    <a:pt x="1496" y="1316"/>
                  </a:lnTo>
                  <a:lnTo>
                    <a:pt x="1506" y="1326"/>
                  </a:lnTo>
                  <a:lnTo>
                    <a:pt x="1516" y="1334"/>
                  </a:lnTo>
                  <a:lnTo>
                    <a:pt x="1526" y="1344"/>
                  </a:lnTo>
                  <a:lnTo>
                    <a:pt x="1536" y="1350"/>
                  </a:lnTo>
                  <a:lnTo>
                    <a:pt x="1546" y="1356"/>
                  </a:lnTo>
                  <a:lnTo>
                    <a:pt x="1558" y="1362"/>
                  </a:lnTo>
                  <a:lnTo>
                    <a:pt x="1568" y="1368"/>
                  </a:lnTo>
                  <a:lnTo>
                    <a:pt x="1578" y="1372"/>
                  </a:lnTo>
                  <a:lnTo>
                    <a:pt x="1588" y="1376"/>
                  </a:lnTo>
                  <a:lnTo>
                    <a:pt x="1598" y="1380"/>
                  </a:lnTo>
                  <a:lnTo>
                    <a:pt x="1608" y="1384"/>
                  </a:lnTo>
                  <a:lnTo>
                    <a:pt x="1618" y="1386"/>
                  </a:lnTo>
                  <a:lnTo>
                    <a:pt x="1628" y="1390"/>
                  </a:lnTo>
                  <a:lnTo>
                    <a:pt x="1638" y="1392"/>
                  </a:lnTo>
                  <a:lnTo>
                    <a:pt x="1648" y="1394"/>
                  </a:lnTo>
                  <a:lnTo>
                    <a:pt x="1660" y="1396"/>
                  </a:lnTo>
                  <a:lnTo>
                    <a:pt x="1670" y="1396"/>
                  </a:lnTo>
                  <a:lnTo>
                    <a:pt x="1680" y="1398"/>
                  </a:lnTo>
                  <a:lnTo>
                    <a:pt x="1690" y="1398"/>
                  </a:lnTo>
                  <a:lnTo>
                    <a:pt x="1700" y="1400"/>
                  </a:lnTo>
                  <a:lnTo>
                    <a:pt x="1710" y="1400"/>
                  </a:lnTo>
                  <a:lnTo>
                    <a:pt x="1720" y="1402"/>
                  </a:lnTo>
                  <a:lnTo>
                    <a:pt x="1730" y="1402"/>
                  </a:lnTo>
                  <a:lnTo>
                    <a:pt x="1740" y="1402"/>
                  </a:lnTo>
                  <a:lnTo>
                    <a:pt x="1750" y="1402"/>
                  </a:lnTo>
                  <a:lnTo>
                    <a:pt x="1760" y="1404"/>
                  </a:lnTo>
                  <a:lnTo>
                    <a:pt x="1772" y="1404"/>
                  </a:lnTo>
                  <a:lnTo>
                    <a:pt x="1782" y="1404"/>
                  </a:lnTo>
                  <a:lnTo>
                    <a:pt x="1792" y="1404"/>
                  </a:lnTo>
                  <a:lnTo>
                    <a:pt x="1802" y="1404"/>
                  </a:lnTo>
                  <a:lnTo>
                    <a:pt x="1812" y="1404"/>
                  </a:lnTo>
                  <a:lnTo>
                    <a:pt x="1822" y="1404"/>
                  </a:lnTo>
                  <a:lnTo>
                    <a:pt x="1832" y="1404"/>
                  </a:lnTo>
                  <a:lnTo>
                    <a:pt x="1842" y="1404"/>
                  </a:lnTo>
                  <a:lnTo>
                    <a:pt x="1852" y="1404"/>
                  </a:lnTo>
                  <a:lnTo>
                    <a:pt x="1862" y="1404"/>
                  </a:lnTo>
                  <a:lnTo>
                    <a:pt x="1872" y="1404"/>
                  </a:lnTo>
                  <a:lnTo>
                    <a:pt x="1884" y="1404"/>
                  </a:lnTo>
                  <a:lnTo>
                    <a:pt x="1894" y="1404"/>
                  </a:lnTo>
                  <a:lnTo>
                    <a:pt x="1904" y="1404"/>
                  </a:lnTo>
                  <a:lnTo>
                    <a:pt x="1914" y="1404"/>
                  </a:lnTo>
                  <a:lnTo>
                    <a:pt x="1924" y="1404"/>
                  </a:lnTo>
                  <a:lnTo>
                    <a:pt x="1934" y="1404"/>
                  </a:lnTo>
                  <a:lnTo>
                    <a:pt x="1944" y="1404"/>
                  </a:lnTo>
                  <a:lnTo>
                    <a:pt x="1954" y="1404"/>
                  </a:lnTo>
                  <a:lnTo>
                    <a:pt x="1964" y="1404"/>
                  </a:lnTo>
                  <a:lnTo>
                    <a:pt x="1974" y="1404"/>
                  </a:lnTo>
                  <a:lnTo>
                    <a:pt x="1984" y="1404"/>
                  </a:lnTo>
                  <a:lnTo>
                    <a:pt x="1994" y="1404"/>
                  </a:lnTo>
                  <a:lnTo>
                    <a:pt x="2006" y="1404"/>
                  </a:lnTo>
                  <a:lnTo>
                    <a:pt x="2016" y="1404"/>
                  </a:lnTo>
                  <a:lnTo>
                    <a:pt x="2026" y="1404"/>
                  </a:lnTo>
                  <a:lnTo>
                    <a:pt x="0" y="1404"/>
                  </a:lnTo>
                  <a:close/>
                </a:path>
              </a:pathLst>
            </a:custGeom>
            <a:solidFill>
              <a:srgbClr val="CC0000"/>
            </a:solidFill>
            <a:ln w="0">
              <a:solidFill>
                <a:srgbClr val="323232"/>
              </a:solidFill>
              <a:prstDash val="solid"/>
              <a:round/>
              <a:headEnd/>
              <a:tailEnd/>
            </a:ln>
          </p:spPr>
          <p:txBody>
            <a:bodyPr/>
            <a:lstStyle/>
            <a:p>
              <a:endParaRPr lang="en-US" b="1"/>
            </a:p>
          </p:txBody>
        </p:sp>
        <p:sp>
          <p:nvSpPr>
            <p:cNvPr id="145" name="Freeform 144"/>
            <p:cNvSpPr>
              <a:spLocks/>
            </p:cNvSpPr>
            <p:nvPr/>
          </p:nvSpPr>
          <p:spPr bwMode="auto">
            <a:xfrm>
              <a:off x="1906579" y="1265711"/>
              <a:ext cx="2349671" cy="1679812"/>
            </a:xfrm>
            <a:custGeom>
              <a:avLst/>
              <a:gdLst>
                <a:gd name="T0" fmla="*/ 20 w 2026"/>
                <a:gd name="T1" fmla="*/ 1404 h 1404"/>
                <a:gd name="T2" fmla="*/ 60 w 2026"/>
                <a:gd name="T3" fmla="*/ 1404 h 1404"/>
                <a:gd name="T4" fmla="*/ 102 w 2026"/>
                <a:gd name="T5" fmla="*/ 1404 h 1404"/>
                <a:gd name="T6" fmla="*/ 142 w 2026"/>
                <a:gd name="T7" fmla="*/ 1404 h 1404"/>
                <a:gd name="T8" fmla="*/ 182 w 2026"/>
                <a:gd name="T9" fmla="*/ 1404 h 1404"/>
                <a:gd name="T10" fmla="*/ 224 w 2026"/>
                <a:gd name="T11" fmla="*/ 1404 h 1404"/>
                <a:gd name="T12" fmla="*/ 264 w 2026"/>
                <a:gd name="T13" fmla="*/ 1404 h 1404"/>
                <a:gd name="T14" fmla="*/ 304 w 2026"/>
                <a:gd name="T15" fmla="*/ 1404 h 1404"/>
                <a:gd name="T16" fmla="*/ 346 w 2026"/>
                <a:gd name="T17" fmla="*/ 1404 h 1404"/>
                <a:gd name="T18" fmla="*/ 386 w 2026"/>
                <a:gd name="T19" fmla="*/ 1404 h 1404"/>
                <a:gd name="T20" fmla="*/ 426 w 2026"/>
                <a:gd name="T21" fmla="*/ 1404 h 1404"/>
                <a:gd name="T22" fmla="*/ 468 w 2026"/>
                <a:gd name="T23" fmla="*/ 1404 h 1404"/>
                <a:gd name="T24" fmla="*/ 508 w 2026"/>
                <a:gd name="T25" fmla="*/ 1404 h 1404"/>
                <a:gd name="T26" fmla="*/ 550 w 2026"/>
                <a:gd name="T27" fmla="*/ 1404 h 1404"/>
                <a:gd name="T28" fmla="*/ 590 w 2026"/>
                <a:gd name="T29" fmla="*/ 1402 h 1404"/>
                <a:gd name="T30" fmla="*/ 630 w 2026"/>
                <a:gd name="T31" fmla="*/ 1400 h 1404"/>
                <a:gd name="T32" fmla="*/ 672 w 2026"/>
                <a:gd name="T33" fmla="*/ 1396 h 1404"/>
                <a:gd name="T34" fmla="*/ 712 w 2026"/>
                <a:gd name="T35" fmla="*/ 1390 h 1404"/>
                <a:gd name="T36" fmla="*/ 752 w 2026"/>
                <a:gd name="T37" fmla="*/ 1376 h 1404"/>
                <a:gd name="T38" fmla="*/ 794 w 2026"/>
                <a:gd name="T39" fmla="*/ 1356 h 1404"/>
                <a:gd name="T40" fmla="*/ 834 w 2026"/>
                <a:gd name="T41" fmla="*/ 1326 h 1404"/>
                <a:gd name="T42" fmla="*/ 874 w 2026"/>
                <a:gd name="T43" fmla="*/ 1280 h 1404"/>
                <a:gd name="T44" fmla="*/ 916 w 2026"/>
                <a:gd name="T45" fmla="*/ 1214 h 1404"/>
                <a:gd name="T46" fmla="*/ 956 w 2026"/>
                <a:gd name="T47" fmla="*/ 1126 h 1404"/>
                <a:gd name="T48" fmla="*/ 998 w 2026"/>
                <a:gd name="T49" fmla="*/ 1014 h 1404"/>
                <a:gd name="T50" fmla="*/ 1038 w 2026"/>
                <a:gd name="T51" fmla="*/ 878 h 1404"/>
                <a:gd name="T52" fmla="*/ 1078 w 2026"/>
                <a:gd name="T53" fmla="*/ 720 h 1404"/>
                <a:gd name="T54" fmla="*/ 1120 w 2026"/>
                <a:gd name="T55" fmla="*/ 552 h 1404"/>
                <a:gd name="T56" fmla="*/ 1160 w 2026"/>
                <a:gd name="T57" fmla="*/ 384 h 1404"/>
                <a:gd name="T58" fmla="*/ 1200 w 2026"/>
                <a:gd name="T59" fmla="*/ 232 h 1404"/>
                <a:gd name="T60" fmla="*/ 1242 w 2026"/>
                <a:gd name="T61" fmla="*/ 108 h 1404"/>
                <a:gd name="T62" fmla="*/ 1282 w 2026"/>
                <a:gd name="T63" fmla="*/ 28 h 1404"/>
                <a:gd name="T64" fmla="*/ 1322 w 2026"/>
                <a:gd name="T65" fmla="*/ 0 h 1404"/>
                <a:gd name="T66" fmla="*/ 1364 w 2026"/>
                <a:gd name="T67" fmla="*/ 28 h 1404"/>
                <a:gd name="T68" fmla="*/ 1404 w 2026"/>
                <a:gd name="T69" fmla="*/ 108 h 1404"/>
                <a:gd name="T70" fmla="*/ 1446 w 2026"/>
                <a:gd name="T71" fmla="*/ 232 h 1404"/>
                <a:gd name="T72" fmla="*/ 1486 w 2026"/>
                <a:gd name="T73" fmla="*/ 384 h 1404"/>
                <a:gd name="T74" fmla="*/ 1526 w 2026"/>
                <a:gd name="T75" fmla="*/ 552 h 1404"/>
                <a:gd name="T76" fmla="*/ 1568 w 2026"/>
                <a:gd name="T77" fmla="*/ 720 h 1404"/>
                <a:gd name="T78" fmla="*/ 1608 w 2026"/>
                <a:gd name="T79" fmla="*/ 878 h 1404"/>
                <a:gd name="T80" fmla="*/ 1648 w 2026"/>
                <a:gd name="T81" fmla="*/ 1014 h 1404"/>
                <a:gd name="T82" fmla="*/ 1690 w 2026"/>
                <a:gd name="T83" fmla="*/ 1126 h 1404"/>
                <a:gd name="T84" fmla="*/ 1730 w 2026"/>
                <a:gd name="T85" fmla="*/ 1214 h 1404"/>
                <a:gd name="T86" fmla="*/ 1772 w 2026"/>
                <a:gd name="T87" fmla="*/ 1280 h 1404"/>
                <a:gd name="T88" fmla="*/ 1812 w 2026"/>
                <a:gd name="T89" fmla="*/ 1326 h 1404"/>
                <a:gd name="T90" fmla="*/ 1852 w 2026"/>
                <a:gd name="T91" fmla="*/ 1356 h 1404"/>
                <a:gd name="T92" fmla="*/ 1894 w 2026"/>
                <a:gd name="T93" fmla="*/ 1376 h 1404"/>
                <a:gd name="T94" fmla="*/ 1934 w 2026"/>
                <a:gd name="T95" fmla="*/ 1390 h 1404"/>
                <a:gd name="T96" fmla="*/ 1974 w 2026"/>
                <a:gd name="T97" fmla="*/ 1396 h 1404"/>
                <a:gd name="T98" fmla="*/ 2016 w 2026"/>
                <a:gd name="T99" fmla="*/ 1400 h 1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26" h="1404">
                  <a:moveTo>
                    <a:pt x="0" y="1404"/>
                  </a:moveTo>
                  <a:lnTo>
                    <a:pt x="0" y="1404"/>
                  </a:lnTo>
                  <a:lnTo>
                    <a:pt x="10" y="1404"/>
                  </a:lnTo>
                  <a:lnTo>
                    <a:pt x="20" y="1404"/>
                  </a:lnTo>
                  <a:lnTo>
                    <a:pt x="30" y="1404"/>
                  </a:lnTo>
                  <a:lnTo>
                    <a:pt x="40" y="1404"/>
                  </a:lnTo>
                  <a:lnTo>
                    <a:pt x="50" y="1404"/>
                  </a:lnTo>
                  <a:lnTo>
                    <a:pt x="60" y="1404"/>
                  </a:lnTo>
                  <a:lnTo>
                    <a:pt x="70" y="1404"/>
                  </a:lnTo>
                  <a:lnTo>
                    <a:pt x="80" y="1404"/>
                  </a:lnTo>
                  <a:lnTo>
                    <a:pt x="90" y="1404"/>
                  </a:lnTo>
                  <a:lnTo>
                    <a:pt x="102" y="1404"/>
                  </a:lnTo>
                  <a:lnTo>
                    <a:pt x="112" y="1404"/>
                  </a:lnTo>
                  <a:lnTo>
                    <a:pt x="122" y="1404"/>
                  </a:lnTo>
                  <a:lnTo>
                    <a:pt x="132" y="1404"/>
                  </a:lnTo>
                  <a:lnTo>
                    <a:pt x="142" y="1404"/>
                  </a:lnTo>
                  <a:lnTo>
                    <a:pt x="152" y="1404"/>
                  </a:lnTo>
                  <a:lnTo>
                    <a:pt x="162" y="1404"/>
                  </a:lnTo>
                  <a:lnTo>
                    <a:pt x="172" y="1404"/>
                  </a:lnTo>
                  <a:lnTo>
                    <a:pt x="182" y="1404"/>
                  </a:lnTo>
                  <a:lnTo>
                    <a:pt x="192" y="1404"/>
                  </a:lnTo>
                  <a:lnTo>
                    <a:pt x="202" y="1404"/>
                  </a:lnTo>
                  <a:lnTo>
                    <a:pt x="214" y="1404"/>
                  </a:lnTo>
                  <a:lnTo>
                    <a:pt x="224" y="1404"/>
                  </a:lnTo>
                  <a:lnTo>
                    <a:pt x="234" y="1404"/>
                  </a:lnTo>
                  <a:lnTo>
                    <a:pt x="244" y="1404"/>
                  </a:lnTo>
                  <a:lnTo>
                    <a:pt x="254" y="1404"/>
                  </a:lnTo>
                  <a:lnTo>
                    <a:pt x="264" y="1404"/>
                  </a:lnTo>
                  <a:lnTo>
                    <a:pt x="274" y="1404"/>
                  </a:lnTo>
                  <a:lnTo>
                    <a:pt x="284" y="1404"/>
                  </a:lnTo>
                  <a:lnTo>
                    <a:pt x="294" y="1404"/>
                  </a:lnTo>
                  <a:lnTo>
                    <a:pt x="304" y="1404"/>
                  </a:lnTo>
                  <a:lnTo>
                    <a:pt x="314" y="1404"/>
                  </a:lnTo>
                  <a:lnTo>
                    <a:pt x="326" y="1404"/>
                  </a:lnTo>
                  <a:lnTo>
                    <a:pt x="336" y="1404"/>
                  </a:lnTo>
                  <a:lnTo>
                    <a:pt x="346" y="1404"/>
                  </a:lnTo>
                  <a:lnTo>
                    <a:pt x="356" y="1404"/>
                  </a:lnTo>
                  <a:lnTo>
                    <a:pt x="366" y="1404"/>
                  </a:lnTo>
                  <a:lnTo>
                    <a:pt x="376" y="1404"/>
                  </a:lnTo>
                  <a:lnTo>
                    <a:pt x="386" y="1404"/>
                  </a:lnTo>
                  <a:lnTo>
                    <a:pt x="396" y="1404"/>
                  </a:lnTo>
                  <a:lnTo>
                    <a:pt x="406" y="1404"/>
                  </a:lnTo>
                  <a:lnTo>
                    <a:pt x="416" y="1404"/>
                  </a:lnTo>
                  <a:lnTo>
                    <a:pt x="426" y="1404"/>
                  </a:lnTo>
                  <a:lnTo>
                    <a:pt x="438" y="1404"/>
                  </a:lnTo>
                  <a:lnTo>
                    <a:pt x="448" y="1404"/>
                  </a:lnTo>
                  <a:lnTo>
                    <a:pt x="458" y="1404"/>
                  </a:lnTo>
                  <a:lnTo>
                    <a:pt x="468" y="1404"/>
                  </a:lnTo>
                  <a:lnTo>
                    <a:pt x="478" y="1404"/>
                  </a:lnTo>
                  <a:lnTo>
                    <a:pt x="488" y="1404"/>
                  </a:lnTo>
                  <a:lnTo>
                    <a:pt x="498" y="1404"/>
                  </a:lnTo>
                  <a:lnTo>
                    <a:pt x="508" y="1404"/>
                  </a:lnTo>
                  <a:lnTo>
                    <a:pt x="518" y="1404"/>
                  </a:lnTo>
                  <a:lnTo>
                    <a:pt x="528" y="1404"/>
                  </a:lnTo>
                  <a:lnTo>
                    <a:pt x="538" y="1404"/>
                  </a:lnTo>
                  <a:lnTo>
                    <a:pt x="550" y="1404"/>
                  </a:lnTo>
                  <a:lnTo>
                    <a:pt x="560" y="1404"/>
                  </a:lnTo>
                  <a:lnTo>
                    <a:pt x="570" y="1404"/>
                  </a:lnTo>
                  <a:lnTo>
                    <a:pt x="580" y="1404"/>
                  </a:lnTo>
                  <a:lnTo>
                    <a:pt x="590" y="1402"/>
                  </a:lnTo>
                  <a:lnTo>
                    <a:pt x="600" y="1402"/>
                  </a:lnTo>
                  <a:lnTo>
                    <a:pt x="610" y="1402"/>
                  </a:lnTo>
                  <a:lnTo>
                    <a:pt x="620" y="1402"/>
                  </a:lnTo>
                  <a:lnTo>
                    <a:pt x="630" y="1400"/>
                  </a:lnTo>
                  <a:lnTo>
                    <a:pt x="640" y="1400"/>
                  </a:lnTo>
                  <a:lnTo>
                    <a:pt x="652" y="1398"/>
                  </a:lnTo>
                  <a:lnTo>
                    <a:pt x="662" y="1398"/>
                  </a:lnTo>
                  <a:lnTo>
                    <a:pt x="672" y="1396"/>
                  </a:lnTo>
                  <a:lnTo>
                    <a:pt x="682" y="1396"/>
                  </a:lnTo>
                  <a:lnTo>
                    <a:pt x="692" y="1394"/>
                  </a:lnTo>
                  <a:lnTo>
                    <a:pt x="702" y="1392"/>
                  </a:lnTo>
                  <a:lnTo>
                    <a:pt x="712" y="1390"/>
                  </a:lnTo>
                  <a:lnTo>
                    <a:pt x="722" y="1386"/>
                  </a:lnTo>
                  <a:lnTo>
                    <a:pt x="732" y="1384"/>
                  </a:lnTo>
                  <a:lnTo>
                    <a:pt x="742" y="1380"/>
                  </a:lnTo>
                  <a:lnTo>
                    <a:pt x="752" y="1376"/>
                  </a:lnTo>
                  <a:lnTo>
                    <a:pt x="764" y="1372"/>
                  </a:lnTo>
                  <a:lnTo>
                    <a:pt x="774" y="1368"/>
                  </a:lnTo>
                  <a:lnTo>
                    <a:pt x="784" y="1362"/>
                  </a:lnTo>
                  <a:lnTo>
                    <a:pt x="794" y="1356"/>
                  </a:lnTo>
                  <a:lnTo>
                    <a:pt x="804" y="1350"/>
                  </a:lnTo>
                  <a:lnTo>
                    <a:pt x="814" y="1344"/>
                  </a:lnTo>
                  <a:lnTo>
                    <a:pt x="824" y="1334"/>
                  </a:lnTo>
                  <a:lnTo>
                    <a:pt x="834" y="1326"/>
                  </a:lnTo>
                  <a:lnTo>
                    <a:pt x="844" y="1316"/>
                  </a:lnTo>
                  <a:lnTo>
                    <a:pt x="854" y="1306"/>
                  </a:lnTo>
                  <a:lnTo>
                    <a:pt x="864" y="1294"/>
                  </a:lnTo>
                  <a:lnTo>
                    <a:pt x="874" y="1280"/>
                  </a:lnTo>
                  <a:lnTo>
                    <a:pt x="886" y="1266"/>
                  </a:lnTo>
                  <a:lnTo>
                    <a:pt x="896" y="1250"/>
                  </a:lnTo>
                  <a:lnTo>
                    <a:pt x="906" y="1232"/>
                  </a:lnTo>
                  <a:lnTo>
                    <a:pt x="916" y="1214"/>
                  </a:lnTo>
                  <a:lnTo>
                    <a:pt x="926" y="1196"/>
                  </a:lnTo>
                  <a:lnTo>
                    <a:pt x="936" y="1174"/>
                  </a:lnTo>
                  <a:lnTo>
                    <a:pt x="946" y="1152"/>
                  </a:lnTo>
                  <a:lnTo>
                    <a:pt x="956" y="1126"/>
                  </a:lnTo>
                  <a:lnTo>
                    <a:pt x="966" y="1100"/>
                  </a:lnTo>
                  <a:lnTo>
                    <a:pt x="976" y="1074"/>
                  </a:lnTo>
                  <a:lnTo>
                    <a:pt x="986" y="1044"/>
                  </a:lnTo>
                  <a:lnTo>
                    <a:pt x="998" y="1014"/>
                  </a:lnTo>
                  <a:lnTo>
                    <a:pt x="1008" y="982"/>
                  </a:lnTo>
                  <a:lnTo>
                    <a:pt x="1018" y="948"/>
                  </a:lnTo>
                  <a:lnTo>
                    <a:pt x="1028" y="914"/>
                  </a:lnTo>
                  <a:lnTo>
                    <a:pt x="1038" y="878"/>
                  </a:lnTo>
                  <a:lnTo>
                    <a:pt x="1048" y="840"/>
                  </a:lnTo>
                  <a:lnTo>
                    <a:pt x="1058" y="802"/>
                  </a:lnTo>
                  <a:lnTo>
                    <a:pt x="1068" y="762"/>
                  </a:lnTo>
                  <a:lnTo>
                    <a:pt x="1078" y="720"/>
                  </a:lnTo>
                  <a:lnTo>
                    <a:pt x="1088" y="680"/>
                  </a:lnTo>
                  <a:lnTo>
                    <a:pt x="1098" y="638"/>
                  </a:lnTo>
                  <a:lnTo>
                    <a:pt x="1110" y="596"/>
                  </a:lnTo>
                  <a:lnTo>
                    <a:pt x="1120" y="552"/>
                  </a:lnTo>
                  <a:lnTo>
                    <a:pt x="1130" y="510"/>
                  </a:lnTo>
                  <a:lnTo>
                    <a:pt x="1140" y="468"/>
                  </a:lnTo>
                  <a:lnTo>
                    <a:pt x="1150" y="426"/>
                  </a:lnTo>
                  <a:lnTo>
                    <a:pt x="1160" y="384"/>
                  </a:lnTo>
                  <a:lnTo>
                    <a:pt x="1170" y="344"/>
                  </a:lnTo>
                  <a:lnTo>
                    <a:pt x="1180" y="306"/>
                  </a:lnTo>
                  <a:lnTo>
                    <a:pt x="1190" y="268"/>
                  </a:lnTo>
                  <a:lnTo>
                    <a:pt x="1200" y="232"/>
                  </a:lnTo>
                  <a:lnTo>
                    <a:pt x="1210" y="198"/>
                  </a:lnTo>
                  <a:lnTo>
                    <a:pt x="1222" y="166"/>
                  </a:lnTo>
                  <a:lnTo>
                    <a:pt x="1232" y="136"/>
                  </a:lnTo>
                  <a:lnTo>
                    <a:pt x="1242" y="108"/>
                  </a:lnTo>
                  <a:lnTo>
                    <a:pt x="1252" y="84"/>
                  </a:lnTo>
                  <a:lnTo>
                    <a:pt x="1262" y="62"/>
                  </a:lnTo>
                  <a:lnTo>
                    <a:pt x="1272" y="44"/>
                  </a:lnTo>
                  <a:lnTo>
                    <a:pt x="1282" y="28"/>
                  </a:lnTo>
                  <a:lnTo>
                    <a:pt x="1292" y="16"/>
                  </a:lnTo>
                  <a:lnTo>
                    <a:pt x="1302" y="8"/>
                  </a:lnTo>
                  <a:lnTo>
                    <a:pt x="1312" y="2"/>
                  </a:lnTo>
                  <a:lnTo>
                    <a:pt x="1322" y="0"/>
                  </a:lnTo>
                  <a:lnTo>
                    <a:pt x="1334" y="2"/>
                  </a:lnTo>
                  <a:lnTo>
                    <a:pt x="1344" y="8"/>
                  </a:lnTo>
                  <a:lnTo>
                    <a:pt x="1354" y="16"/>
                  </a:lnTo>
                  <a:lnTo>
                    <a:pt x="1364" y="28"/>
                  </a:lnTo>
                  <a:lnTo>
                    <a:pt x="1374" y="44"/>
                  </a:lnTo>
                  <a:lnTo>
                    <a:pt x="1384" y="62"/>
                  </a:lnTo>
                  <a:lnTo>
                    <a:pt x="1394" y="84"/>
                  </a:lnTo>
                  <a:lnTo>
                    <a:pt x="1404" y="108"/>
                  </a:lnTo>
                  <a:lnTo>
                    <a:pt x="1414" y="136"/>
                  </a:lnTo>
                  <a:lnTo>
                    <a:pt x="1424" y="166"/>
                  </a:lnTo>
                  <a:lnTo>
                    <a:pt x="1434" y="198"/>
                  </a:lnTo>
                  <a:lnTo>
                    <a:pt x="1446" y="232"/>
                  </a:lnTo>
                  <a:lnTo>
                    <a:pt x="1456" y="268"/>
                  </a:lnTo>
                  <a:lnTo>
                    <a:pt x="1466" y="306"/>
                  </a:lnTo>
                  <a:lnTo>
                    <a:pt x="1476" y="344"/>
                  </a:lnTo>
                  <a:lnTo>
                    <a:pt x="1486" y="384"/>
                  </a:lnTo>
                  <a:lnTo>
                    <a:pt x="1496" y="426"/>
                  </a:lnTo>
                  <a:lnTo>
                    <a:pt x="1506" y="468"/>
                  </a:lnTo>
                  <a:lnTo>
                    <a:pt x="1516" y="510"/>
                  </a:lnTo>
                  <a:lnTo>
                    <a:pt x="1526" y="552"/>
                  </a:lnTo>
                  <a:lnTo>
                    <a:pt x="1536" y="596"/>
                  </a:lnTo>
                  <a:lnTo>
                    <a:pt x="1546" y="638"/>
                  </a:lnTo>
                  <a:lnTo>
                    <a:pt x="1558" y="680"/>
                  </a:lnTo>
                  <a:lnTo>
                    <a:pt x="1568" y="720"/>
                  </a:lnTo>
                  <a:lnTo>
                    <a:pt x="1578" y="762"/>
                  </a:lnTo>
                  <a:lnTo>
                    <a:pt x="1588" y="802"/>
                  </a:lnTo>
                  <a:lnTo>
                    <a:pt x="1598" y="840"/>
                  </a:lnTo>
                  <a:lnTo>
                    <a:pt x="1608" y="878"/>
                  </a:lnTo>
                  <a:lnTo>
                    <a:pt x="1618" y="914"/>
                  </a:lnTo>
                  <a:lnTo>
                    <a:pt x="1628" y="948"/>
                  </a:lnTo>
                  <a:lnTo>
                    <a:pt x="1638" y="982"/>
                  </a:lnTo>
                  <a:lnTo>
                    <a:pt x="1648" y="1014"/>
                  </a:lnTo>
                  <a:lnTo>
                    <a:pt x="1660" y="1044"/>
                  </a:lnTo>
                  <a:lnTo>
                    <a:pt x="1670" y="1074"/>
                  </a:lnTo>
                  <a:lnTo>
                    <a:pt x="1680" y="1100"/>
                  </a:lnTo>
                  <a:lnTo>
                    <a:pt x="1690" y="1126"/>
                  </a:lnTo>
                  <a:lnTo>
                    <a:pt x="1700" y="1152"/>
                  </a:lnTo>
                  <a:lnTo>
                    <a:pt x="1710" y="1174"/>
                  </a:lnTo>
                  <a:lnTo>
                    <a:pt x="1720" y="1196"/>
                  </a:lnTo>
                  <a:lnTo>
                    <a:pt x="1730" y="1214"/>
                  </a:lnTo>
                  <a:lnTo>
                    <a:pt x="1740" y="1232"/>
                  </a:lnTo>
                  <a:lnTo>
                    <a:pt x="1750" y="1250"/>
                  </a:lnTo>
                  <a:lnTo>
                    <a:pt x="1760" y="1266"/>
                  </a:lnTo>
                  <a:lnTo>
                    <a:pt x="1772" y="1280"/>
                  </a:lnTo>
                  <a:lnTo>
                    <a:pt x="1782" y="1294"/>
                  </a:lnTo>
                  <a:lnTo>
                    <a:pt x="1792" y="1306"/>
                  </a:lnTo>
                  <a:lnTo>
                    <a:pt x="1802" y="1316"/>
                  </a:lnTo>
                  <a:lnTo>
                    <a:pt x="1812" y="1326"/>
                  </a:lnTo>
                  <a:lnTo>
                    <a:pt x="1822" y="1334"/>
                  </a:lnTo>
                  <a:lnTo>
                    <a:pt x="1832" y="1344"/>
                  </a:lnTo>
                  <a:lnTo>
                    <a:pt x="1842" y="1350"/>
                  </a:lnTo>
                  <a:lnTo>
                    <a:pt x="1852" y="1356"/>
                  </a:lnTo>
                  <a:lnTo>
                    <a:pt x="1862" y="1362"/>
                  </a:lnTo>
                  <a:lnTo>
                    <a:pt x="1872" y="1368"/>
                  </a:lnTo>
                  <a:lnTo>
                    <a:pt x="1884" y="1372"/>
                  </a:lnTo>
                  <a:lnTo>
                    <a:pt x="1894" y="1376"/>
                  </a:lnTo>
                  <a:lnTo>
                    <a:pt x="1904" y="1380"/>
                  </a:lnTo>
                  <a:lnTo>
                    <a:pt x="1914" y="1384"/>
                  </a:lnTo>
                  <a:lnTo>
                    <a:pt x="1924" y="1386"/>
                  </a:lnTo>
                  <a:lnTo>
                    <a:pt x="1934" y="1390"/>
                  </a:lnTo>
                  <a:lnTo>
                    <a:pt x="1944" y="1392"/>
                  </a:lnTo>
                  <a:lnTo>
                    <a:pt x="1954" y="1394"/>
                  </a:lnTo>
                  <a:lnTo>
                    <a:pt x="1964" y="1396"/>
                  </a:lnTo>
                  <a:lnTo>
                    <a:pt x="1974" y="1396"/>
                  </a:lnTo>
                  <a:lnTo>
                    <a:pt x="1984" y="1398"/>
                  </a:lnTo>
                  <a:lnTo>
                    <a:pt x="1994" y="1398"/>
                  </a:lnTo>
                  <a:lnTo>
                    <a:pt x="2006" y="1400"/>
                  </a:lnTo>
                  <a:lnTo>
                    <a:pt x="2016" y="1400"/>
                  </a:lnTo>
                  <a:lnTo>
                    <a:pt x="2026" y="1402"/>
                  </a:lnTo>
                  <a:lnTo>
                    <a:pt x="0" y="1404"/>
                  </a:lnTo>
                  <a:close/>
                </a:path>
              </a:pathLst>
            </a:custGeom>
            <a:solidFill>
              <a:srgbClr val="33CC33">
                <a:alpha val="80000"/>
              </a:srgbClr>
            </a:solidFill>
            <a:ln w="0">
              <a:solidFill>
                <a:srgbClr val="646464"/>
              </a:solidFill>
              <a:prstDash val="solid"/>
              <a:round/>
              <a:headEnd/>
              <a:tailEnd/>
            </a:ln>
          </p:spPr>
          <p:txBody>
            <a:bodyPr/>
            <a:lstStyle/>
            <a:p>
              <a:endParaRPr lang="en-US" b="1"/>
            </a:p>
          </p:txBody>
        </p:sp>
        <p:sp>
          <p:nvSpPr>
            <p:cNvPr id="146" name="Line 145"/>
            <p:cNvSpPr>
              <a:spLocks noChangeShapeType="1"/>
            </p:cNvSpPr>
            <p:nvPr/>
          </p:nvSpPr>
          <p:spPr bwMode="auto">
            <a:xfrm>
              <a:off x="1898461" y="2940738"/>
              <a:ext cx="2643089" cy="0"/>
            </a:xfrm>
            <a:prstGeom prst="line">
              <a:avLst/>
            </a:prstGeom>
            <a:noFill/>
            <a:ln w="2857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1"/>
            </a:p>
          </p:txBody>
        </p:sp>
        <p:sp>
          <p:nvSpPr>
            <p:cNvPr id="3" name="Left Brace 2"/>
            <p:cNvSpPr/>
            <p:nvPr/>
          </p:nvSpPr>
          <p:spPr bwMode="auto">
            <a:xfrm>
              <a:off x="1016000" y="1918724"/>
              <a:ext cx="534154" cy="3926531"/>
            </a:xfrm>
            <a:prstGeom prst="leftBrace">
              <a:avLst/>
            </a:prstGeom>
            <a:noFill/>
            <a:ln w="635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p>
          </p:txBody>
        </p:sp>
      </p:grpSp>
      <p:sp>
        <p:nvSpPr>
          <p:cNvPr id="157" name="Text Box 151"/>
          <p:cNvSpPr txBox="1">
            <a:spLocks noChangeArrowheads="1"/>
          </p:cNvSpPr>
          <p:nvPr/>
        </p:nvSpPr>
        <p:spPr bwMode="auto">
          <a:xfrm>
            <a:off x="586454" y="5874603"/>
            <a:ext cx="2846485" cy="830997"/>
          </a:xfrm>
          <a:prstGeom prst="rect">
            <a:avLst/>
          </a:prstGeom>
          <a:solidFill>
            <a:schemeClr val="bg1"/>
          </a:solidFill>
          <a:ln>
            <a:noFill/>
          </a:ln>
          <a:effectLst/>
        </p:spPr>
        <p:txBody>
          <a:bodyPr wrap="none">
            <a:spAutoFit/>
          </a:bodyPr>
          <a:lstStyle/>
          <a:p>
            <a:pPr eaLnBrk="1" hangingPunct="1"/>
            <a:r>
              <a:rPr lang="en-US" altLang="en-US" b="1" dirty="0">
                <a:solidFill>
                  <a:srgbClr val="FFC000"/>
                </a:solidFill>
              </a:rPr>
              <a:t>Same Thing But</a:t>
            </a:r>
          </a:p>
          <a:p>
            <a:pPr eaLnBrk="1" hangingPunct="1"/>
            <a:r>
              <a:rPr lang="en-US" altLang="en-US" b="1" dirty="0">
                <a:solidFill>
                  <a:srgbClr val="FFC000"/>
                </a:solidFill>
              </a:rPr>
              <a:t>Viewed Differently</a:t>
            </a:r>
          </a:p>
        </p:txBody>
      </p:sp>
    </p:spTree>
    <p:extLst>
      <p:ext uri="{BB962C8B-B14F-4D97-AF65-F5344CB8AC3E}">
        <p14:creationId xmlns:p14="http://schemas.microsoft.com/office/powerpoint/2010/main" val="26409968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Area Under Curve</a:t>
            </a:r>
          </a:p>
        </p:txBody>
      </p:sp>
      <p:pic>
        <p:nvPicPr>
          <p:cNvPr id="4" name="Picture 3"/>
          <p:cNvPicPr>
            <a:picLocks noChangeAspect="1"/>
          </p:cNvPicPr>
          <p:nvPr/>
        </p:nvPicPr>
        <p:blipFill>
          <a:blip r:embed="rId3"/>
          <a:stretch>
            <a:fillRect/>
          </a:stretch>
        </p:blipFill>
        <p:spPr>
          <a:xfrm>
            <a:off x="326191" y="990600"/>
            <a:ext cx="5991225" cy="5534025"/>
          </a:xfrm>
          <a:prstGeom prst="rect">
            <a:avLst/>
          </a:prstGeom>
        </p:spPr>
      </p:pic>
      <p:sp>
        <p:nvSpPr>
          <p:cNvPr id="3" name="Rectangle 2"/>
          <p:cNvSpPr/>
          <p:nvPr/>
        </p:nvSpPr>
        <p:spPr>
          <a:xfrm>
            <a:off x="2834786" y="4767614"/>
            <a:ext cx="2650355" cy="830997"/>
          </a:xfrm>
          <a:prstGeom prst="rect">
            <a:avLst/>
          </a:prstGeom>
        </p:spPr>
        <p:txBody>
          <a:bodyPr wrap="square">
            <a:spAutoFit/>
          </a:bodyPr>
          <a:lstStyle/>
          <a:p>
            <a:pPr algn="ctr"/>
            <a:r>
              <a:rPr lang="en-US" b="1" dirty="0">
                <a:latin typeface="+mn-lt"/>
              </a:rPr>
              <a:t>Area under ROC Curve (AUC) </a:t>
            </a:r>
          </a:p>
        </p:txBody>
      </p:sp>
      <p:sp>
        <p:nvSpPr>
          <p:cNvPr id="5" name="Right Triangle 4"/>
          <p:cNvSpPr/>
          <p:nvPr/>
        </p:nvSpPr>
        <p:spPr bwMode="auto">
          <a:xfrm flipH="1">
            <a:off x="1602333" y="1401417"/>
            <a:ext cx="4263887" cy="4263887"/>
          </a:xfrm>
          <a:prstGeom prst="rtTriangle">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6" name="Freeform 5"/>
          <p:cNvSpPr/>
          <p:nvPr/>
        </p:nvSpPr>
        <p:spPr bwMode="auto">
          <a:xfrm>
            <a:off x="1665019" y="1407912"/>
            <a:ext cx="4191754" cy="4237022"/>
          </a:xfrm>
          <a:custGeom>
            <a:avLst/>
            <a:gdLst>
              <a:gd name="connsiteX0" fmla="*/ 4191754 w 4191754"/>
              <a:gd name="connsiteY0" fmla="*/ 0 h 4237022"/>
              <a:gd name="connsiteX1" fmla="*/ 3503691 w 4191754"/>
              <a:gd name="connsiteY1" fmla="*/ 162962 h 4237022"/>
              <a:gd name="connsiteX2" fmla="*/ 2580237 w 4191754"/>
              <a:gd name="connsiteY2" fmla="*/ 516047 h 4237022"/>
              <a:gd name="connsiteX3" fmla="*/ 1711105 w 4191754"/>
              <a:gd name="connsiteY3" fmla="*/ 995881 h 4237022"/>
              <a:gd name="connsiteX4" fmla="*/ 1303699 w 4191754"/>
              <a:gd name="connsiteY4" fmla="*/ 1358020 h 4237022"/>
              <a:gd name="connsiteX5" fmla="*/ 851026 w 4191754"/>
              <a:gd name="connsiteY5" fmla="*/ 1855960 h 4237022"/>
              <a:gd name="connsiteX6" fmla="*/ 488887 w 4191754"/>
              <a:gd name="connsiteY6" fmla="*/ 2480649 h 4237022"/>
              <a:gd name="connsiteX7" fmla="*/ 199176 w 4191754"/>
              <a:gd name="connsiteY7" fmla="*/ 3286408 h 4237022"/>
              <a:gd name="connsiteX8" fmla="*/ 0 w 4191754"/>
              <a:gd name="connsiteY8" fmla="*/ 4237022 h 4237022"/>
              <a:gd name="connsiteX0" fmla="*/ 4191754 w 4191754"/>
              <a:gd name="connsiteY0" fmla="*/ 0 h 4237022"/>
              <a:gd name="connsiteX1" fmla="*/ 3503691 w 4191754"/>
              <a:gd name="connsiteY1" fmla="*/ 162962 h 4237022"/>
              <a:gd name="connsiteX2" fmla="*/ 2580237 w 4191754"/>
              <a:gd name="connsiteY2" fmla="*/ 516047 h 4237022"/>
              <a:gd name="connsiteX3" fmla="*/ 1720630 w 4191754"/>
              <a:gd name="connsiteY3" fmla="*/ 1010169 h 4237022"/>
              <a:gd name="connsiteX4" fmla="*/ 1303699 w 4191754"/>
              <a:gd name="connsiteY4" fmla="*/ 1358020 h 4237022"/>
              <a:gd name="connsiteX5" fmla="*/ 851026 w 4191754"/>
              <a:gd name="connsiteY5" fmla="*/ 1855960 h 4237022"/>
              <a:gd name="connsiteX6" fmla="*/ 488887 w 4191754"/>
              <a:gd name="connsiteY6" fmla="*/ 2480649 h 4237022"/>
              <a:gd name="connsiteX7" fmla="*/ 199176 w 4191754"/>
              <a:gd name="connsiteY7" fmla="*/ 3286408 h 4237022"/>
              <a:gd name="connsiteX8" fmla="*/ 0 w 4191754"/>
              <a:gd name="connsiteY8" fmla="*/ 4237022 h 4237022"/>
              <a:gd name="connsiteX0" fmla="*/ 4191754 w 4191754"/>
              <a:gd name="connsiteY0" fmla="*/ 0 h 4237022"/>
              <a:gd name="connsiteX1" fmla="*/ 3503691 w 4191754"/>
              <a:gd name="connsiteY1" fmla="*/ 162962 h 4237022"/>
              <a:gd name="connsiteX2" fmla="*/ 2613575 w 4191754"/>
              <a:gd name="connsiteY2" fmla="*/ 516047 h 4237022"/>
              <a:gd name="connsiteX3" fmla="*/ 1720630 w 4191754"/>
              <a:gd name="connsiteY3" fmla="*/ 1010169 h 4237022"/>
              <a:gd name="connsiteX4" fmla="*/ 1303699 w 4191754"/>
              <a:gd name="connsiteY4" fmla="*/ 1358020 h 4237022"/>
              <a:gd name="connsiteX5" fmla="*/ 851026 w 4191754"/>
              <a:gd name="connsiteY5" fmla="*/ 1855960 h 4237022"/>
              <a:gd name="connsiteX6" fmla="*/ 488887 w 4191754"/>
              <a:gd name="connsiteY6" fmla="*/ 2480649 h 4237022"/>
              <a:gd name="connsiteX7" fmla="*/ 199176 w 4191754"/>
              <a:gd name="connsiteY7" fmla="*/ 3286408 h 4237022"/>
              <a:gd name="connsiteX8" fmla="*/ 0 w 4191754"/>
              <a:gd name="connsiteY8" fmla="*/ 4237022 h 4237022"/>
              <a:gd name="connsiteX0" fmla="*/ 4191754 w 4191754"/>
              <a:gd name="connsiteY0" fmla="*/ 0 h 4237022"/>
              <a:gd name="connsiteX1" fmla="*/ 3503691 w 4191754"/>
              <a:gd name="connsiteY1" fmla="*/ 162962 h 4237022"/>
              <a:gd name="connsiteX2" fmla="*/ 2613575 w 4191754"/>
              <a:gd name="connsiteY2" fmla="*/ 516047 h 4237022"/>
              <a:gd name="connsiteX3" fmla="*/ 1720630 w 4191754"/>
              <a:gd name="connsiteY3" fmla="*/ 1010169 h 4237022"/>
              <a:gd name="connsiteX4" fmla="*/ 1303699 w 4191754"/>
              <a:gd name="connsiteY4" fmla="*/ 1358020 h 4237022"/>
              <a:gd name="connsiteX5" fmla="*/ 860551 w 4191754"/>
              <a:gd name="connsiteY5" fmla="*/ 1875010 h 4237022"/>
              <a:gd name="connsiteX6" fmla="*/ 488887 w 4191754"/>
              <a:gd name="connsiteY6" fmla="*/ 2480649 h 4237022"/>
              <a:gd name="connsiteX7" fmla="*/ 199176 w 4191754"/>
              <a:gd name="connsiteY7" fmla="*/ 3286408 h 4237022"/>
              <a:gd name="connsiteX8" fmla="*/ 0 w 4191754"/>
              <a:gd name="connsiteY8" fmla="*/ 4237022 h 4237022"/>
              <a:gd name="connsiteX0" fmla="*/ 4191754 w 4191754"/>
              <a:gd name="connsiteY0" fmla="*/ 0 h 4237022"/>
              <a:gd name="connsiteX1" fmla="*/ 3503691 w 4191754"/>
              <a:gd name="connsiteY1" fmla="*/ 162962 h 4237022"/>
              <a:gd name="connsiteX2" fmla="*/ 2613575 w 4191754"/>
              <a:gd name="connsiteY2" fmla="*/ 516047 h 4237022"/>
              <a:gd name="connsiteX3" fmla="*/ 1720630 w 4191754"/>
              <a:gd name="connsiteY3" fmla="*/ 1010169 h 4237022"/>
              <a:gd name="connsiteX4" fmla="*/ 1303699 w 4191754"/>
              <a:gd name="connsiteY4" fmla="*/ 1358020 h 4237022"/>
              <a:gd name="connsiteX5" fmla="*/ 860551 w 4191754"/>
              <a:gd name="connsiteY5" fmla="*/ 1875010 h 4237022"/>
              <a:gd name="connsiteX6" fmla="*/ 498412 w 4191754"/>
              <a:gd name="connsiteY6" fmla="*/ 2494936 h 4237022"/>
              <a:gd name="connsiteX7" fmla="*/ 199176 w 4191754"/>
              <a:gd name="connsiteY7" fmla="*/ 3286408 h 4237022"/>
              <a:gd name="connsiteX8" fmla="*/ 0 w 4191754"/>
              <a:gd name="connsiteY8" fmla="*/ 4237022 h 4237022"/>
              <a:gd name="connsiteX0" fmla="*/ 4191754 w 4191754"/>
              <a:gd name="connsiteY0" fmla="*/ 0 h 4237022"/>
              <a:gd name="connsiteX1" fmla="*/ 3527503 w 4191754"/>
              <a:gd name="connsiteY1" fmla="*/ 172487 h 4237022"/>
              <a:gd name="connsiteX2" fmla="*/ 2613575 w 4191754"/>
              <a:gd name="connsiteY2" fmla="*/ 516047 h 4237022"/>
              <a:gd name="connsiteX3" fmla="*/ 1720630 w 4191754"/>
              <a:gd name="connsiteY3" fmla="*/ 1010169 h 4237022"/>
              <a:gd name="connsiteX4" fmla="*/ 1303699 w 4191754"/>
              <a:gd name="connsiteY4" fmla="*/ 1358020 h 4237022"/>
              <a:gd name="connsiteX5" fmla="*/ 860551 w 4191754"/>
              <a:gd name="connsiteY5" fmla="*/ 1875010 h 4237022"/>
              <a:gd name="connsiteX6" fmla="*/ 498412 w 4191754"/>
              <a:gd name="connsiteY6" fmla="*/ 2494936 h 4237022"/>
              <a:gd name="connsiteX7" fmla="*/ 199176 w 4191754"/>
              <a:gd name="connsiteY7" fmla="*/ 3286408 h 4237022"/>
              <a:gd name="connsiteX8" fmla="*/ 0 w 4191754"/>
              <a:gd name="connsiteY8" fmla="*/ 4237022 h 4237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1754" h="4237022">
                <a:moveTo>
                  <a:pt x="4191754" y="0"/>
                </a:moveTo>
                <a:lnTo>
                  <a:pt x="3527503" y="172487"/>
                </a:lnTo>
                <a:lnTo>
                  <a:pt x="2613575" y="516047"/>
                </a:lnTo>
                <a:lnTo>
                  <a:pt x="1720630" y="1010169"/>
                </a:lnTo>
                <a:lnTo>
                  <a:pt x="1303699" y="1358020"/>
                </a:lnTo>
                <a:lnTo>
                  <a:pt x="860551" y="1875010"/>
                </a:lnTo>
                <a:lnTo>
                  <a:pt x="498412" y="2494936"/>
                </a:lnTo>
                <a:lnTo>
                  <a:pt x="199176" y="3286408"/>
                </a:lnTo>
                <a:lnTo>
                  <a:pt x="0" y="4237022"/>
                </a:lnTo>
              </a:path>
            </a:pathLst>
          </a:cu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p>
        </p:txBody>
      </p:sp>
    </p:spTree>
    <p:extLst>
      <p:ext uri="{BB962C8B-B14F-4D97-AF65-F5344CB8AC3E}">
        <p14:creationId xmlns:p14="http://schemas.microsoft.com/office/powerpoint/2010/main" val="4244429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Mean Squared Error</a:t>
            </a:r>
          </a:p>
        </p:txBody>
      </p:sp>
      <p:pic>
        <p:nvPicPr>
          <p:cNvPr id="32770" name="Picture 2" descr="Image result for mean squared erro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7415" y="969907"/>
            <a:ext cx="4509466" cy="12439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16868" y="2625601"/>
            <a:ext cx="8132158" cy="3678306"/>
          </a:xfrm>
          <a:prstGeom prst="rect">
            <a:avLst/>
          </a:prstGeom>
        </p:spPr>
      </p:pic>
      <p:sp>
        <p:nvSpPr>
          <p:cNvPr id="3" name="Rectangle 2"/>
          <p:cNvSpPr/>
          <p:nvPr/>
        </p:nvSpPr>
        <p:spPr bwMode="auto">
          <a:xfrm>
            <a:off x="6777830" y="4600084"/>
            <a:ext cx="1448555" cy="316872"/>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cxnSp>
        <p:nvCxnSpPr>
          <p:cNvPr id="6" name="Straight Connector 5"/>
          <p:cNvCxnSpPr/>
          <p:nvPr/>
        </p:nvCxnSpPr>
        <p:spPr bwMode="auto">
          <a:xfrm>
            <a:off x="4052739" y="4491443"/>
            <a:ext cx="697116"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8" name="Straight Connector 7"/>
          <p:cNvCxnSpPr/>
          <p:nvPr/>
        </p:nvCxnSpPr>
        <p:spPr bwMode="auto">
          <a:xfrm>
            <a:off x="2892386" y="4987874"/>
            <a:ext cx="697116"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
        <p:nvSpPr>
          <p:cNvPr id="7" name="TextBox 6"/>
          <p:cNvSpPr txBox="1"/>
          <p:nvPr/>
        </p:nvSpPr>
        <p:spPr>
          <a:xfrm>
            <a:off x="6879179" y="1176695"/>
            <a:ext cx="1245854" cy="461665"/>
          </a:xfrm>
          <a:prstGeom prst="rect">
            <a:avLst/>
          </a:prstGeom>
          <a:noFill/>
        </p:spPr>
        <p:txBody>
          <a:bodyPr wrap="none" rtlCol="0">
            <a:spAutoFit/>
          </a:bodyPr>
          <a:lstStyle/>
          <a:p>
            <a:r>
              <a:rPr lang="en-US" dirty="0">
                <a:solidFill>
                  <a:srgbClr val="00B050"/>
                </a:solidFill>
              </a:rPr>
              <a:t>Many </a:t>
            </a:r>
            <a:r>
              <a:rPr lang="en-US" i="1" dirty="0" err="1">
                <a:solidFill>
                  <a:srgbClr val="00B050"/>
                </a:solidFill>
              </a:rPr>
              <a:t>y</a:t>
            </a:r>
            <a:r>
              <a:rPr lang="en-US" i="1" baseline="-25000" dirty="0" err="1">
                <a:solidFill>
                  <a:srgbClr val="00B050"/>
                </a:solidFill>
              </a:rPr>
              <a:t>i</a:t>
            </a:r>
            <a:endParaRPr lang="en-US" i="1" baseline="-25000" dirty="0">
              <a:solidFill>
                <a:srgbClr val="00B050"/>
              </a:solidFill>
            </a:endParaRPr>
          </a:p>
        </p:txBody>
      </p:sp>
      <p:sp>
        <p:nvSpPr>
          <p:cNvPr id="10" name="TextBox 9"/>
          <p:cNvSpPr txBox="1"/>
          <p:nvPr/>
        </p:nvSpPr>
        <p:spPr>
          <a:xfrm>
            <a:off x="6879180" y="2617480"/>
            <a:ext cx="1023037" cy="461665"/>
          </a:xfrm>
          <a:prstGeom prst="rect">
            <a:avLst/>
          </a:prstGeom>
          <a:noFill/>
        </p:spPr>
        <p:txBody>
          <a:bodyPr wrap="none" rtlCol="0">
            <a:spAutoFit/>
          </a:bodyPr>
          <a:lstStyle/>
          <a:p>
            <a:r>
              <a:rPr lang="en-US" dirty="0">
                <a:solidFill>
                  <a:srgbClr val="00B050"/>
                </a:solidFill>
              </a:rPr>
              <a:t>One </a:t>
            </a:r>
            <a:r>
              <a:rPr lang="el-GR" i="1" dirty="0">
                <a:solidFill>
                  <a:srgbClr val="00B050"/>
                </a:solidFill>
                <a:latin typeface="Arial" panose="020B0604020202020204" pitchFamily="34" charset="0"/>
                <a:cs typeface="Arial" panose="020B0604020202020204" pitchFamily="34" charset="0"/>
              </a:rPr>
              <a:t>θ</a:t>
            </a:r>
            <a:endParaRPr lang="en-US" i="1" baseline="-25000" dirty="0">
              <a:solidFill>
                <a:srgbClr val="00B050"/>
              </a:solidFill>
            </a:endParaRPr>
          </a:p>
        </p:txBody>
      </p:sp>
      <p:pic>
        <p:nvPicPr>
          <p:cNvPr id="11" name="Picture 12" descr="http://www.magic-emoji.com/emoji/images/83_emoji_iphone_black_diamond_su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4225195" y="1582848"/>
            <a:ext cx="2127119" cy="2127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1183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6" name="Picture 4" descr="roc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221" y="990600"/>
            <a:ext cx="5463189" cy="5060563"/>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5"/>
          <p:cNvSpPr txBox="1">
            <a:spLocks noChangeArrowheads="1"/>
          </p:cNvSpPr>
          <p:nvPr/>
        </p:nvSpPr>
        <p:spPr bwMode="auto">
          <a:xfrm>
            <a:off x="203200" y="6210190"/>
            <a:ext cx="73052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eaLnBrk="1" hangingPunct="1"/>
            <a:r>
              <a:rPr lang="en-US" altLang="en-US" sz="2000" b="1" dirty="0"/>
              <a:t>TPF </a:t>
            </a:r>
            <a:r>
              <a:rPr lang="en-US" altLang="en-US" sz="2000" b="1" i="1" dirty="0"/>
              <a:t>vs </a:t>
            </a:r>
            <a:r>
              <a:rPr lang="en-US" altLang="en-US" sz="2000" b="1" dirty="0"/>
              <a:t>FPF for 108 US radiologists in study by Beam et al.</a:t>
            </a:r>
          </a:p>
        </p:txBody>
      </p:sp>
    </p:spTree>
    <p:extLst>
      <p:ext uri="{BB962C8B-B14F-4D97-AF65-F5344CB8AC3E}">
        <p14:creationId xmlns:p14="http://schemas.microsoft.com/office/powerpoint/2010/main" val="17431023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4" name="Text Box 5"/>
          <p:cNvSpPr txBox="1">
            <a:spLocks noChangeArrowheads="1"/>
          </p:cNvSpPr>
          <p:nvPr/>
        </p:nvSpPr>
        <p:spPr bwMode="auto">
          <a:xfrm>
            <a:off x="1622631" y="6152392"/>
            <a:ext cx="71272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r>
              <a:rPr lang="en-US" altLang="en-US" dirty="0"/>
              <a:t>Chest film study by E. James </a:t>
            </a:r>
            <a:r>
              <a:rPr lang="en-US" altLang="en-US" dirty="0" err="1"/>
              <a:t>Potchen</a:t>
            </a:r>
            <a:r>
              <a:rPr lang="en-US" altLang="en-US" dirty="0"/>
              <a:t>, M.D., 1999</a:t>
            </a:r>
          </a:p>
        </p:txBody>
      </p:sp>
      <p:pic>
        <p:nvPicPr>
          <p:cNvPr id="5" name="Picture 4"/>
          <p:cNvPicPr>
            <a:picLocks noChangeAspect="1"/>
          </p:cNvPicPr>
          <p:nvPr/>
        </p:nvPicPr>
        <p:blipFill>
          <a:blip r:embed="rId3"/>
          <a:stretch>
            <a:fillRect/>
          </a:stretch>
        </p:blipFill>
        <p:spPr>
          <a:xfrm>
            <a:off x="0" y="824293"/>
            <a:ext cx="8355807" cy="5209413"/>
          </a:xfrm>
          <a:prstGeom prst="rect">
            <a:avLst/>
          </a:prstGeom>
        </p:spPr>
      </p:pic>
    </p:spTree>
    <p:extLst>
      <p:ext uri="{BB962C8B-B14F-4D97-AF65-F5344CB8AC3E}">
        <p14:creationId xmlns:p14="http://schemas.microsoft.com/office/powerpoint/2010/main" val="19113935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Observers</a:t>
            </a:r>
          </a:p>
        </p:txBody>
      </p:sp>
      <p:pic>
        <p:nvPicPr>
          <p:cNvPr id="4" name="Content Placeholder 3"/>
          <p:cNvPicPr>
            <a:picLocks noGrp="1" noChangeAspect="1"/>
          </p:cNvPicPr>
          <p:nvPr>
            <p:ph idx="1"/>
          </p:nvPr>
        </p:nvPicPr>
        <p:blipFill>
          <a:blip r:embed="rId3"/>
          <a:stretch>
            <a:fillRect/>
          </a:stretch>
        </p:blipFill>
        <p:spPr>
          <a:xfrm>
            <a:off x="203200" y="990600"/>
            <a:ext cx="7378810" cy="5303520"/>
          </a:xfrm>
          <a:prstGeom prst="rect">
            <a:avLst/>
          </a:prstGeom>
        </p:spPr>
      </p:pic>
      <p:pic>
        <p:nvPicPr>
          <p:cNvPr id="5" name="Picture 4" descr="http://www.wpclipart.com/blanks/buttons/round/button_round_gre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7802" y="2151406"/>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9553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Imaging Model</a:t>
            </a:r>
          </a:p>
        </p:txBody>
      </p:sp>
      <p:pic>
        <p:nvPicPr>
          <p:cNvPr id="4" name="Content Placeholder 3"/>
          <p:cNvPicPr>
            <a:picLocks noGrp="1" noChangeAspect="1"/>
          </p:cNvPicPr>
          <p:nvPr>
            <p:ph idx="1"/>
          </p:nvPr>
        </p:nvPicPr>
        <p:blipFill>
          <a:blip r:embed="rId3"/>
          <a:stretch>
            <a:fillRect/>
          </a:stretch>
        </p:blipFill>
        <p:spPr>
          <a:xfrm>
            <a:off x="203200" y="1172612"/>
            <a:ext cx="7796832" cy="4880944"/>
          </a:xfrm>
          <a:prstGeom prst="rect">
            <a:avLst/>
          </a:prstGeom>
        </p:spPr>
      </p:pic>
      <p:sp>
        <p:nvSpPr>
          <p:cNvPr id="5" name="Rectangle 4"/>
          <p:cNvSpPr/>
          <p:nvPr/>
        </p:nvSpPr>
        <p:spPr bwMode="auto">
          <a:xfrm>
            <a:off x="1521177" y="2184800"/>
            <a:ext cx="2073244" cy="392716"/>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Tree>
    <p:extLst>
      <p:ext uri="{BB962C8B-B14F-4D97-AF65-F5344CB8AC3E}">
        <p14:creationId xmlns:p14="http://schemas.microsoft.com/office/powerpoint/2010/main" val="22746429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Classification</a:t>
            </a:r>
          </a:p>
        </p:txBody>
      </p:sp>
      <p:pic>
        <p:nvPicPr>
          <p:cNvPr id="4" name="Content Placeholder 3"/>
          <p:cNvPicPr>
            <a:picLocks noGrp="1" noChangeAspect="1"/>
          </p:cNvPicPr>
          <p:nvPr>
            <p:ph idx="1"/>
          </p:nvPr>
        </p:nvPicPr>
        <p:blipFill>
          <a:blip r:embed="rId3"/>
          <a:stretch>
            <a:fillRect/>
          </a:stretch>
        </p:blipFill>
        <p:spPr>
          <a:xfrm>
            <a:off x="781352" y="1057571"/>
            <a:ext cx="5173893" cy="5648029"/>
          </a:xfrm>
          <a:prstGeom prst="rect">
            <a:avLst/>
          </a:prstGeom>
        </p:spPr>
      </p:pic>
      <p:sp>
        <p:nvSpPr>
          <p:cNvPr id="5" name="Rectangle 4"/>
          <p:cNvSpPr/>
          <p:nvPr/>
        </p:nvSpPr>
        <p:spPr bwMode="auto">
          <a:xfrm>
            <a:off x="1657192" y="2484245"/>
            <a:ext cx="2073244" cy="715224"/>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Tree>
    <p:extLst>
      <p:ext uri="{BB962C8B-B14F-4D97-AF65-F5344CB8AC3E}">
        <p14:creationId xmlns:p14="http://schemas.microsoft.com/office/powerpoint/2010/main" val="31023313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Ideal Observer</a:t>
            </a:r>
          </a:p>
        </p:txBody>
      </p:sp>
      <p:pic>
        <p:nvPicPr>
          <p:cNvPr id="4" name="Picture 3"/>
          <p:cNvPicPr>
            <a:picLocks noChangeAspect="1"/>
          </p:cNvPicPr>
          <p:nvPr/>
        </p:nvPicPr>
        <p:blipFill>
          <a:blip r:embed="rId3"/>
          <a:stretch>
            <a:fillRect/>
          </a:stretch>
        </p:blipFill>
        <p:spPr>
          <a:xfrm>
            <a:off x="386973" y="904875"/>
            <a:ext cx="5962650" cy="5953125"/>
          </a:xfrm>
          <a:prstGeom prst="rect">
            <a:avLst/>
          </a:prstGeom>
        </p:spPr>
      </p:pic>
      <p:sp>
        <p:nvSpPr>
          <p:cNvPr id="5" name="Rectangle 4"/>
          <p:cNvSpPr/>
          <p:nvPr/>
        </p:nvSpPr>
        <p:spPr bwMode="auto">
          <a:xfrm>
            <a:off x="1430856" y="3703184"/>
            <a:ext cx="2190939" cy="862946"/>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Tree>
    <p:extLst>
      <p:ext uri="{BB962C8B-B14F-4D97-AF65-F5344CB8AC3E}">
        <p14:creationId xmlns:p14="http://schemas.microsoft.com/office/powerpoint/2010/main" val="4214143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Hotelling Observer</a:t>
            </a:r>
          </a:p>
        </p:txBody>
      </p:sp>
      <p:pic>
        <p:nvPicPr>
          <p:cNvPr id="4" name="Content Placeholder 3"/>
          <p:cNvPicPr>
            <a:picLocks noGrp="1" noChangeAspect="1"/>
          </p:cNvPicPr>
          <p:nvPr>
            <p:ph idx="1"/>
          </p:nvPr>
        </p:nvPicPr>
        <p:blipFill>
          <a:blip r:embed="rId3"/>
          <a:stretch>
            <a:fillRect/>
          </a:stretch>
        </p:blipFill>
        <p:spPr>
          <a:xfrm>
            <a:off x="2036276" y="929364"/>
            <a:ext cx="5081781" cy="5776237"/>
          </a:xfrm>
          <a:prstGeom prst="rect">
            <a:avLst/>
          </a:prstGeom>
        </p:spPr>
      </p:pic>
      <p:sp>
        <p:nvSpPr>
          <p:cNvPr id="5" name="Rectangle 4"/>
          <p:cNvSpPr/>
          <p:nvPr/>
        </p:nvSpPr>
        <p:spPr bwMode="auto">
          <a:xfrm>
            <a:off x="4312467" y="4635374"/>
            <a:ext cx="2254313" cy="805759"/>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6" name="Rectangle 5"/>
          <p:cNvSpPr/>
          <p:nvPr/>
        </p:nvSpPr>
        <p:spPr bwMode="auto">
          <a:xfrm>
            <a:off x="4837567" y="2833734"/>
            <a:ext cx="968722" cy="392716"/>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Tree>
    <p:extLst>
      <p:ext uri="{BB962C8B-B14F-4D97-AF65-F5344CB8AC3E}">
        <p14:creationId xmlns:p14="http://schemas.microsoft.com/office/powerpoint/2010/main" val="3302945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Channelized Observer</a:t>
            </a:r>
          </a:p>
        </p:txBody>
      </p:sp>
      <p:pic>
        <p:nvPicPr>
          <p:cNvPr id="4" name="Picture 3"/>
          <p:cNvPicPr>
            <a:picLocks noChangeAspect="1"/>
          </p:cNvPicPr>
          <p:nvPr/>
        </p:nvPicPr>
        <p:blipFill>
          <a:blip r:embed="rId3"/>
          <a:stretch>
            <a:fillRect/>
          </a:stretch>
        </p:blipFill>
        <p:spPr>
          <a:xfrm>
            <a:off x="1919901" y="935496"/>
            <a:ext cx="4880578" cy="5770104"/>
          </a:xfrm>
          <a:prstGeom prst="rect">
            <a:avLst/>
          </a:prstGeom>
        </p:spPr>
      </p:pic>
    </p:spTree>
    <p:extLst>
      <p:ext uri="{BB962C8B-B14F-4D97-AF65-F5344CB8AC3E}">
        <p14:creationId xmlns:p14="http://schemas.microsoft.com/office/powerpoint/2010/main" val="17801998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Channels</a:t>
            </a:r>
          </a:p>
        </p:txBody>
      </p:sp>
      <p:pic>
        <p:nvPicPr>
          <p:cNvPr id="4" name="Content Placeholder 3"/>
          <p:cNvPicPr>
            <a:picLocks noGrp="1" noChangeAspect="1"/>
          </p:cNvPicPr>
          <p:nvPr>
            <p:ph idx="1"/>
          </p:nvPr>
        </p:nvPicPr>
        <p:blipFill>
          <a:blip r:embed="rId3"/>
          <a:stretch>
            <a:fillRect/>
          </a:stretch>
        </p:blipFill>
        <p:spPr>
          <a:xfrm>
            <a:off x="1626799" y="953508"/>
            <a:ext cx="7258896" cy="4153100"/>
          </a:xfrm>
          <a:prstGeom prst="rect">
            <a:avLst/>
          </a:prstGeom>
        </p:spPr>
      </p:pic>
    </p:spTree>
    <p:extLst>
      <p:ext uri="{BB962C8B-B14F-4D97-AF65-F5344CB8AC3E}">
        <p14:creationId xmlns:p14="http://schemas.microsoft.com/office/powerpoint/2010/main" val="42778871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Radiomics</a:t>
            </a:r>
          </a:p>
        </p:txBody>
      </p:sp>
      <p:pic>
        <p:nvPicPr>
          <p:cNvPr id="4" name="Picture 3"/>
          <p:cNvPicPr>
            <a:picLocks noChangeAspect="1"/>
          </p:cNvPicPr>
          <p:nvPr/>
        </p:nvPicPr>
        <p:blipFill>
          <a:blip r:embed="rId3"/>
          <a:stretch>
            <a:fillRect/>
          </a:stretch>
        </p:blipFill>
        <p:spPr>
          <a:xfrm>
            <a:off x="1524000" y="1048444"/>
            <a:ext cx="8623496" cy="3656648"/>
          </a:xfrm>
          <a:prstGeom prst="rect">
            <a:avLst/>
          </a:prstGeom>
        </p:spPr>
      </p:pic>
    </p:spTree>
    <p:extLst>
      <p:ext uri="{BB962C8B-B14F-4D97-AF65-F5344CB8AC3E}">
        <p14:creationId xmlns:p14="http://schemas.microsoft.com/office/powerpoint/2010/main" val="350243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Variants</a:t>
            </a:r>
          </a:p>
        </p:txBody>
      </p:sp>
      <p:pic>
        <p:nvPicPr>
          <p:cNvPr id="49154" name="Picture 2" descr="https://i.stack.imgur.com/kF3pz.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990600"/>
            <a:ext cx="8410575" cy="539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8335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Observer</a:t>
            </a:r>
          </a:p>
        </p:txBody>
      </p:sp>
      <p:pic>
        <p:nvPicPr>
          <p:cNvPr id="6146" name="Picture 2" descr="Image result for xor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764519"/>
            <a:ext cx="7766308" cy="4370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3794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9144000" cy="838200"/>
          </a:xfrm>
        </p:spPr>
        <p:txBody>
          <a:bodyPr/>
          <a:lstStyle/>
          <a:p>
            <a:r>
              <a:rPr lang="en-US" dirty="0"/>
              <a:t>Supervised Learning</a:t>
            </a:r>
          </a:p>
        </p:txBody>
      </p:sp>
      <p:pic>
        <p:nvPicPr>
          <p:cNvPr id="4" name="Picture 3"/>
          <p:cNvPicPr>
            <a:picLocks noChangeAspect="1"/>
          </p:cNvPicPr>
          <p:nvPr/>
        </p:nvPicPr>
        <p:blipFill>
          <a:blip r:embed="rId3"/>
          <a:stretch>
            <a:fillRect/>
          </a:stretch>
        </p:blipFill>
        <p:spPr>
          <a:xfrm>
            <a:off x="1524000" y="990600"/>
            <a:ext cx="8027234" cy="4400550"/>
          </a:xfrm>
          <a:prstGeom prst="rect">
            <a:avLst/>
          </a:prstGeom>
        </p:spPr>
      </p:pic>
      <p:sp>
        <p:nvSpPr>
          <p:cNvPr id="5" name="Rectangle 4"/>
          <p:cNvSpPr/>
          <p:nvPr/>
        </p:nvSpPr>
        <p:spPr>
          <a:xfrm>
            <a:off x="1371655" y="5998085"/>
            <a:ext cx="6536987" cy="400110"/>
          </a:xfrm>
          <a:prstGeom prst="rect">
            <a:avLst/>
          </a:prstGeom>
        </p:spPr>
        <p:txBody>
          <a:bodyPr wrap="square">
            <a:spAutoFit/>
          </a:bodyPr>
          <a:lstStyle/>
          <a:p>
            <a:pPr algn="r"/>
            <a:r>
              <a:rPr lang="en-US" sz="2000" dirty="0">
                <a:hlinkClick r:id="rId4"/>
              </a:rPr>
              <a:t>https://www.youtube.com/watch?v=kNPGXgzxoHw</a:t>
            </a:r>
            <a:r>
              <a:rPr lang="en-US" sz="2000" dirty="0"/>
              <a:t> </a:t>
            </a:r>
          </a:p>
        </p:txBody>
      </p:sp>
    </p:spTree>
    <p:extLst>
      <p:ext uri="{BB962C8B-B14F-4D97-AF65-F5344CB8AC3E}">
        <p14:creationId xmlns:p14="http://schemas.microsoft.com/office/powerpoint/2010/main" val="35517509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Fuzzy XOR Problem</a:t>
            </a:r>
          </a:p>
        </p:txBody>
      </p:sp>
      <p:pic>
        <p:nvPicPr>
          <p:cNvPr id="5122" name="Picture 2" descr="Image result for xor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9377" y="1272064"/>
            <a:ext cx="6382385" cy="478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3439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Radiomics</a:t>
            </a:r>
          </a:p>
        </p:txBody>
      </p:sp>
      <p:pic>
        <p:nvPicPr>
          <p:cNvPr id="4" name="Picture 3"/>
          <p:cNvPicPr>
            <a:picLocks noChangeAspect="1"/>
          </p:cNvPicPr>
          <p:nvPr/>
        </p:nvPicPr>
        <p:blipFill>
          <a:blip r:embed="rId3"/>
          <a:stretch>
            <a:fillRect/>
          </a:stretch>
        </p:blipFill>
        <p:spPr>
          <a:xfrm>
            <a:off x="1676401" y="895032"/>
            <a:ext cx="8111017" cy="4572000"/>
          </a:xfrm>
          <a:prstGeom prst="rect">
            <a:avLst/>
          </a:prstGeom>
        </p:spPr>
      </p:pic>
      <p:sp>
        <p:nvSpPr>
          <p:cNvPr id="3" name="Rectangle 2"/>
          <p:cNvSpPr/>
          <p:nvPr/>
        </p:nvSpPr>
        <p:spPr>
          <a:xfrm>
            <a:off x="1570496" y="5467032"/>
            <a:ext cx="6756512" cy="400110"/>
          </a:xfrm>
          <a:prstGeom prst="rect">
            <a:avLst/>
          </a:prstGeom>
        </p:spPr>
        <p:txBody>
          <a:bodyPr wrap="square">
            <a:spAutoFit/>
          </a:bodyPr>
          <a:lstStyle/>
          <a:p>
            <a:pPr algn="r"/>
            <a:r>
              <a:rPr lang="en-US" sz="2000" dirty="0">
                <a:hlinkClick r:id="rId4"/>
              </a:rPr>
              <a:t>https://www.nature.com/articles/s41598-017-05848-2.pdf</a:t>
            </a:r>
            <a:r>
              <a:rPr lang="en-US" sz="2000" dirty="0"/>
              <a:t> </a:t>
            </a:r>
          </a:p>
        </p:txBody>
      </p:sp>
    </p:spTree>
    <p:extLst>
      <p:ext uri="{BB962C8B-B14F-4D97-AF65-F5344CB8AC3E}">
        <p14:creationId xmlns:p14="http://schemas.microsoft.com/office/powerpoint/2010/main" val="16250330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45350" y="2735568"/>
            <a:ext cx="3290357" cy="2148806"/>
          </a:xfrm>
          <a:prstGeom prst="rect">
            <a:avLst/>
          </a:prstGeom>
        </p:spPr>
      </p:pic>
      <p:sp>
        <p:nvSpPr>
          <p:cNvPr id="8" name="Title 1"/>
          <p:cNvSpPr txBox="1">
            <a:spLocks/>
          </p:cNvSpPr>
          <p:nvPr/>
        </p:nvSpPr>
        <p:spPr>
          <a:xfrm>
            <a:off x="1676400" y="152400"/>
            <a:ext cx="8839200" cy="838200"/>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sz="4000" b="1" kern="0" dirty="0"/>
              <a:t>Homework</a:t>
            </a:r>
          </a:p>
        </p:txBody>
      </p:sp>
      <p:sp>
        <p:nvSpPr>
          <p:cNvPr id="9" name="Content Placeholder 2"/>
          <p:cNvSpPr txBox="1">
            <a:spLocks/>
          </p:cNvSpPr>
          <p:nvPr/>
        </p:nvSpPr>
        <p:spPr>
          <a:xfrm>
            <a:off x="1655907" y="4969623"/>
            <a:ext cx="6959601" cy="1748048"/>
          </a:xfrm>
          <a:prstGeom prst="rect">
            <a:avLst/>
          </a:prstGeom>
        </p:spPr>
        <p:txBody>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457200" indent="-457200" eaLnBrk="1" hangingPunct="1">
              <a:buClrTx/>
              <a:buFont typeface="Arial" panose="020B0604020202020204" pitchFamily="34" charset="0"/>
              <a:buChar char="•"/>
            </a:pPr>
            <a:r>
              <a:rPr lang="en-US" sz="2400" kern="0" dirty="0"/>
              <a:t>Compute sensitivity and specificity</a:t>
            </a:r>
          </a:p>
          <a:p>
            <a:pPr marL="457200" indent="-457200" eaLnBrk="1" hangingPunct="1">
              <a:buClrTx/>
              <a:buFont typeface="Arial" panose="020B0604020202020204" pitchFamily="34" charset="0"/>
              <a:buChar char="•"/>
            </a:pPr>
            <a:r>
              <a:rPr lang="en-US" sz="2400" kern="0" dirty="0"/>
              <a:t>Make an example so that sensitivity and specificity are 90% and 80% respectively</a:t>
            </a:r>
          </a:p>
        </p:txBody>
      </p:sp>
      <p:pic>
        <p:nvPicPr>
          <p:cNvPr id="3" name="Picture 2"/>
          <p:cNvPicPr>
            <a:picLocks noChangeAspect="1"/>
          </p:cNvPicPr>
          <p:nvPr/>
        </p:nvPicPr>
        <p:blipFill>
          <a:blip r:embed="rId4"/>
          <a:stretch>
            <a:fillRect/>
          </a:stretch>
        </p:blipFill>
        <p:spPr>
          <a:xfrm>
            <a:off x="1776394" y="2705992"/>
            <a:ext cx="3331021" cy="2178382"/>
          </a:xfrm>
          <a:prstGeom prst="rect">
            <a:avLst/>
          </a:prstGeom>
        </p:spPr>
      </p:pic>
      <p:sp>
        <p:nvSpPr>
          <p:cNvPr id="5" name="Rectangle 4"/>
          <p:cNvSpPr/>
          <p:nvPr/>
        </p:nvSpPr>
        <p:spPr>
          <a:xfrm>
            <a:off x="1694915" y="1004302"/>
            <a:ext cx="8165774" cy="830997"/>
          </a:xfrm>
          <a:prstGeom prst="rect">
            <a:avLst/>
          </a:prstGeom>
        </p:spPr>
        <p:txBody>
          <a:bodyPr wrap="square">
            <a:spAutoFit/>
          </a:bodyPr>
          <a:lstStyle/>
          <a:p>
            <a:r>
              <a:rPr lang="en-US" dirty="0"/>
              <a:t>Use the MatLab code on </a:t>
            </a:r>
            <a:r>
              <a:rPr lang="en-US" dirty="0">
                <a:hlinkClick r:id="rId5"/>
              </a:rPr>
              <a:t>http://www.cns.nyu.edu/~lcv/ssim/</a:t>
            </a:r>
            <a:endParaRPr lang="en-US" dirty="0"/>
          </a:p>
          <a:p>
            <a:r>
              <a:rPr lang="en-US" dirty="0"/>
              <a:t>to compute SSIM of the two photos (or other two photos): </a:t>
            </a:r>
          </a:p>
        </p:txBody>
      </p:sp>
      <p:pic>
        <p:nvPicPr>
          <p:cNvPr id="5122" name="Picture 2" descr="http://www.cns.nyu.edu/~lcv/ssim/einstein.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9730" y="1924872"/>
            <a:ext cx="1888416" cy="188841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cns.nyu.edu/~lcv/ssim/jpg.gif"/>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42747" y="1924872"/>
            <a:ext cx="1888416" cy="1888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5689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Very Reasonable!</a:t>
            </a:r>
          </a:p>
        </p:txBody>
      </p:sp>
      <p:pic>
        <p:nvPicPr>
          <p:cNvPr id="4" name="Content Placeholder 3"/>
          <p:cNvPicPr>
            <a:picLocks noGrp="1" noChangeAspect="1"/>
          </p:cNvPicPr>
          <p:nvPr>
            <p:ph idx="1"/>
          </p:nvPr>
        </p:nvPicPr>
        <p:blipFill>
          <a:blip r:embed="rId3"/>
          <a:stretch>
            <a:fillRect/>
          </a:stretch>
        </p:blipFill>
        <p:spPr>
          <a:xfrm>
            <a:off x="203200" y="1602473"/>
            <a:ext cx="7746756" cy="2945301"/>
          </a:xfrm>
          <a:prstGeom prst="rect">
            <a:avLst/>
          </a:prstGeom>
        </p:spPr>
      </p:pic>
    </p:spTree>
    <p:extLst>
      <p:ext uri="{BB962C8B-B14F-4D97-AF65-F5344CB8AC3E}">
        <p14:creationId xmlns:p14="http://schemas.microsoft.com/office/powerpoint/2010/main" val="2718555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Divergence</a:t>
            </a:r>
          </a:p>
        </p:txBody>
      </p:sp>
      <p:pic>
        <p:nvPicPr>
          <p:cNvPr id="7" name="Picture 6"/>
          <p:cNvPicPr>
            <a:picLocks noChangeAspect="1"/>
          </p:cNvPicPr>
          <p:nvPr/>
        </p:nvPicPr>
        <p:blipFill>
          <a:blip r:embed="rId3"/>
          <a:stretch>
            <a:fillRect/>
          </a:stretch>
        </p:blipFill>
        <p:spPr>
          <a:xfrm>
            <a:off x="469737" y="2910052"/>
            <a:ext cx="4857750" cy="2362200"/>
          </a:xfrm>
          <a:prstGeom prst="rect">
            <a:avLst/>
          </a:prstGeom>
        </p:spPr>
      </p:pic>
      <p:sp>
        <p:nvSpPr>
          <p:cNvPr id="8" name="Rectangle 5"/>
          <p:cNvSpPr>
            <a:spLocks noChangeArrowheads="1"/>
          </p:cNvSpPr>
          <p:nvPr/>
        </p:nvSpPr>
        <p:spPr bwMode="auto">
          <a:xfrm>
            <a:off x="469738" y="2540542"/>
            <a:ext cx="805434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algn="just" fontAlgn="ctr"/>
            <a:r>
              <a:rPr lang="en-US" altLang="en-US" sz="2000" b="1" dirty="0" err="1">
                <a:latin typeface="Arial" panose="020B0604020202020204" pitchFamily="34" charset="0"/>
                <a:ea typeface="proxima-nova-1"/>
              </a:rPr>
              <a:t>Kullback-Leibler</a:t>
            </a:r>
            <a:r>
              <a:rPr lang="en-US" altLang="en-US" sz="2000" b="1" dirty="0">
                <a:latin typeface="Arial" panose="020B0604020202020204" pitchFamily="34" charset="0"/>
                <a:ea typeface="proxima-nova-1"/>
              </a:rPr>
              <a:t> Distance</a:t>
            </a:r>
          </a:p>
        </p:txBody>
      </p:sp>
      <p:pic>
        <p:nvPicPr>
          <p:cNvPr id="9" name="Picture 8"/>
          <p:cNvPicPr>
            <a:picLocks noChangeAspect="1"/>
          </p:cNvPicPr>
          <p:nvPr/>
        </p:nvPicPr>
        <p:blipFill>
          <a:blip r:embed="rId4"/>
          <a:stretch>
            <a:fillRect/>
          </a:stretch>
        </p:blipFill>
        <p:spPr>
          <a:xfrm>
            <a:off x="5411452" y="2912942"/>
            <a:ext cx="3342409" cy="2346614"/>
          </a:xfrm>
          <a:prstGeom prst="rect">
            <a:avLst/>
          </a:prstGeom>
        </p:spPr>
      </p:pic>
      <p:pic>
        <p:nvPicPr>
          <p:cNvPr id="11" name="Picture 10" descr="http://www.wpclipart.com/blanks/buttons/round/button_round_gree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200" y="278969"/>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143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Mutual Info as K-L Distance</a:t>
            </a:r>
          </a:p>
        </p:txBody>
      </p:sp>
      <p:pic>
        <p:nvPicPr>
          <p:cNvPr id="4" name="Picture 3"/>
          <p:cNvPicPr>
            <a:picLocks noChangeAspect="1"/>
          </p:cNvPicPr>
          <p:nvPr/>
        </p:nvPicPr>
        <p:blipFill>
          <a:blip r:embed="rId3"/>
          <a:stretch>
            <a:fillRect/>
          </a:stretch>
        </p:blipFill>
        <p:spPr>
          <a:xfrm>
            <a:off x="203200" y="1398032"/>
            <a:ext cx="8401465" cy="4630109"/>
          </a:xfrm>
          <a:prstGeom prst="rect">
            <a:avLst/>
          </a:prstGeom>
        </p:spPr>
      </p:pic>
      <p:pic>
        <p:nvPicPr>
          <p:cNvPr id="5" name="Picture 4" descr="http://www.wpclipart.com/blanks/buttons/round/button_round_gre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30737" y="2593993"/>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607663"/>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11022</TotalTime>
  <Words>17577</Words>
  <Application>Microsoft Office PowerPoint</Application>
  <PresentationFormat>Widescreen</PresentationFormat>
  <Paragraphs>899</Paragraphs>
  <Slides>64</Slides>
  <Notes>64</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64</vt:i4>
      </vt:variant>
    </vt:vector>
  </HeadingPairs>
  <TitlesOfParts>
    <vt:vector size="71" baseType="lpstr">
      <vt:lpstr>ＭＳ Ｐゴシック</vt:lpstr>
      <vt:lpstr>Arial</vt:lpstr>
      <vt:lpstr>Times</vt:lpstr>
      <vt:lpstr>Wingdings</vt:lpstr>
      <vt:lpstr>Blank Presentation</vt:lpstr>
      <vt:lpstr>2_Blank Presentation</vt:lpstr>
      <vt:lpstr>Equation</vt:lpstr>
      <vt:lpstr>PowerPoint Presentation</vt:lpstr>
      <vt:lpstr>PowerPoint Presentation</vt:lpstr>
      <vt:lpstr>5th Chapter</vt:lpstr>
      <vt:lpstr>Outline</vt:lpstr>
      <vt:lpstr>Mean Squared Error</vt:lpstr>
      <vt:lpstr>More Variants</vt:lpstr>
      <vt:lpstr>Very Reasonable!</vt:lpstr>
      <vt:lpstr>Information Divergence</vt:lpstr>
      <vt:lpstr>Mutual Info as K-L Distance</vt:lpstr>
      <vt:lpstr>Entropy</vt:lpstr>
      <vt:lpstr>Observation: MSE=225 </vt:lpstr>
      <vt:lpstr>Philosophy</vt:lpstr>
      <vt:lpstr>Instant Classic</vt:lpstr>
      <vt:lpstr>Example</vt:lpstr>
      <vt:lpstr>Structural Similarity</vt:lpstr>
      <vt:lpstr>Similarity: Luminance, Contrast, &amp; Structure</vt:lpstr>
      <vt:lpstr>Three Postulates</vt:lpstr>
      <vt:lpstr>Luminance Comparison</vt:lpstr>
      <vt:lpstr>Analysis on Luminance Term</vt:lpstr>
      <vt:lpstr>Contrast Comparison</vt:lpstr>
      <vt:lpstr>Analysis on Contrast Term</vt:lpstr>
      <vt:lpstr>Change over Background</vt:lpstr>
      <vt:lpstr>Structural Comparison</vt:lpstr>
      <vt:lpstr>Cauchy–Schwarz Inequality</vt:lpstr>
      <vt:lpstr>SSIM Is Born!</vt:lpstr>
      <vt:lpstr>Example</vt:lpstr>
      <vt:lpstr>SSIM Extensions</vt:lpstr>
      <vt:lpstr>Outline</vt:lpstr>
      <vt:lpstr>Signal to Noise Ratio (SNR)</vt:lpstr>
      <vt:lpstr>Spatial Resolution</vt:lpstr>
      <vt:lpstr>Modulation Transfer Function </vt:lpstr>
      <vt:lpstr>Contrast Resolution</vt:lpstr>
      <vt:lpstr>Metal Artifacts</vt:lpstr>
      <vt:lpstr>Outline</vt:lpstr>
      <vt:lpstr>Need for Task-specific Measures</vt:lpstr>
      <vt:lpstr>Four Cases (Two Error Types)</vt:lpstr>
      <vt:lpstr>Sensitivity &amp; Specificity</vt:lpstr>
      <vt:lpstr>PPV &amp; NPV</vt:lpstr>
      <vt:lpstr>Example</vt:lpstr>
      <vt:lpstr>Receiver Operating Characteristic</vt:lpstr>
      <vt:lpstr>TPF vs FPF</vt:lpstr>
      <vt:lpstr>Ideal Case</vt:lpstr>
      <vt:lpstr>More Realistic Case</vt:lpstr>
      <vt:lpstr>ROC: Less Aggressive</vt:lpstr>
      <vt:lpstr>ROC: Moderate</vt:lpstr>
      <vt:lpstr>ROC: More Aggressive</vt:lpstr>
      <vt:lpstr>ROC Curve</vt:lpstr>
      <vt:lpstr>Diagnostic Performance</vt:lpstr>
      <vt:lpstr>Area Under Curve</vt:lpstr>
      <vt:lpstr>Example</vt:lpstr>
      <vt:lpstr>Example</vt:lpstr>
      <vt:lpstr>Model Observers</vt:lpstr>
      <vt:lpstr>Imaging Model</vt:lpstr>
      <vt:lpstr>Binary Classification</vt:lpstr>
      <vt:lpstr>Ideal Observer</vt:lpstr>
      <vt:lpstr>Hotelling Observer</vt:lpstr>
      <vt:lpstr>Channelized Observer</vt:lpstr>
      <vt:lpstr>Four Channels</vt:lpstr>
      <vt:lpstr>Radiomics</vt:lpstr>
      <vt:lpstr>Nonlinear Observer</vt:lpstr>
      <vt:lpstr>Supervised Learning</vt:lpstr>
      <vt:lpstr>Fuzzy XOR Problem</vt:lpstr>
      <vt:lpstr>Deep Radiomics</vt:lpstr>
      <vt:lpstr>PowerPoint Presentation</vt:lpstr>
    </vt:vector>
  </TitlesOfParts>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 PowerPoint Template2</dc:title>
  <dc:creator>David Stanley</dc:creator>
  <cp:lastModifiedBy>Wang, Ge</cp:lastModifiedBy>
  <cp:revision>2656</cp:revision>
  <cp:lastPrinted>2012-03-08T21:40:16Z</cp:lastPrinted>
  <dcterms:created xsi:type="dcterms:W3CDTF">2006-10-23T16:36:06Z</dcterms:created>
  <dcterms:modified xsi:type="dcterms:W3CDTF">2025-08-27T21:44:16Z</dcterms:modified>
</cp:coreProperties>
</file>